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59" r:id="rId2"/>
    <p:sldId id="260" r:id="rId3"/>
    <p:sldId id="261" r:id="rId4"/>
    <p:sldId id="263" r:id="rId5"/>
    <p:sldId id="306" r:id="rId6"/>
    <p:sldId id="267" r:id="rId7"/>
    <p:sldId id="268" r:id="rId8"/>
    <p:sldId id="307" r:id="rId9"/>
    <p:sldId id="270" r:id="rId10"/>
    <p:sldId id="271" r:id="rId11"/>
    <p:sldId id="308" r:id="rId12"/>
    <p:sldId id="274" r:id="rId13"/>
    <p:sldId id="275" r:id="rId14"/>
    <p:sldId id="276" r:id="rId15"/>
    <p:sldId id="309" r:id="rId16"/>
    <p:sldId id="279" r:id="rId17"/>
    <p:sldId id="280" r:id="rId18"/>
    <p:sldId id="281" r:id="rId19"/>
    <p:sldId id="310" r:id="rId20"/>
    <p:sldId id="311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5" r:id="rId29"/>
    <p:sldId id="296" r:id="rId30"/>
    <p:sldId id="297" r:id="rId31"/>
    <p:sldId id="298" r:id="rId32"/>
    <p:sldId id="299" r:id="rId33"/>
    <p:sldId id="300" r:id="rId34"/>
    <p:sldId id="312" r:id="rId35"/>
    <p:sldId id="301" r:id="rId36"/>
    <p:sldId id="304" r:id="rId37"/>
    <p:sldId id="302" r:id="rId38"/>
  </p:sldIdLst>
  <p:sldSz cx="9144000" cy="6858000" type="screen4x3"/>
  <p:notesSz cx="6797675" cy="9928225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CC"/>
    <a:srgbClr val="00CC66"/>
    <a:srgbClr val="D1D537"/>
    <a:srgbClr val="00CC99"/>
    <a:srgbClr val="B0B4EB"/>
    <a:srgbClr val="9FE0FD"/>
    <a:srgbClr val="9DB1B0"/>
    <a:srgbClr val="10A814"/>
    <a:srgbClr val="FFCCFF"/>
    <a:srgbClr val="C6B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95255" autoAdjust="0"/>
  </p:normalViewPr>
  <p:slideViewPr>
    <p:cSldViewPr>
      <p:cViewPr>
        <p:scale>
          <a:sx n="70" d="100"/>
          <a:sy n="70" d="100"/>
        </p:scale>
        <p:origin x="-1398" y="-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A78ED1-35DB-4BBB-A745-103BA4032E1B}" type="datetime1">
              <a:rPr lang="th-TH" smtClean="0"/>
              <a:t>22/06/58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3849688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0B6AE2-016A-4E1C-BA47-22F6BCEC183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3148962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862CD7-0EF2-4B70-9B4D-18B32BE02162}" type="datetime1">
              <a:rPr lang="th-TH" smtClean="0"/>
              <a:t>22/06/58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2B3AE3-D483-4224-BB2D-272A269DEF3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7944365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519678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092409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7978905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413131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254971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C31FB-4DBE-47AF-A384-0A21857DD337}" type="datetime1">
              <a:rPr lang="th-TH" smtClean="0"/>
              <a:t>22/06/58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A21A4-C1D6-45DE-911B-3328DACAFF8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21438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DAD2C-7E3D-4AFA-9F22-0D0DBF52BB08}" type="datetime1">
              <a:rPr lang="th-TH" smtClean="0"/>
              <a:t>22/06/58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A21A4-C1D6-45DE-911B-3328DACAFF8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39031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DF2EC-F793-4067-996D-C0981AAC7EE8}" type="datetime1">
              <a:rPr lang="th-TH" smtClean="0"/>
              <a:t>22/06/58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A21A4-C1D6-45DE-911B-3328DACAFF8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8591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F37BF-CDEE-4872-9978-A7E074EE8C45}" type="datetime1">
              <a:rPr lang="th-TH" smtClean="0"/>
              <a:t>22/06/58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A21A4-C1D6-45DE-911B-3328DACAFF8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45260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FD522-F213-4716-ACBC-A6D827CF3A65}" type="datetime1">
              <a:rPr lang="th-TH" smtClean="0"/>
              <a:t>22/06/58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A21A4-C1D6-45DE-911B-3328DACAFF8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48843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033EE-085D-4C68-984C-B80C69287216}" type="datetime1">
              <a:rPr lang="th-TH" smtClean="0"/>
              <a:t>22/06/58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A21A4-C1D6-45DE-911B-3328DACAFF8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45193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EA55F-1E65-489F-A6FC-2C79E9A54E73}" type="datetime1">
              <a:rPr lang="th-TH" smtClean="0"/>
              <a:t>22/06/58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A21A4-C1D6-45DE-911B-3328DACAFF8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41203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076FE-45EE-4B51-9ACC-87EC9B337793}" type="datetime1">
              <a:rPr lang="th-TH" smtClean="0"/>
              <a:t>22/06/58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A21A4-C1D6-45DE-911B-3328DACAFF8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17395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74A1B-B081-40E7-AE46-3422BA943E1F}" type="datetime1">
              <a:rPr lang="th-TH" smtClean="0"/>
              <a:t>22/06/58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A21A4-C1D6-45DE-911B-3328DACAFF8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37761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DA0E0-6538-4067-A0EE-2DF8658CB1D1}" type="datetime1">
              <a:rPr lang="th-TH" smtClean="0"/>
              <a:t>22/06/58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A21A4-C1D6-45DE-911B-3328DACAFF8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82949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B917A-A517-4F0D-B061-C06708ED50F1}" type="datetime1">
              <a:rPr lang="th-TH" smtClean="0"/>
              <a:t>22/06/58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A21A4-C1D6-45DE-911B-3328DACAFF8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351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621578-749A-4223-810E-9075399D29A5}" type="datetime1">
              <a:rPr lang="th-TH" smtClean="0"/>
              <a:t>22/06/58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2A21A4-C1D6-45DE-911B-3328DACAFF8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28720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2.jpeg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microsoft.com/office/2007/relationships/hdphoto" Target="../media/hdphoto2.wdp"/><Relationship Id="rId4" Type="http://schemas.openxmlformats.org/officeDocument/2006/relationships/image" Target="../media/image6.jpeg"/><Relationship Id="rId9" Type="http://schemas.microsoft.com/office/2007/relationships/hdphoto" Target="../media/hdphoto4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2.jpeg"/><Relationship Id="rId7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wmf"/><Relationship Id="rId5" Type="http://schemas.microsoft.com/office/2007/relationships/hdphoto" Target="../media/hdphoto5.wdp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407045" y="1508591"/>
            <a:ext cx="612539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7200" b="1" dirty="0" smtClean="0"/>
              <a:t>ของสายงานสนับสนุน</a:t>
            </a:r>
            <a:endParaRPr lang="th-TH" sz="7200" b="1" dirty="0"/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1259632" y="429632"/>
            <a:ext cx="7560840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th-TH" sz="10000" b="1" dirty="0" smtClean="0">
                <a:ln w="50800"/>
              </a:rPr>
              <a:t>การพัฒนาคุณภาพ</a:t>
            </a:r>
            <a:endParaRPr lang="th-TH" sz="10000" b="1" dirty="0">
              <a:ln w="50800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0" y="2636912"/>
            <a:ext cx="9144000" cy="2376264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1" name="TextBox 10"/>
          <p:cNvSpPr txBox="1"/>
          <p:nvPr/>
        </p:nvSpPr>
        <p:spPr>
          <a:xfrm>
            <a:off x="316187" y="2795444"/>
            <a:ext cx="216758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600" b="1" dirty="0" smtClean="0">
                <a:solidFill>
                  <a:schemeClr val="bg1"/>
                </a:solidFill>
                <a:latin typeface="Arial Black" pitchFamily="34" charset="0"/>
              </a:rPr>
              <a:t>HA</a:t>
            </a:r>
            <a:endParaRPr lang="th-TH" sz="96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91880" y="2780928"/>
            <a:ext cx="244169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600" b="1" dirty="0" smtClean="0">
                <a:solidFill>
                  <a:srgbClr val="FFCC00"/>
                </a:solidFill>
                <a:latin typeface="Arial Black" pitchFamily="34" charset="0"/>
              </a:rPr>
              <a:t>JCI</a:t>
            </a:r>
            <a:endParaRPr lang="th-TH" sz="9600" b="1" dirty="0">
              <a:solidFill>
                <a:srgbClr val="FFCC00"/>
              </a:solidFill>
              <a:latin typeface="Arial Black" pitchFamily="34" charset="0"/>
            </a:endParaRPr>
          </a:p>
        </p:txBody>
      </p:sp>
      <p:sp>
        <p:nvSpPr>
          <p:cNvPr id="13" name="ลูกศรขวา 12"/>
          <p:cNvSpPr/>
          <p:nvPr/>
        </p:nvSpPr>
        <p:spPr>
          <a:xfrm>
            <a:off x="2627784" y="3140968"/>
            <a:ext cx="720080" cy="661545"/>
          </a:xfrm>
          <a:prstGeom prst="rightArrow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19872" y="4140369"/>
            <a:ext cx="56188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CC00"/>
                </a:solidFill>
                <a:latin typeface="Albertus Extra Bold" pitchFamily="34" charset="0"/>
              </a:rPr>
              <a:t>J</a:t>
            </a:r>
            <a:r>
              <a:rPr lang="en-US" b="1" dirty="0" smtClean="0">
                <a:solidFill>
                  <a:srgbClr val="FFCC00"/>
                </a:solidFill>
                <a:latin typeface="Albertus Extra Bold" pitchFamily="34" charset="0"/>
              </a:rPr>
              <a:t>oint </a:t>
            </a:r>
            <a:r>
              <a:rPr lang="en-US" sz="3200" b="1" dirty="0" smtClean="0">
                <a:solidFill>
                  <a:srgbClr val="FFCC00"/>
                </a:solidFill>
                <a:latin typeface="Albertus Extra Bold" pitchFamily="34" charset="0"/>
              </a:rPr>
              <a:t>C</a:t>
            </a:r>
            <a:r>
              <a:rPr lang="en-US" b="1" dirty="0" smtClean="0">
                <a:solidFill>
                  <a:srgbClr val="FFCC00"/>
                </a:solidFill>
                <a:latin typeface="Albertus Extra Bold" pitchFamily="34" charset="0"/>
              </a:rPr>
              <a:t>ommission </a:t>
            </a:r>
            <a:r>
              <a:rPr lang="en-US" sz="3200" b="1" dirty="0" smtClean="0">
                <a:solidFill>
                  <a:srgbClr val="FFCC00"/>
                </a:solidFill>
                <a:latin typeface="Albertus Extra Bold" pitchFamily="34" charset="0"/>
              </a:rPr>
              <a:t>I</a:t>
            </a:r>
            <a:r>
              <a:rPr lang="en-US" b="1" dirty="0" smtClean="0">
                <a:solidFill>
                  <a:srgbClr val="FFCC00"/>
                </a:solidFill>
                <a:latin typeface="Albertus Extra Bold" pitchFamily="34" charset="0"/>
              </a:rPr>
              <a:t>nternational</a:t>
            </a:r>
            <a:endParaRPr lang="th-TH" b="1" dirty="0">
              <a:solidFill>
                <a:srgbClr val="FFCC00"/>
              </a:solidFill>
              <a:latin typeface="Albertus Extra Bold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76541" y="5373216"/>
            <a:ext cx="31999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4000" dirty="0" smtClean="0">
                <a:latin typeface="Cordia New" pitchFamily="34" charset="-34"/>
              </a:rPr>
              <a:t>โดย  ฝ่ายบริหารทั่วไป</a:t>
            </a:r>
            <a:endParaRPr lang="th-TH" sz="4000" dirty="0">
              <a:latin typeface="Cordia New" pitchFamily="34" charset="-34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28184" y="5847655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 err="1" smtClean="0">
                <a:latin typeface="Cordia New" pitchFamily="34" charset="-34"/>
              </a:rPr>
              <a:t>รพร</a:t>
            </a:r>
            <a:r>
              <a:rPr lang="th-TH" sz="2400" dirty="0" smtClean="0">
                <a:latin typeface="Cordia New" pitchFamily="34" charset="-34"/>
              </a:rPr>
              <a:t>.ท่าบ่อ </a:t>
            </a:r>
            <a:r>
              <a:rPr lang="th-TH" sz="2400" dirty="0"/>
              <a:t>จังหวัด</a:t>
            </a:r>
            <a:r>
              <a:rPr lang="th-TH" sz="2400" dirty="0" smtClean="0"/>
              <a:t>หนองคาย</a:t>
            </a:r>
            <a:endParaRPr lang="th-TH" sz="2400" dirty="0"/>
          </a:p>
        </p:txBody>
      </p:sp>
      <p:grpSp>
        <p:nvGrpSpPr>
          <p:cNvPr id="18" name="Group 6"/>
          <p:cNvGrpSpPr>
            <a:grpSpLocks/>
          </p:cNvGrpSpPr>
          <p:nvPr/>
        </p:nvGrpSpPr>
        <p:grpSpPr bwMode="auto">
          <a:xfrm>
            <a:off x="35496" y="46366"/>
            <a:ext cx="2530476" cy="646330"/>
            <a:chOff x="48" y="0"/>
            <a:chExt cx="1834" cy="541"/>
          </a:xfrm>
        </p:grpSpPr>
        <p:pic>
          <p:nvPicPr>
            <p:cNvPr id="19" name="Picture 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3" y="0"/>
              <a:ext cx="1519" cy="5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8" descr="00 ตรา รพร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" y="45"/>
              <a:ext cx="391" cy="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712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สี่เหลี่ยมผืนผ้า 20"/>
          <p:cNvSpPr/>
          <p:nvPr/>
        </p:nvSpPr>
        <p:spPr>
          <a:xfrm>
            <a:off x="324512" y="4536996"/>
            <a:ext cx="8819488" cy="148429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324512" y="1700808"/>
            <a:ext cx="8819520" cy="269391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16" name="Group 6"/>
          <p:cNvGrpSpPr>
            <a:grpSpLocks/>
          </p:cNvGrpSpPr>
          <p:nvPr/>
        </p:nvGrpSpPr>
        <p:grpSpPr bwMode="auto">
          <a:xfrm>
            <a:off x="136524" y="106254"/>
            <a:ext cx="2530476" cy="646330"/>
            <a:chOff x="48" y="0"/>
            <a:chExt cx="1834" cy="541"/>
          </a:xfrm>
        </p:grpSpPr>
        <p:pic>
          <p:nvPicPr>
            <p:cNvPr id="17" name="Picture 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63" y="0"/>
              <a:ext cx="1519" cy="5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8" descr="00 ตรา รพร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" y="45"/>
              <a:ext cx="391" cy="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สี่เหลี่ยมผืนผ้า 6"/>
          <p:cNvSpPr/>
          <p:nvPr/>
        </p:nvSpPr>
        <p:spPr>
          <a:xfrm>
            <a:off x="136524" y="980728"/>
            <a:ext cx="9007508" cy="64633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TextBox 10"/>
          <p:cNvSpPr txBox="1"/>
          <p:nvPr/>
        </p:nvSpPr>
        <p:spPr>
          <a:xfrm>
            <a:off x="323528" y="980728"/>
            <a:ext cx="6027144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th-TH" sz="2400" b="1" dirty="0" smtClean="0">
                <a:solidFill>
                  <a:srgbClr val="FFCC0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 </a:t>
            </a:r>
            <a:r>
              <a:rPr lang="en-US" sz="2400" b="1" dirty="0" smtClean="0">
                <a:solidFill>
                  <a:srgbClr val="FFCC0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 </a:t>
            </a:r>
            <a:r>
              <a:rPr lang="en-US" sz="4400" b="1" dirty="0" smtClean="0">
                <a:solidFill>
                  <a:srgbClr val="FFCC0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1.2 </a:t>
            </a:r>
            <a:r>
              <a:rPr lang="th-TH" sz="4400" b="1" dirty="0" smtClean="0">
                <a:solidFill>
                  <a:srgbClr val="FFCC0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 มาตรการรักษาความปลอดภัย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62140" y="1844824"/>
            <a:ext cx="6322228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tabLst>
                <a:tab pos="536575" algn="l"/>
              </a:tabLst>
            </a:pPr>
            <a:r>
              <a:rPr lang="th-TH" sz="4000" b="1" dirty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ห้องผู้ป่วยพิเศษ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3568" y="1990581"/>
            <a:ext cx="5116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ym typeface="Wingdings"/>
              </a:rPr>
              <a:t></a:t>
            </a:r>
            <a:endParaRPr lang="th-TH" dirty="0"/>
          </a:p>
        </p:txBody>
      </p:sp>
      <p:sp>
        <p:nvSpPr>
          <p:cNvPr id="15" name="TextBox 14"/>
          <p:cNvSpPr txBox="1"/>
          <p:nvPr/>
        </p:nvSpPr>
        <p:spPr>
          <a:xfrm>
            <a:off x="1547664" y="2566645"/>
            <a:ext cx="7128792" cy="17543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tabLst>
                <a:tab pos="536575" algn="l"/>
                <a:tab pos="1433513" algn="l"/>
              </a:tabLst>
            </a:pPr>
            <a:r>
              <a:rPr lang="th-TH" sz="3600" dirty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(1) ห้ามติดป้ายชื่อผู้ป่วย</a:t>
            </a:r>
          </a:p>
          <a:p>
            <a:pPr>
              <a:tabLst>
                <a:tab pos="536575" algn="l"/>
                <a:tab pos="1433513" algn="l"/>
              </a:tabLst>
            </a:pPr>
            <a:r>
              <a:rPr lang="th-TH" sz="3600" dirty="0" smtClean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(</a:t>
            </a:r>
            <a:r>
              <a:rPr lang="th-TH" sz="3600" dirty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2) หลังห้องพิเศษ</a:t>
            </a:r>
            <a:r>
              <a:rPr lang="th-TH" sz="3600" dirty="0" err="1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ต้องล็</a:t>
            </a:r>
            <a:r>
              <a:rPr lang="th-TH" sz="3600" dirty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อกกุญแจหรือติดเหล็กดัดเพื่อ</a:t>
            </a:r>
            <a:r>
              <a:rPr lang="th-TH" sz="3600" dirty="0" smtClean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ความ </a:t>
            </a:r>
          </a:p>
          <a:p>
            <a:pPr>
              <a:tabLst>
                <a:tab pos="536575" algn="l"/>
                <a:tab pos="1433513" algn="l"/>
              </a:tabLst>
            </a:pPr>
            <a:r>
              <a:rPr lang="th-TH" sz="3600" dirty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 </a:t>
            </a:r>
            <a:r>
              <a:rPr lang="th-TH" sz="3600" dirty="0" smtClean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    ปลอดภัยของผู้ป่วย</a:t>
            </a:r>
            <a:r>
              <a:rPr lang="th-TH" sz="3600" dirty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และป้องกันผู้ป่วยโดดตึก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62140" y="4604935"/>
            <a:ext cx="6322228" cy="1323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tabLst>
                <a:tab pos="536575" algn="l"/>
              </a:tabLst>
            </a:pPr>
            <a:r>
              <a:rPr lang="th-TH" sz="4000" b="1" dirty="0" smtClean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หน้าต่าง</a:t>
            </a:r>
            <a:r>
              <a:rPr lang="th-TH" sz="4000" b="1" dirty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ในหอผู้ป่วยและอาคาร</a:t>
            </a:r>
            <a:r>
              <a:rPr lang="th-TH" sz="4000" b="1" dirty="0" smtClean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บริการ    เปิด</a:t>
            </a:r>
            <a:r>
              <a:rPr lang="th-TH" sz="4000" b="1" dirty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ได้ไม่เกิน 15 ซม</a:t>
            </a:r>
            <a:r>
              <a:rPr lang="en-US" sz="4000" b="1" dirty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.</a:t>
            </a:r>
            <a:r>
              <a:rPr lang="th-TH" sz="4000" dirty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	</a:t>
            </a:r>
            <a:r>
              <a:rPr lang="th-TH" sz="3600" dirty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		</a:t>
            </a:r>
            <a:endParaRPr lang="th-TH" sz="3600" b="1" dirty="0">
              <a:solidFill>
                <a:schemeClr val="tx1"/>
              </a:solidFill>
              <a:latin typeface="TH SarabunPSK" pitchFamily="34" charset="-34"/>
              <a:ea typeface="Tahoma" pitchFamily="34" charset="0"/>
              <a:cs typeface="TH SarabunPSK" pitchFamily="34" charset="-34"/>
              <a:sym typeface="Wingding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3568" y="4777988"/>
            <a:ext cx="5116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ym typeface="Wingdings"/>
              </a:rPr>
              <a:t>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73520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สี่เหลี่ยมผืนผ้า 11"/>
          <p:cNvSpPr/>
          <p:nvPr/>
        </p:nvSpPr>
        <p:spPr>
          <a:xfrm>
            <a:off x="323528" y="1700808"/>
            <a:ext cx="8820504" cy="257859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16" name="Group 6"/>
          <p:cNvGrpSpPr>
            <a:grpSpLocks/>
          </p:cNvGrpSpPr>
          <p:nvPr/>
        </p:nvGrpSpPr>
        <p:grpSpPr bwMode="auto">
          <a:xfrm>
            <a:off x="136524" y="106254"/>
            <a:ext cx="2530476" cy="646330"/>
            <a:chOff x="48" y="0"/>
            <a:chExt cx="1834" cy="541"/>
          </a:xfrm>
        </p:grpSpPr>
        <p:pic>
          <p:nvPicPr>
            <p:cNvPr id="17" name="Picture 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63" y="0"/>
              <a:ext cx="1519" cy="5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8" descr="00 ตรา รพร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" y="45"/>
              <a:ext cx="391" cy="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สี่เหลี่ยมผืนผ้า 6"/>
          <p:cNvSpPr/>
          <p:nvPr/>
        </p:nvSpPr>
        <p:spPr>
          <a:xfrm>
            <a:off x="136524" y="980728"/>
            <a:ext cx="9007508" cy="64633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TextBox 10"/>
          <p:cNvSpPr txBox="1"/>
          <p:nvPr/>
        </p:nvSpPr>
        <p:spPr>
          <a:xfrm>
            <a:off x="323528" y="980728"/>
            <a:ext cx="6027144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th-TH" sz="2400" b="1" dirty="0" smtClean="0">
                <a:solidFill>
                  <a:srgbClr val="FFCC0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 </a:t>
            </a:r>
            <a:r>
              <a:rPr lang="en-US" sz="2400" b="1" dirty="0" smtClean="0">
                <a:solidFill>
                  <a:srgbClr val="FFCC0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 </a:t>
            </a:r>
            <a:r>
              <a:rPr lang="en-US" sz="4400" b="1" dirty="0" smtClean="0">
                <a:solidFill>
                  <a:srgbClr val="FFCC0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1.2 </a:t>
            </a:r>
            <a:r>
              <a:rPr lang="th-TH" sz="4400" b="1" dirty="0" smtClean="0">
                <a:solidFill>
                  <a:srgbClr val="FFCC0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 มาตรการรักษาความปลอดภัย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62140" y="1918573"/>
            <a:ext cx="6322228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tabLst>
                <a:tab pos="536575" algn="l"/>
              </a:tabLst>
            </a:pPr>
            <a:r>
              <a:rPr lang="th-TH" sz="4000" b="1" dirty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ห้องน้ำ/ห้องอาบน้ำผู้ป่วย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3568" y="1990581"/>
            <a:ext cx="5116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ym typeface="Wingdings"/>
              </a:rPr>
              <a:t></a:t>
            </a:r>
            <a:endParaRPr lang="th-TH" dirty="0"/>
          </a:p>
        </p:txBody>
      </p:sp>
      <p:sp>
        <p:nvSpPr>
          <p:cNvPr id="15" name="TextBox 14"/>
          <p:cNvSpPr txBox="1"/>
          <p:nvPr/>
        </p:nvSpPr>
        <p:spPr>
          <a:xfrm>
            <a:off x="1547664" y="2655783"/>
            <a:ext cx="7128792" cy="1323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tabLst>
                <a:tab pos="536575" algn="l"/>
                <a:tab pos="1433513" algn="l"/>
              </a:tabLst>
            </a:pPr>
            <a:r>
              <a:rPr lang="th-TH" sz="4000" dirty="0" smtClean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 ต้อง</a:t>
            </a:r>
            <a:r>
              <a:rPr lang="th-TH" sz="4000" dirty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ติดตั้งสายดึงเรียกขอความช่วยเหลือฉุกเฉิน  </a:t>
            </a:r>
            <a:endParaRPr lang="th-TH" sz="4000" dirty="0" smtClean="0">
              <a:solidFill>
                <a:schemeClr val="tx1"/>
              </a:solidFill>
              <a:latin typeface="TH SarabunPSK" pitchFamily="34" charset="-34"/>
              <a:ea typeface="Tahoma" pitchFamily="34" charset="0"/>
              <a:cs typeface="TH SarabunPSK" pitchFamily="34" charset="-34"/>
              <a:sym typeface="Wingdings"/>
            </a:endParaRPr>
          </a:p>
          <a:p>
            <a:pPr>
              <a:tabLst>
                <a:tab pos="536575" algn="l"/>
                <a:tab pos="1433513" algn="l"/>
              </a:tabLst>
            </a:pPr>
            <a:r>
              <a:rPr lang="th-TH" sz="4000" dirty="0" smtClean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 โดยปลายสายต้องสูง</a:t>
            </a:r>
            <a:r>
              <a:rPr lang="th-TH" sz="4000" dirty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ห่างจากพื้นไม่เกิน 2 นิ้ว</a:t>
            </a:r>
            <a:endParaRPr lang="th-TH" dirty="0">
              <a:solidFill>
                <a:schemeClr val="tx1"/>
              </a:solidFill>
              <a:latin typeface="TH SarabunPSK" pitchFamily="34" charset="-34"/>
              <a:ea typeface="Tahoma" pitchFamily="34" charset="0"/>
              <a:cs typeface="TH SarabunPSK" pitchFamily="34" charset="-34"/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2869856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สี่เหลี่ยมผืนผ้า 39"/>
          <p:cNvSpPr/>
          <p:nvPr/>
        </p:nvSpPr>
        <p:spPr>
          <a:xfrm>
            <a:off x="0" y="1484784"/>
            <a:ext cx="9160112" cy="572643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7263CF"/>
              </a:solidFill>
            </a:endParaRPr>
          </a:p>
        </p:txBody>
      </p:sp>
      <p:sp>
        <p:nvSpPr>
          <p:cNvPr id="38" name="แผนผังลำดับงาน: กระบวนการ 37"/>
          <p:cNvSpPr/>
          <p:nvPr/>
        </p:nvSpPr>
        <p:spPr>
          <a:xfrm>
            <a:off x="0" y="828246"/>
            <a:ext cx="8892480" cy="714380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9" name="มนมุมสี่เหลี่ยมผืนผ้าด้านทแยงมุม 7"/>
          <p:cNvSpPr/>
          <p:nvPr/>
        </p:nvSpPr>
        <p:spPr>
          <a:xfrm>
            <a:off x="-36512" y="1023392"/>
            <a:ext cx="438340" cy="533400"/>
          </a:xfrm>
          <a:prstGeom prst="round2DiagRect">
            <a:avLst>
              <a:gd name="adj1" fmla="val 16667"/>
              <a:gd name="adj2" fmla="val 43589"/>
            </a:avLst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h-TH" sz="6000" b="1" dirty="0" smtClean="0">
                <a:ln w="28575">
                  <a:solidFill>
                    <a:schemeClr val="bg1"/>
                  </a:solidFill>
                </a:ln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</a:t>
            </a:r>
            <a:endParaRPr lang="en-US" sz="6000" b="1" dirty="0">
              <a:ln w="28575">
                <a:solidFill>
                  <a:schemeClr val="bg1"/>
                </a:solidFill>
              </a:ln>
              <a:solidFill>
                <a:schemeClr val="tx1"/>
              </a:solidFill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</p:txBody>
      </p:sp>
      <p:grpSp>
        <p:nvGrpSpPr>
          <p:cNvPr id="16" name="Group 6"/>
          <p:cNvGrpSpPr>
            <a:grpSpLocks/>
          </p:cNvGrpSpPr>
          <p:nvPr/>
        </p:nvGrpSpPr>
        <p:grpSpPr bwMode="auto">
          <a:xfrm>
            <a:off x="136524" y="106254"/>
            <a:ext cx="2530476" cy="646330"/>
            <a:chOff x="48" y="0"/>
            <a:chExt cx="1834" cy="541"/>
          </a:xfrm>
        </p:grpSpPr>
        <p:pic>
          <p:nvPicPr>
            <p:cNvPr id="17" name="Picture 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63" y="0"/>
              <a:ext cx="1519" cy="5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8" descr="00 ตรา รพร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" y="45"/>
              <a:ext cx="391" cy="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สี่เหลี่ยมผืนผ้ามุมมน 12"/>
          <p:cNvSpPr/>
          <p:nvPr/>
        </p:nvSpPr>
        <p:spPr>
          <a:xfrm>
            <a:off x="609600" y="2286000"/>
            <a:ext cx="4343400" cy="533400"/>
          </a:xfrm>
          <a:prstGeom prst="roundRect">
            <a:avLst/>
          </a:prstGeom>
          <a:solidFill>
            <a:srgbClr val="FF3399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h-TH" b="1" dirty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 </a:t>
            </a:r>
            <a:r>
              <a:rPr lang="th-TH" b="1" dirty="0" smtClean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                    </a:t>
            </a:r>
            <a:r>
              <a:rPr lang="th-TH" sz="2600" b="1" dirty="0" smtClean="0">
                <a:solidFill>
                  <a:schemeClr val="bg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กู้ชีวิต</a:t>
            </a:r>
            <a:endParaRPr lang="en-US" sz="2600" b="1" dirty="0">
              <a:solidFill>
                <a:schemeClr val="bg1"/>
              </a:solidFill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</p:txBody>
      </p:sp>
      <p:sp>
        <p:nvSpPr>
          <p:cNvPr id="15" name="สี่เหลี่ยมผืนผ้ามุมมน 14"/>
          <p:cNvSpPr/>
          <p:nvPr/>
        </p:nvSpPr>
        <p:spPr>
          <a:xfrm>
            <a:off x="723548" y="2396818"/>
            <a:ext cx="1410052" cy="34638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Code 001</a:t>
            </a:r>
            <a:endParaRPr lang="en-US" sz="2400" b="1" dirty="0">
              <a:solidFill>
                <a:schemeClr val="tx1"/>
              </a:solidFill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</p:txBody>
      </p:sp>
      <p:sp>
        <p:nvSpPr>
          <p:cNvPr id="19" name="สี่เหลี่ยมผืนผ้ามุมมน 18"/>
          <p:cNvSpPr/>
          <p:nvPr/>
        </p:nvSpPr>
        <p:spPr>
          <a:xfrm>
            <a:off x="609600" y="2895600"/>
            <a:ext cx="4343400" cy="5334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h-TH" b="1" dirty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 </a:t>
            </a:r>
            <a:r>
              <a:rPr lang="th-TH" b="1" dirty="0" smtClean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                    </a:t>
            </a:r>
            <a:r>
              <a:rPr lang="th-TH" sz="2600" b="1" dirty="0" smtClean="0">
                <a:solidFill>
                  <a:schemeClr val="bg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อุบัติภัยหมู่</a:t>
            </a:r>
            <a:endParaRPr lang="en-US" sz="2600" b="1" dirty="0">
              <a:solidFill>
                <a:schemeClr val="bg1"/>
              </a:solidFill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</p:txBody>
      </p:sp>
      <p:sp>
        <p:nvSpPr>
          <p:cNvPr id="20" name="สี่เหลี่ยมผืนผ้ามุมมน 19"/>
          <p:cNvSpPr/>
          <p:nvPr/>
        </p:nvSpPr>
        <p:spPr>
          <a:xfrm>
            <a:off x="723548" y="3006418"/>
            <a:ext cx="1410052" cy="34638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Code 002</a:t>
            </a:r>
            <a:endParaRPr lang="en-US" sz="2400" b="1" dirty="0">
              <a:solidFill>
                <a:schemeClr val="tx1"/>
              </a:solidFill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</p:txBody>
      </p:sp>
      <p:sp>
        <p:nvSpPr>
          <p:cNvPr id="21" name="สี่เหลี่ยมผืนผ้ามุมมน 20"/>
          <p:cNvSpPr/>
          <p:nvPr/>
        </p:nvSpPr>
        <p:spPr>
          <a:xfrm>
            <a:off x="609600" y="3505200"/>
            <a:ext cx="4343400" cy="533400"/>
          </a:xfrm>
          <a:prstGeom prst="roundRect">
            <a:avLst/>
          </a:prstGeom>
          <a:solidFill>
            <a:srgbClr val="5B4819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h-TH" b="1" dirty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 </a:t>
            </a:r>
            <a:r>
              <a:rPr lang="th-TH" b="1" dirty="0" smtClean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                    </a:t>
            </a:r>
            <a:r>
              <a:rPr lang="th-TH" sz="2600" b="1" dirty="0" smtClean="0">
                <a:solidFill>
                  <a:schemeClr val="bg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อัคคีภัย</a:t>
            </a:r>
            <a:endParaRPr lang="en-US" sz="2600" b="1" dirty="0">
              <a:solidFill>
                <a:schemeClr val="bg1"/>
              </a:solidFill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</p:txBody>
      </p:sp>
      <p:sp>
        <p:nvSpPr>
          <p:cNvPr id="22" name="สี่เหลี่ยมผืนผ้ามุมมน 21"/>
          <p:cNvSpPr/>
          <p:nvPr/>
        </p:nvSpPr>
        <p:spPr>
          <a:xfrm>
            <a:off x="762000" y="3616018"/>
            <a:ext cx="1410052" cy="34638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Code 003</a:t>
            </a:r>
            <a:endParaRPr lang="en-US" sz="2400" b="1" dirty="0">
              <a:solidFill>
                <a:schemeClr val="tx1"/>
              </a:solidFill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</p:txBody>
      </p:sp>
      <p:sp>
        <p:nvSpPr>
          <p:cNvPr id="23" name="สี่เหลี่ยมผืนผ้ามุมมน 22"/>
          <p:cNvSpPr/>
          <p:nvPr/>
        </p:nvSpPr>
        <p:spPr>
          <a:xfrm>
            <a:off x="609600" y="4114800"/>
            <a:ext cx="4343400" cy="53340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h-TH" b="1" dirty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 </a:t>
            </a:r>
            <a:r>
              <a:rPr lang="th-TH" b="1" dirty="0" smtClean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                    </a:t>
            </a:r>
            <a:r>
              <a:rPr lang="th-TH" sz="1800" b="1" dirty="0" smtClean="0">
                <a:solidFill>
                  <a:schemeClr val="bg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ข่มขู่ทำร้ายร่างกายผู้ป่วยและเจ้าหน้าที่</a:t>
            </a:r>
            <a:endParaRPr lang="en-US" sz="1800" b="1" dirty="0">
              <a:solidFill>
                <a:schemeClr val="bg1"/>
              </a:solidFill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</p:txBody>
      </p:sp>
      <p:sp>
        <p:nvSpPr>
          <p:cNvPr id="24" name="สี่เหลี่ยมผืนผ้ามุมมน 23"/>
          <p:cNvSpPr/>
          <p:nvPr/>
        </p:nvSpPr>
        <p:spPr>
          <a:xfrm>
            <a:off x="762000" y="4225618"/>
            <a:ext cx="1410052" cy="34638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Code 004</a:t>
            </a:r>
            <a:endParaRPr lang="en-US" sz="2400" b="1" dirty="0">
              <a:solidFill>
                <a:schemeClr val="tx1"/>
              </a:solidFill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</p:txBody>
      </p:sp>
      <p:sp>
        <p:nvSpPr>
          <p:cNvPr id="25" name="สี่เหลี่ยมผืนผ้ามุมมน 24"/>
          <p:cNvSpPr/>
          <p:nvPr/>
        </p:nvSpPr>
        <p:spPr>
          <a:xfrm>
            <a:off x="647348" y="4724400"/>
            <a:ext cx="4305652" cy="5334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h-TH" b="1" dirty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 </a:t>
            </a:r>
            <a:r>
              <a:rPr lang="th-TH" b="1" dirty="0" smtClean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                    </a:t>
            </a:r>
            <a:r>
              <a:rPr lang="th-TH" sz="2400" b="1" dirty="0" smtClean="0">
                <a:solidFill>
                  <a:schemeClr val="bg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การลักพาตัวทารกหรือผู้ป่วย</a:t>
            </a:r>
            <a:endParaRPr lang="en-US" sz="2400" b="1" dirty="0">
              <a:solidFill>
                <a:schemeClr val="bg1"/>
              </a:solidFill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</p:txBody>
      </p:sp>
      <p:sp>
        <p:nvSpPr>
          <p:cNvPr id="26" name="สี่เหลี่ยมผืนผ้ามุมมน 25"/>
          <p:cNvSpPr/>
          <p:nvPr/>
        </p:nvSpPr>
        <p:spPr>
          <a:xfrm>
            <a:off x="762000" y="4835218"/>
            <a:ext cx="1410052" cy="34638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Code 005</a:t>
            </a:r>
            <a:endParaRPr lang="en-US" sz="2400" b="1" dirty="0">
              <a:solidFill>
                <a:schemeClr val="tx1"/>
              </a:solidFill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</p:txBody>
      </p:sp>
      <p:sp>
        <p:nvSpPr>
          <p:cNvPr id="27" name="สี่เหลี่ยมผืนผ้ามุมมน 26"/>
          <p:cNvSpPr/>
          <p:nvPr/>
        </p:nvSpPr>
        <p:spPr>
          <a:xfrm>
            <a:off x="647348" y="5334000"/>
            <a:ext cx="4305652" cy="53340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h-TH" b="1" dirty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 </a:t>
            </a:r>
            <a:r>
              <a:rPr lang="th-TH" b="1" dirty="0" smtClean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                    </a:t>
            </a:r>
            <a:r>
              <a:rPr lang="th-TH" sz="2600" b="1" dirty="0" smtClean="0">
                <a:solidFill>
                  <a:schemeClr val="bg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ระบบคอมพิวเตอร์ขัดข้อง</a:t>
            </a:r>
            <a:endParaRPr lang="en-US" sz="2600" b="1" dirty="0">
              <a:solidFill>
                <a:schemeClr val="bg1"/>
              </a:solidFill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</p:txBody>
      </p:sp>
      <p:sp>
        <p:nvSpPr>
          <p:cNvPr id="28" name="สี่เหลี่ยมผืนผ้ามุมมน 27"/>
          <p:cNvSpPr/>
          <p:nvPr/>
        </p:nvSpPr>
        <p:spPr>
          <a:xfrm>
            <a:off x="800452" y="5444818"/>
            <a:ext cx="1410052" cy="34638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Code 006</a:t>
            </a:r>
            <a:endParaRPr lang="en-US" sz="2400" b="1" dirty="0">
              <a:solidFill>
                <a:schemeClr val="tx1"/>
              </a:solidFill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</p:txBody>
      </p:sp>
      <p:sp>
        <p:nvSpPr>
          <p:cNvPr id="29" name="สี่เหลี่ยมผืนผ้ามุมมน 28"/>
          <p:cNvSpPr/>
          <p:nvPr/>
        </p:nvSpPr>
        <p:spPr>
          <a:xfrm>
            <a:off x="647348" y="5943600"/>
            <a:ext cx="4305652" cy="533400"/>
          </a:xfrm>
          <a:prstGeom prst="roundRect">
            <a:avLst/>
          </a:prstGeom>
          <a:solidFill>
            <a:srgbClr val="FFCCCC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h-TH" b="1" dirty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 </a:t>
            </a:r>
            <a:r>
              <a:rPr lang="th-TH" b="1" dirty="0" smtClean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                    </a:t>
            </a:r>
            <a:r>
              <a:rPr lang="th-TH" sz="2600" b="1" dirty="0" smtClean="0">
                <a:solidFill>
                  <a:schemeClr val="bg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เหตุการณ์คุกคามรุนแรง</a:t>
            </a:r>
            <a:endParaRPr lang="en-US" sz="2600" b="1" dirty="0">
              <a:solidFill>
                <a:schemeClr val="bg1"/>
              </a:solidFill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</p:txBody>
      </p:sp>
      <p:sp>
        <p:nvSpPr>
          <p:cNvPr id="30" name="สี่เหลี่ยมผืนผ้ามุมมน 29"/>
          <p:cNvSpPr/>
          <p:nvPr/>
        </p:nvSpPr>
        <p:spPr>
          <a:xfrm>
            <a:off x="799748" y="6054418"/>
            <a:ext cx="1410052" cy="34638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Code 007</a:t>
            </a:r>
            <a:endParaRPr lang="en-US" sz="2400" b="1" dirty="0">
              <a:solidFill>
                <a:schemeClr val="tx1"/>
              </a:solidFill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</p:txBody>
      </p:sp>
      <p:sp>
        <p:nvSpPr>
          <p:cNvPr id="31" name="สี่เหลี่ยมผืนผ้ามุมมน 30"/>
          <p:cNvSpPr/>
          <p:nvPr/>
        </p:nvSpPr>
        <p:spPr>
          <a:xfrm>
            <a:off x="5144730" y="2286000"/>
            <a:ext cx="3313470" cy="533400"/>
          </a:xfrm>
          <a:prstGeom prst="roundRect">
            <a:avLst/>
          </a:prstGeom>
          <a:solidFill>
            <a:srgbClr val="FF3399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solidFill>
                  <a:schemeClr val="bg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ประกาศ “001 ที่</a:t>
            </a:r>
            <a:r>
              <a:rPr lang="en-US" sz="2000" b="1" dirty="0" smtClean="0">
                <a:solidFill>
                  <a:schemeClr val="bg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__________</a:t>
            </a:r>
            <a:r>
              <a:rPr lang="th-TH" sz="2000" b="1" dirty="0" smtClean="0">
                <a:solidFill>
                  <a:schemeClr val="bg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” 3 ครั้ง</a:t>
            </a:r>
            <a:endParaRPr lang="en-US" sz="2000" b="1" dirty="0">
              <a:solidFill>
                <a:schemeClr val="bg1"/>
              </a:solidFill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</p:txBody>
      </p:sp>
      <p:sp>
        <p:nvSpPr>
          <p:cNvPr id="32" name="สี่เหลี่ยมผืนผ้ามุมมน 31"/>
          <p:cNvSpPr/>
          <p:nvPr/>
        </p:nvSpPr>
        <p:spPr>
          <a:xfrm>
            <a:off x="5144729" y="2895600"/>
            <a:ext cx="3313471" cy="5334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bg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ประกาศ “</a:t>
            </a:r>
            <a:r>
              <a:rPr lang="th-TH" sz="2000" b="1" dirty="0" smtClean="0">
                <a:solidFill>
                  <a:schemeClr val="bg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002 </a:t>
            </a:r>
            <a:r>
              <a:rPr lang="th-TH" sz="2000" b="1" dirty="0">
                <a:solidFill>
                  <a:schemeClr val="bg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ที่</a:t>
            </a:r>
            <a:r>
              <a:rPr lang="en-US" sz="2000" b="1" dirty="0">
                <a:solidFill>
                  <a:schemeClr val="bg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__________</a:t>
            </a:r>
            <a:r>
              <a:rPr lang="th-TH" sz="2000" b="1" dirty="0">
                <a:solidFill>
                  <a:schemeClr val="bg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” 3 ครั้ง</a:t>
            </a:r>
            <a:endParaRPr lang="en-US" sz="2000" b="1" dirty="0">
              <a:solidFill>
                <a:schemeClr val="bg1"/>
              </a:solidFill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</p:txBody>
      </p:sp>
      <p:sp>
        <p:nvSpPr>
          <p:cNvPr id="33" name="สี่เหลี่ยมผืนผ้ามุมมน 32"/>
          <p:cNvSpPr/>
          <p:nvPr/>
        </p:nvSpPr>
        <p:spPr>
          <a:xfrm>
            <a:off x="5144730" y="3522509"/>
            <a:ext cx="3313470" cy="533400"/>
          </a:xfrm>
          <a:prstGeom prst="roundRect">
            <a:avLst/>
          </a:prstGeom>
          <a:solidFill>
            <a:srgbClr val="5B4819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bg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ประกาศ “</a:t>
            </a:r>
            <a:r>
              <a:rPr lang="th-TH" sz="2000" b="1" dirty="0" smtClean="0">
                <a:solidFill>
                  <a:schemeClr val="bg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003 </a:t>
            </a:r>
            <a:r>
              <a:rPr lang="th-TH" sz="2000" b="1" dirty="0">
                <a:solidFill>
                  <a:schemeClr val="bg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ที่</a:t>
            </a:r>
            <a:r>
              <a:rPr lang="en-US" sz="2000" b="1" dirty="0">
                <a:solidFill>
                  <a:schemeClr val="bg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__________</a:t>
            </a:r>
            <a:r>
              <a:rPr lang="th-TH" sz="2000" b="1" dirty="0">
                <a:solidFill>
                  <a:schemeClr val="bg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” 3 ครั้ง</a:t>
            </a:r>
            <a:endParaRPr lang="en-US" sz="2000" b="1" dirty="0">
              <a:solidFill>
                <a:schemeClr val="bg1"/>
              </a:solidFill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</p:txBody>
      </p:sp>
      <p:sp>
        <p:nvSpPr>
          <p:cNvPr id="34" name="สี่เหลี่ยมผืนผ้ามุมมน 33"/>
          <p:cNvSpPr/>
          <p:nvPr/>
        </p:nvSpPr>
        <p:spPr>
          <a:xfrm>
            <a:off x="5144728" y="4132109"/>
            <a:ext cx="3313471" cy="53340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solidFill>
                  <a:schemeClr val="bg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ประกาศ </a:t>
            </a:r>
            <a:r>
              <a:rPr lang="th-TH" sz="2000" b="1" dirty="0">
                <a:solidFill>
                  <a:schemeClr val="bg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“</a:t>
            </a:r>
            <a:r>
              <a:rPr lang="th-TH" sz="2000" b="1" dirty="0" smtClean="0">
                <a:solidFill>
                  <a:schemeClr val="bg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004 </a:t>
            </a:r>
            <a:r>
              <a:rPr lang="th-TH" sz="2000" b="1" dirty="0">
                <a:solidFill>
                  <a:schemeClr val="bg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ที่</a:t>
            </a:r>
            <a:r>
              <a:rPr lang="en-US" sz="2000" b="1" dirty="0">
                <a:solidFill>
                  <a:schemeClr val="bg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__________</a:t>
            </a:r>
            <a:r>
              <a:rPr lang="th-TH" sz="2000" b="1" dirty="0">
                <a:solidFill>
                  <a:schemeClr val="bg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” 3 ครั้ง</a:t>
            </a:r>
            <a:endParaRPr lang="en-US" sz="2000" b="1" dirty="0">
              <a:solidFill>
                <a:schemeClr val="bg1"/>
              </a:solidFill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</p:txBody>
      </p:sp>
      <p:sp>
        <p:nvSpPr>
          <p:cNvPr id="35" name="สี่เหลี่ยมผืนผ้ามุมมน 34"/>
          <p:cNvSpPr/>
          <p:nvPr/>
        </p:nvSpPr>
        <p:spPr>
          <a:xfrm>
            <a:off x="5144729" y="4724400"/>
            <a:ext cx="3313469" cy="5334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solidFill>
                  <a:schemeClr val="bg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ประกาศ </a:t>
            </a:r>
            <a:r>
              <a:rPr lang="th-TH" sz="2000" b="1" dirty="0">
                <a:solidFill>
                  <a:schemeClr val="bg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“</a:t>
            </a:r>
            <a:r>
              <a:rPr lang="th-TH" sz="2000" b="1" dirty="0" smtClean="0">
                <a:solidFill>
                  <a:schemeClr val="bg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005 </a:t>
            </a:r>
            <a:r>
              <a:rPr lang="th-TH" sz="2000" b="1" dirty="0">
                <a:solidFill>
                  <a:schemeClr val="bg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ที่</a:t>
            </a:r>
            <a:r>
              <a:rPr lang="en-US" sz="2000" b="1" dirty="0">
                <a:solidFill>
                  <a:schemeClr val="bg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__________</a:t>
            </a:r>
            <a:r>
              <a:rPr lang="th-TH" sz="2000" b="1" dirty="0">
                <a:solidFill>
                  <a:schemeClr val="bg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” 3 </a:t>
            </a:r>
            <a:r>
              <a:rPr lang="th-TH" sz="2000" b="1" dirty="0" smtClean="0">
                <a:solidFill>
                  <a:schemeClr val="bg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ครั้ง</a:t>
            </a:r>
            <a:r>
              <a:rPr lang="th-TH" b="1" dirty="0" smtClean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   </a:t>
            </a:r>
            <a:endParaRPr lang="en-US" sz="2400" b="1" dirty="0">
              <a:solidFill>
                <a:schemeClr val="bg1"/>
              </a:solidFill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</p:txBody>
      </p:sp>
      <p:sp>
        <p:nvSpPr>
          <p:cNvPr id="36" name="สี่เหลี่ยมผืนผ้ามุมมน 35"/>
          <p:cNvSpPr/>
          <p:nvPr/>
        </p:nvSpPr>
        <p:spPr>
          <a:xfrm>
            <a:off x="5120184" y="5334001"/>
            <a:ext cx="3338015" cy="53340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bg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ประกาศ “</a:t>
            </a:r>
            <a:r>
              <a:rPr lang="th-TH" sz="2000" b="1" dirty="0" smtClean="0">
                <a:solidFill>
                  <a:schemeClr val="bg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006 </a:t>
            </a:r>
            <a:r>
              <a:rPr lang="th-TH" sz="2000" b="1" dirty="0">
                <a:solidFill>
                  <a:schemeClr val="bg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ที่</a:t>
            </a:r>
            <a:r>
              <a:rPr lang="en-US" sz="2000" b="1" dirty="0">
                <a:solidFill>
                  <a:schemeClr val="bg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__________</a:t>
            </a:r>
            <a:r>
              <a:rPr lang="th-TH" sz="2000" b="1" dirty="0">
                <a:solidFill>
                  <a:schemeClr val="bg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” 3 ครั้ง</a:t>
            </a:r>
            <a:r>
              <a:rPr lang="th-TH" sz="2000" b="1" dirty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   </a:t>
            </a:r>
            <a:endParaRPr lang="en-US" sz="2000" b="1" dirty="0">
              <a:solidFill>
                <a:schemeClr val="bg1"/>
              </a:solidFill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</p:txBody>
      </p:sp>
      <p:sp>
        <p:nvSpPr>
          <p:cNvPr id="37" name="สี่เหลี่ยมผืนผ้ามุมมน 36"/>
          <p:cNvSpPr/>
          <p:nvPr/>
        </p:nvSpPr>
        <p:spPr>
          <a:xfrm>
            <a:off x="5120184" y="5943600"/>
            <a:ext cx="3338016" cy="533400"/>
          </a:xfrm>
          <a:prstGeom prst="roundRect">
            <a:avLst/>
          </a:prstGeom>
          <a:solidFill>
            <a:srgbClr val="FFCCCC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bg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ประกาศ “</a:t>
            </a:r>
            <a:r>
              <a:rPr lang="th-TH" sz="2000" b="1" dirty="0" smtClean="0">
                <a:solidFill>
                  <a:schemeClr val="bg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007 </a:t>
            </a:r>
            <a:r>
              <a:rPr lang="th-TH" sz="2000" b="1" dirty="0">
                <a:solidFill>
                  <a:schemeClr val="bg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ที่</a:t>
            </a:r>
            <a:r>
              <a:rPr lang="en-US" sz="2000" b="1" dirty="0">
                <a:solidFill>
                  <a:schemeClr val="bg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__________</a:t>
            </a:r>
            <a:r>
              <a:rPr lang="th-TH" sz="2000" b="1" dirty="0">
                <a:solidFill>
                  <a:schemeClr val="bg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” 3 ครั้ง</a:t>
            </a:r>
            <a:r>
              <a:rPr lang="th-TH" sz="2000" b="1" dirty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   </a:t>
            </a:r>
            <a:endParaRPr lang="en-US" sz="2000" b="1" dirty="0">
              <a:solidFill>
                <a:schemeClr val="bg1"/>
              </a:solidFill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</p:txBody>
      </p:sp>
      <p:sp>
        <p:nvSpPr>
          <p:cNvPr id="42" name="มนมุมสี่เหลี่ยมผืนผ้าด้านทแยงมุม 7"/>
          <p:cNvSpPr/>
          <p:nvPr/>
        </p:nvSpPr>
        <p:spPr>
          <a:xfrm>
            <a:off x="971600" y="855732"/>
            <a:ext cx="6257940" cy="533400"/>
          </a:xfrm>
          <a:prstGeom prst="round2Diag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h-TH" sz="4000" b="1" dirty="0" smtClean="0">
                <a:solidFill>
                  <a:schemeClr val="tx1"/>
                </a:solidFill>
                <a:latin typeface="TH SarabunIT๙" pitchFamily="34" charset="-34"/>
                <a:ea typeface="Tahoma" pitchFamily="34" charset="0"/>
                <a:cs typeface="TH SarabunIT๙" pitchFamily="34" charset="-34"/>
              </a:rPr>
              <a:t>แผนการ</a:t>
            </a:r>
            <a:r>
              <a:rPr lang="th-TH" sz="4000" b="1" dirty="0">
                <a:solidFill>
                  <a:schemeClr val="tx1"/>
                </a:solidFill>
                <a:latin typeface="TH SarabunIT๙" pitchFamily="34" charset="-34"/>
                <a:ea typeface="Tahoma" pitchFamily="34" charset="0"/>
                <a:cs typeface="TH SarabunIT๙" pitchFamily="34" charset="-34"/>
              </a:rPr>
              <a:t>จัดการสถานการณ์</a:t>
            </a:r>
            <a:r>
              <a:rPr lang="th-TH" sz="4000" b="1" dirty="0" smtClean="0">
                <a:solidFill>
                  <a:schemeClr val="tx1"/>
                </a:solidFill>
                <a:latin typeface="TH SarabunIT๙" pitchFamily="34" charset="-34"/>
                <a:ea typeface="Tahoma" pitchFamily="34" charset="0"/>
                <a:cs typeface="TH SarabunIT๙" pitchFamily="34" charset="-34"/>
              </a:rPr>
              <a:t>ฉุกเฉิน</a:t>
            </a:r>
            <a:endParaRPr lang="en-US" sz="4000" b="1" dirty="0">
              <a:solidFill>
                <a:schemeClr val="tx1"/>
              </a:solidFill>
              <a:latin typeface="TH SarabunIT๙" pitchFamily="34" charset="-34"/>
              <a:ea typeface="Tahoma" pitchFamily="34" charset="0"/>
              <a:cs typeface="TH SarabunIT๙" pitchFamily="34" charset="-34"/>
            </a:endParaRPr>
          </a:p>
        </p:txBody>
      </p:sp>
      <p:sp>
        <p:nvSpPr>
          <p:cNvPr id="46" name="สี่เหลี่ยมผืนผ้ามุมมน 14"/>
          <p:cNvSpPr/>
          <p:nvPr/>
        </p:nvSpPr>
        <p:spPr>
          <a:xfrm>
            <a:off x="179512" y="1556792"/>
            <a:ext cx="3168352" cy="572644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 </a:t>
            </a:r>
            <a:r>
              <a:rPr lang="th-TH" sz="3600" b="1" dirty="0" smtClean="0">
                <a:solidFill>
                  <a:schemeClr val="bg1"/>
                </a:solidFill>
                <a:effectLst/>
                <a:latin typeface="TH SarabunPSK" pitchFamily="34" charset="-34"/>
                <a:ea typeface="Tahoma" pitchFamily="34" charset="0"/>
                <a:cs typeface="TH SarabunPSK" pitchFamily="34" charset="-34"/>
              </a:rPr>
              <a:t>2.1 </a:t>
            </a:r>
            <a:r>
              <a:rPr lang="en-US" sz="3600" b="1" dirty="0" smtClean="0">
                <a:solidFill>
                  <a:schemeClr val="bg1"/>
                </a:solidFill>
                <a:effectLst/>
                <a:latin typeface="TH SarabunPSK" pitchFamily="34" charset="-34"/>
                <a:ea typeface="Tahoma" pitchFamily="34" charset="0"/>
                <a:cs typeface="TH SarabunPSK" pitchFamily="34" charset="-34"/>
              </a:rPr>
              <a:t>CODE </a:t>
            </a:r>
            <a:r>
              <a:rPr lang="th-TH" sz="3600" b="1" dirty="0" smtClean="0">
                <a:solidFill>
                  <a:schemeClr val="bg1"/>
                </a:solidFill>
                <a:effectLst/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ฉุกเฉิน</a:t>
            </a:r>
            <a:endParaRPr lang="en-US" sz="3600" b="1" dirty="0">
              <a:solidFill>
                <a:schemeClr val="bg1"/>
              </a:solidFill>
              <a:effectLst/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78886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สี่เหลี่ยมผืนผ้า 18"/>
          <p:cNvSpPr/>
          <p:nvPr/>
        </p:nvSpPr>
        <p:spPr>
          <a:xfrm>
            <a:off x="136524" y="788135"/>
            <a:ext cx="9007508" cy="120070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16" name="Group 6"/>
          <p:cNvGrpSpPr>
            <a:grpSpLocks/>
          </p:cNvGrpSpPr>
          <p:nvPr/>
        </p:nvGrpSpPr>
        <p:grpSpPr bwMode="auto">
          <a:xfrm>
            <a:off x="136524" y="106254"/>
            <a:ext cx="2530476" cy="646330"/>
            <a:chOff x="48" y="0"/>
            <a:chExt cx="1834" cy="541"/>
          </a:xfrm>
        </p:grpSpPr>
        <p:pic>
          <p:nvPicPr>
            <p:cNvPr id="17" name="Picture 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3" y="0"/>
              <a:ext cx="1519" cy="5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8" descr="00 ตรา รพร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" y="45"/>
              <a:ext cx="391" cy="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1" name="รูปห้าเหลี่ยม 20"/>
          <p:cNvSpPr/>
          <p:nvPr/>
        </p:nvSpPr>
        <p:spPr>
          <a:xfrm>
            <a:off x="1571604" y="2128296"/>
            <a:ext cx="7572396" cy="1357322"/>
          </a:xfrm>
          <a:prstGeom prst="homePlat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3" name="รูปห้าเหลี่ยม 22"/>
          <p:cNvSpPr/>
          <p:nvPr/>
        </p:nvSpPr>
        <p:spPr>
          <a:xfrm>
            <a:off x="1571604" y="3486187"/>
            <a:ext cx="6572296" cy="1357322"/>
          </a:xfrm>
          <a:prstGeom prst="homePlat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6" name="รูปห้าเหลี่ยม 25"/>
          <p:cNvSpPr/>
          <p:nvPr/>
        </p:nvSpPr>
        <p:spPr>
          <a:xfrm>
            <a:off x="1571604" y="4843509"/>
            <a:ext cx="5857916" cy="1378413"/>
          </a:xfrm>
          <a:prstGeom prst="homePlate">
            <a:avLst/>
          </a:prstGeom>
          <a:solidFill>
            <a:srgbClr val="EAAE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7" name="สี่เหลี่ยมผืนผ้า 26"/>
          <p:cNvSpPr/>
          <p:nvPr/>
        </p:nvSpPr>
        <p:spPr>
          <a:xfrm>
            <a:off x="0" y="798964"/>
            <a:ext cx="91440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</a:effectLst>
                <a:latin typeface="TH SarabunPSK" pitchFamily="34" charset="-34"/>
                <a:ea typeface="Tahoma" pitchFamily="34" charset="0"/>
                <a:cs typeface="TH SarabunPSK" pitchFamily="34" charset="-34"/>
              </a:rPr>
              <a:t>   </a:t>
            </a:r>
            <a:r>
              <a:rPr lang="en-US" sz="2400" dirty="0" smtClean="0">
                <a:solidFill>
                  <a:schemeClr val="bg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2.2 </a:t>
            </a:r>
            <a:r>
              <a:rPr lang="th-TH" sz="2400" dirty="0" smtClean="0">
                <a:solidFill>
                  <a:schemeClr val="bg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ผลการวิเคราะห์ความเสี่ยงและโอกาสจะเกิดเหตุการณ์ฉุกเฉินของโรงพยาบาลสมเด็จพระยุพราชท่าบ่อ  </a:t>
            </a:r>
          </a:p>
          <a:p>
            <a:r>
              <a:rPr lang="th-TH" sz="2400" dirty="0">
                <a:solidFill>
                  <a:schemeClr val="bg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 </a:t>
            </a:r>
            <a:r>
              <a:rPr lang="th-TH" sz="2400" dirty="0" smtClean="0">
                <a:solidFill>
                  <a:schemeClr val="bg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        (</a:t>
            </a:r>
            <a:r>
              <a:rPr lang="en-US" sz="2400" dirty="0" smtClean="0">
                <a:solidFill>
                  <a:schemeClr val="bg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Hazard and Vulnerability Analysis : HVA) </a:t>
            </a:r>
            <a:r>
              <a:rPr lang="th-TH" sz="2400" dirty="0" smtClean="0">
                <a:solidFill>
                  <a:schemeClr val="bg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โดยวิเคราะห์จากภัยธรรมชาติ ภัยจากเทคโนโลยี              </a:t>
            </a:r>
          </a:p>
          <a:p>
            <a:r>
              <a:rPr lang="th-TH" sz="2400" dirty="0" smtClean="0">
                <a:solidFill>
                  <a:schemeClr val="bg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         ภัยจากมนุษย์และภัยจากสารอันตราย</a:t>
            </a:r>
            <a:endParaRPr lang="th-TH" sz="2400" dirty="0">
              <a:solidFill>
                <a:schemeClr val="bg1"/>
              </a:solidFill>
            </a:endParaRPr>
          </a:p>
        </p:txBody>
      </p:sp>
      <p:sp>
        <p:nvSpPr>
          <p:cNvPr id="28" name="แผนผังลำดับงาน: กระบวนการ 27"/>
          <p:cNvSpPr/>
          <p:nvPr/>
        </p:nvSpPr>
        <p:spPr>
          <a:xfrm>
            <a:off x="0" y="2128296"/>
            <a:ext cx="1571604" cy="4082796"/>
          </a:xfrm>
          <a:prstGeom prst="flowChartProcess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2" name="รูปห้าเหลี่ยม 31"/>
          <p:cNvSpPr/>
          <p:nvPr/>
        </p:nvSpPr>
        <p:spPr>
          <a:xfrm>
            <a:off x="1571604" y="2128296"/>
            <a:ext cx="1071570" cy="1357322"/>
          </a:xfrm>
          <a:prstGeom prst="homePlat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8800" b="1" dirty="0" smtClean="0">
                <a:solidFill>
                  <a:schemeClr val="bg1"/>
                </a:solidFill>
                <a:sym typeface="Wingdings 2"/>
              </a:rPr>
              <a:t>1</a:t>
            </a:r>
            <a:endParaRPr lang="th-TH" sz="8800" b="1" dirty="0">
              <a:solidFill>
                <a:schemeClr val="bg1"/>
              </a:solidFill>
            </a:endParaRPr>
          </a:p>
        </p:txBody>
      </p:sp>
      <p:sp>
        <p:nvSpPr>
          <p:cNvPr id="33" name="รูปห้าเหลี่ยม 32"/>
          <p:cNvSpPr/>
          <p:nvPr/>
        </p:nvSpPr>
        <p:spPr>
          <a:xfrm>
            <a:off x="1571604" y="3486188"/>
            <a:ext cx="1071570" cy="1357322"/>
          </a:xfrm>
          <a:prstGeom prst="homePlat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8800" b="1" dirty="0" smtClean="0"/>
              <a:t>2</a:t>
            </a:r>
            <a:endParaRPr lang="th-TH" sz="8800" b="1" dirty="0"/>
          </a:p>
        </p:txBody>
      </p:sp>
      <p:sp>
        <p:nvSpPr>
          <p:cNvPr id="34" name="รูปห้าเหลี่ยม 33"/>
          <p:cNvSpPr/>
          <p:nvPr/>
        </p:nvSpPr>
        <p:spPr>
          <a:xfrm>
            <a:off x="1571604" y="4843509"/>
            <a:ext cx="1071570" cy="1367583"/>
          </a:xfrm>
          <a:prstGeom prst="homePlat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8800" b="1" dirty="0" smtClean="0"/>
              <a:t>3</a:t>
            </a:r>
            <a:endParaRPr lang="th-TH" sz="8800" b="1" dirty="0"/>
          </a:p>
        </p:txBody>
      </p:sp>
      <p:sp>
        <p:nvSpPr>
          <p:cNvPr id="35" name="สี่เหลี่ยมผืนผ้ามุมมน 14"/>
          <p:cNvSpPr/>
          <p:nvPr/>
        </p:nvSpPr>
        <p:spPr>
          <a:xfrm rot="17076684">
            <a:off x="-1309097" y="3317713"/>
            <a:ext cx="4429156" cy="1214446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 </a:t>
            </a:r>
            <a:r>
              <a:rPr lang="th-TH" sz="6000" b="1" dirty="0" smtClean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3 อันดับแรก </a:t>
            </a:r>
            <a:r>
              <a:rPr lang="th-TH" sz="3600" b="1" dirty="0" smtClean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ได้แก่</a:t>
            </a:r>
            <a:endParaRPr lang="en-US" sz="2000" b="1" dirty="0">
              <a:solidFill>
                <a:schemeClr val="tx1"/>
              </a:solidFill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</p:txBody>
      </p:sp>
      <p:sp>
        <p:nvSpPr>
          <p:cNvPr id="36" name="สี่เหลี่ยมผืนผ้ามุมมน 14"/>
          <p:cNvSpPr/>
          <p:nvPr/>
        </p:nvSpPr>
        <p:spPr>
          <a:xfrm>
            <a:off x="2857488" y="2199164"/>
            <a:ext cx="4429156" cy="1214446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 </a:t>
            </a:r>
            <a:r>
              <a:rPr lang="th-TH" sz="6600" b="1" dirty="0" smtClean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อุบัติภัยหมู่</a:t>
            </a:r>
            <a:endParaRPr lang="en-US" sz="2400" b="1" dirty="0">
              <a:solidFill>
                <a:schemeClr val="tx1"/>
              </a:solidFill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</p:txBody>
      </p:sp>
      <p:sp>
        <p:nvSpPr>
          <p:cNvPr id="37" name="สี่เหลี่ยมผืนผ้ามุมมน 14"/>
          <p:cNvSpPr/>
          <p:nvPr/>
        </p:nvSpPr>
        <p:spPr>
          <a:xfrm>
            <a:off x="2857488" y="3639324"/>
            <a:ext cx="2794632" cy="1214446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 </a:t>
            </a:r>
            <a:r>
              <a:rPr lang="th-TH" sz="6600" b="1" dirty="0" smtClean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อัคคีภัย</a:t>
            </a:r>
            <a:endParaRPr lang="en-US" sz="2400" b="1" dirty="0">
              <a:solidFill>
                <a:schemeClr val="tx1"/>
              </a:solidFill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</p:txBody>
      </p:sp>
      <p:sp>
        <p:nvSpPr>
          <p:cNvPr id="38" name="สี่เหลี่ยมผืนผ้ามุมมน 14"/>
          <p:cNvSpPr/>
          <p:nvPr/>
        </p:nvSpPr>
        <p:spPr>
          <a:xfrm>
            <a:off x="2519678" y="4925778"/>
            <a:ext cx="5076658" cy="1214446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 </a:t>
            </a:r>
            <a:r>
              <a:rPr lang="th-TH" sz="4800" b="1" dirty="0" smtClean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ระบบคอมพิวเตอร์ขัดข้อง</a:t>
            </a:r>
            <a:endParaRPr lang="en-US" sz="1100" b="1" dirty="0">
              <a:solidFill>
                <a:schemeClr val="tx1"/>
              </a:solidFill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</p:txBody>
      </p:sp>
      <p:sp>
        <p:nvSpPr>
          <p:cNvPr id="39" name="สี่เหลี่ยมผืนผ้ามุมมน 14"/>
          <p:cNvSpPr/>
          <p:nvPr/>
        </p:nvSpPr>
        <p:spPr>
          <a:xfrm>
            <a:off x="1452668" y="6101300"/>
            <a:ext cx="6143668" cy="1000108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h-TH" b="1" u="sng" dirty="0" smtClean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ทั้ง 3 เหตุการณ์</a:t>
            </a:r>
            <a:r>
              <a:rPr lang="th-TH" b="1" dirty="0" smtClean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  จะต้องจัดซ้อมแผนอย่างน้อยปีละ 1 ครั้ง</a:t>
            </a:r>
            <a:endParaRPr lang="en-US" sz="1000" b="1" dirty="0">
              <a:solidFill>
                <a:schemeClr val="tx1"/>
              </a:solidFill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97029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มนมุมสี่เหลี่ยมผืนผ้าด้านทแยงมุม 12"/>
          <p:cNvSpPr/>
          <p:nvPr/>
        </p:nvSpPr>
        <p:spPr>
          <a:xfrm>
            <a:off x="251521" y="3653407"/>
            <a:ext cx="8640960" cy="2987501"/>
          </a:xfrm>
          <a:prstGeom prst="round2DiagRect">
            <a:avLst/>
          </a:prstGeom>
          <a:solidFill>
            <a:srgbClr val="31DB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มนมุมสี่เหลี่ยมผืนผ้าด้านทแยงมุม 1"/>
          <p:cNvSpPr/>
          <p:nvPr/>
        </p:nvSpPr>
        <p:spPr>
          <a:xfrm>
            <a:off x="251520" y="1772816"/>
            <a:ext cx="8640960" cy="1728192"/>
          </a:xfrm>
          <a:prstGeom prst="round2DiagRect">
            <a:avLst/>
          </a:prstGeom>
          <a:solidFill>
            <a:srgbClr val="9DB1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16" name="Group 6"/>
          <p:cNvGrpSpPr>
            <a:grpSpLocks/>
          </p:cNvGrpSpPr>
          <p:nvPr/>
        </p:nvGrpSpPr>
        <p:grpSpPr bwMode="auto">
          <a:xfrm>
            <a:off x="107504" y="46366"/>
            <a:ext cx="2530476" cy="646330"/>
            <a:chOff x="48" y="0"/>
            <a:chExt cx="1834" cy="541"/>
          </a:xfrm>
        </p:grpSpPr>
        <p:pic>
          <p:nvPicPr>
            <p:cNvPr id="17" name="Picture 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63" y="0"/>
              <a:ext cx="1519" cy="5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8" descr="00 ตรา รพร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" y="45"/>
              <a:ext cx="391" cy="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TextBox 8"/>
          <p:cNvSpPr txBox="1"/>
          <p:nvPr/>
        </p:nvSpPr>
        <p:spPr>
          <a:xfrm>
            <a:off x="35496" y="1988840"/>
            <a:ext cx="9144000" cy="153888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tabLst>
                <a:tab pos="531813" algn="l"/>
                <a:tab pos="1350963" algn="l"/>
              </a:tabLst>
            </a:pPr>
            <a:r>
              <a:rPr lang="en-US" sz="2400" dirty="0" smtClean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	 </a:t>
            </a:r>
            <a:r>
              <a:rPr lang="en-US" sz="2600" b="1" dirty="0" smtClean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</a:t>
            </a:r>
            <a:r>
              <a:rPr lang="th-TH" sz="2600" b="1" dirty="0" smtClean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 </a:t>
            </a:r>
            <a:r>
              <a:rPr lang="th-TH" sz="2600" b="1" u="sng" dirty="0" smtClean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จุดรวมพล (</a:t>
            </a:r>
            <a:r>
              <a:rPr lang="en-US" sz="2600" b="1" u="sng" dirty="0" smtClean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Assembly Point)</a:t>
            </a:r>
            <a:r>
              <a:rPr lang="en-US" sz="2600" b="1" dirty="0" smtClean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 </a:t>
            </a:r>
            <a:endParaRPr lang="th-TH" sz="2600" b="1" dirty="0" smtClean="0">
              <a:solidFill>
                <a:schemeClr val="tx1"/>
              </a:solidFill>
              <a:latin typeface="TH SarabunPSK" pitchFamily="34" charset="-34"/>
              <a:ea typeface="Tahoma" pitchFamily="34" charset="0"/>
              <a:cs typeface="TH SarabunPSK" pitchFamily="34" charset="-34"/>
              <a:sym typeface="Wingdings"/>
            </a:endParaRPr>
          </a:p>
          <a:p>
            <a:pPr>
              <a:spcBef>
                <a:spcPts val="1200"/>
              </a:spcBef>
              <a:tabLst>
                <a:tab pos="531813" algn="l"/>
                <a:tab pos="1350963" algn="l"/>
              </a:tabLst>
            </a:pPr>
            <a:r>
              <a:rPr lang="th-TH" sz="2600" b="1" dirty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 </a:t>
            </a:r>
            <a:r>
              <a:rPr lang="th-TH" sz="2600" b="1" dirty="0" smtClean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           </a:t>
            </a:r>
            <a:r>
              <a:rPr lang="th-TH" sz="3000" b="1" dirty="0" smtClean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ต้องมีอย่างน้อย 2 จุด </a:t>
            </a:r>
            <a:r>
              <a:rPr lang="th-TH" sz="3000" b="1" dirty="0" smtClean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สำหรับลำเลียง/เคลื่อนย้ายผู้ป่วย/ทรัพย์สิน</a:t>
            </a:r>
            <a:endParaRPr lang="th-TH" sz="3000" b="1" dirty="0">
              <a:solidFill>
                <a:schemeClr val="tx1"/>
              </a:solidFill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  <a:p>
            <a:pPr>
              <a:tabLst>
                <a:tab pos="536575" algn="l"/>
              </a:tabLst>
            </a:pPr>
            <a:r>
              <a:rPr lang="th-TH" dirty="0" smtClean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	</a:t>
            </a: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173710" y="836712"/>
            <a:ext cx="8970290" cy="644651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สี่เหลี่ยมผืนผ้ามุมมน 14"/>
          <p:cNvSpPr/>
          <p:nvPr/>
        </p:nvSpPr>
        <p:spPr>
          <a:xfrm>
            <a:off x="179512" y="908720"/>
            <a:ext cx="3672408" cy="572644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 </a:t>
            </a:r>
            <a:r>
              <a:rPr lang="en-US" sz="3600" b="1" dirty="0">
                <a:solidFill>
                  <a:schemeClr val="bg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2.3 </a:t>
            </a:r>
            <a:r>
              <a:rPr lang="th-TH" sz="3600" b="1" dirty="0">
                <a:solidFill>
                  <a:schemeClr val="bg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เมื่อเกิดเหตุ</a:t>
            </a:r>
            <a:r>
              <a:rPr lang="th-TH" sz="3600" b="1" dirty="0" smtClean="0">
                <a:solidFill>
                  <a:schemeClr val="bg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ฉุกเฉิน</a:t>
            </a:r>
            <a:endParaRPr lang="en-US" sz="3600" b="1" dirty="0">
              <a:solidFill>
                <a:schemeClr val="bg1"/>
              </a:solidFill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3710" y="3717032"/>
            <a:ext cx="7566642" cy="292387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tabLst>
                <a:tab pos="531813" algn="l"/>
                <a:tab pos="1350963" algn="l"/>
              </a:tabLst>
            </a:pPr>
            <a:r>
              <a:rPr lang="en-US" sz="2400" dirty="0" smtClean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	</a:t>
            </a:r>
            <a:r>
              <a:rPr lang="en-US" sz="2600" b="1" dirty="0" smtClean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</a:t>
            </a:r>
            <a:r>
              <a:rPr lang="th-TH" sz="2600" b="1" dirty="0" smtClean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 </a:t>
            </a:r>
            <a:r>
              <a:rPr lang="en-US" sz="2600" b="1" u="sng" dirty="0" smtClean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MOU </a:t>
            </a:r>
            <a:r>
              <a:rPr lang="th-TH" sz="2600" b="1" u="sng" dirty="0" smtClean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กับหน่วยงานภายนอก</a:t>
            </a:r>
          </a:p>
          <a:p>
            <a:pPr>
              <a:tabLst>
                <a:tab pos="531813" algn="l"/>
                <a:tab pos="982663" algn="l"/>
                <a:tab pos="3230563" algn="l"/>
                <a:tab pos="3859213" algn="l"/>
              </a:tabLst>
            </a:pPr>
            <a:r>
              <a:rPr lang="th-TH" sz="2600" dirty="0" smtClean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		- รพ.หนองคาย	</a:t>
            </a:r>
            <a:r>
              <a:rPr lang="en-US" sz="2600" dirty="0" smtClean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: </a:t>
            </a:r>
            <a:r>
              <a:rPr lang="th-TH" sz="2600" dirty="0" smtClean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	รี</a:t>
            </a:r>
            <a:r>
              <a:rPr lang="th-TH" sz="2600" dirty="0" err="1" smtClean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เฟอร์</a:t>
            </a:r>
            <a:r>
              <a:rPr lang="th-TH" sz="2600" dirty="0" smtClean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/ยืมเวชภัณฑ์/ขอเลือด</a:t>
            </a:r>
          </a:p>
          <a:p>
            <a:pPr>
              <a:tabLst>
                <a:tab pos="531813" algn="l"/>
                <a:tab pos="982663" algn="l"/>
                <a:tab pos="3230563" algn="l"/>
                <a:tab pos="3859213" algn="l"/>
              </a:tabLst>
            </a:pPr>
            <a:r>
              <a:rPr lang="th-TH" sz="2600" dirty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	</a:t>
            </a:r>
            <a:r>
              <a:rPr lang="th-TH" sz="2600" dirty="0" smtClean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	- รพ.ศรีเชียงใหม่	</a:t>
            </a:r>
            <a:r>
              <a:rPr lang="en-US" sz="2600" dirty="0" smtClean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: </a:t>
            </a:r>
            <a:r>
              <a:rPr lang="th-TH" sz="2600" dirty="0" smtClean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	รี</a:t>
            </a:r>
            <a:r>
              <a:rPr lang="th-TH" sz="2600" dirty="0" err="1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เฟอร์</a:t>
            </a:r>
            <a:r>
              <a:rPr lang="th-TH" sz="2600" dirty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/ยืม</a:t>
            </a:r>
            <a:r>
              <a:rPr lang="th-TH" sz="2600" dirty="0" smtClean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เวชภัณฑ์</a:t>
            </a:r>
            <a:endParaRPr lang="en-US" sz="2600" dirty="0" smtClean="0">
              <a:solidFill>
                <a:schemeClr val="tx1"/>
              </a:solidFill>
              <a:latin typeface="TH SarabunPSK" pitchFamily="34" charset="-34"/>
              <a:ea typeface="Tahoma" pitchFamily="34" charset="0"/>
              <a:cs typeface="TH SarabunPSK" pitchFamily="34" charset="-34"/>
              <a:sym typeface="Wingdings"/>
            </a:endParaRPr>
          </a:p>
          <a:p>
            <a:pPr>
              <a:tabLst>
                <a:tab pos="531813" algn="l"/>
                <a:tab pos="982663" algn="l"/>
                <a:tab pos="3230563" algn="l"/>
                <a:tab pos="3859213" algn="l"/>
              </a:tabLst>
            </a:pPr>
            <a:r>
              <a:rPr lang="en-US" sz="2600" dirty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	</a:t>
            </a:r>
            <a:r>
              <a:rPr lang="en-US" sz="2600" dirty="0" smtClean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	- </a:t>
            </a:r>
            <a:r>
              <a:rPr lang="th-TH" sz="2600" dirty="0" smtClean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รพ.อุดรธานี	</a:t>
            </a:r>
            <a:r>
              <a:rPr lang="en-US" sz="2600" dirty="0" smtClean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: </a:t>
            </a:r>
            <a:r>
              <a:rPr lang="th-TH" sz="2600" dirty="0" smtClean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	รี</a:t>
            </a:r>
            <a:r>
              <a:rPr lang="th-TH" sz="2600" dirty="0" err="1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เฟอร์</a:t>
            </a:r>
            <a:r>
              <a:rPr lang="th-TH" sz="2600" dirty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/ยืม</a:t>
            </a:r>
            <a:r>
              <a:rPr lang="th-TH" sz="2600" dirty="0" smtClean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เวชภัณฑ์</a:t>
            </a:r>
          </a:p>
          <a:p>
            <a:pPr>
              <a:tabLst>
                <a:tab pos="531813" algn="l"/>
                <a:tab pos="982663" algn="l"/>
                <a:tab pos="3230563" algn="l"/>
                <a:tab pos="3859213" algn="l"/>
              </a:tabLst>
            </a:pPr>
            <a:r>
              <a:rPr lang="th-TH" sz="2600" dirty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	</a:t>
            </a:r>
            <a:r>
              <a:rPr lang="th-TH" sz="2600" dirty="0" smtClean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	- เทศบาลเมืองท่าบ่อ	</a:t>
            </a:r>
            <a:r>
              <a:rPr lang="en-US" sz="2600" dirty="0" smtClean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: </a:t>
            </a:r>
            <a:r>
              <a:rPr lang="th-TH" sz="2600" dirty="0" smtClean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	ประปา/รถดับเพลิง</a:t>
            </a:r>
          </a:p>
          <a:p>
            <a:pPr>
              <a:tabLst>
                <a:tab pos="531813" algn="l"/>
                <a:tab pos="982663" algn="l"/>
                <a:tab pos="3230563" algn="l"/>
                <a:tab pos="3859213" algn="l"/>
              </a:tabLst>
            </a:pPr>
            <a:r>
              <a:rPr lang="th-TH" sz="2600" dirty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	</a:t>
            </a:r>
            <a:r>
              <a:rPr lang="th-TH" sz="2600" dirty="0" smtClean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	- ปั๊มเชลล์ท่าบ่อ	</a:t>
            </a:r>
            <a:r>
              <a:rPr lang="en-US" sz="2600" dirty="0" smtClean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: </a:t>
            </a:r>
            <a:r>
              <a:rPr lang="th-TH" sz="2600" dirty="0" smtClean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	น้ำมันเชื้อเพลิง</a:t>
            </a:r>
          </a:p>
          <a:p>
            <a:pPr>
              <a:tabLst>
                <a:tab pos="531813" algn="l"/>
                <a:tab pos="982663" algn="l"/>
                <a:tab pos="3230563" algn="l"/>
                <a:tab pos="3859213" algn="l"/>
              </a:tabLst>
            </a:pPr>
            <a:r>
              <a:rPr lang="th-TH" sz="2600" dirty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	</a:t>
            </a:r>
            <a:r>
              <a:rPr lang="th-TH" sz="2600" dirty="0" smtClean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	- ฝากศพ/เผาศพ	</a:t>
            </a:r>
            <a:r>
              <a:rPr lang="en-US" sz="2600" dirty="0" smtClean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: </a:t>
            </a:r>
            <a:r>
              <a:rPr lang="th-TH" sz="2600" dirty="0" smtClean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	วัด</a:t>
            </a:r>
            <a:r>
              <a:rPr lang="th-TH" sz="2600" dirty="0" err="1" smtClean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อรัญญ</a:t>
            </a:r>
            <a:r>
              <a:rPr lang="th-TH" sz="2600" dirty="0" smtClean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วาสี</a:t>
            </a:r>
            <a:endParaRPr lang="th-TH" dirty="0" smtClean="0">
              <a:solidFill>
                <a:schemeClr val="tx1"/>
              </a:solidFill>
              <a:latin typeface="TH SarabunPSK" pitchFamily="34" charset="-34"/>
              <a:ea typeface="Tahoma" pitchFamily="34" charset="0"/>
              <a:cs typeface="TH SarabunPSK" pitchFamily="34" charset="-34"/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3804479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/>
        </p:nvSpPr>
        <p:spPr>
          <a:xfrm>
            <a:off x="251520" y="836712"/>
            <a:ext cx="8892480" cy="644651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grpSp>
        <p:nvGrpSpPr>
          <p:cNvPr id="16" name="Group 6"/>
          <p:cNvGrpSpPr>
            <a:grpSpLocks/>
          </p:cNvGrpSpPr>
          <p:nvPr/>
        </p:nvGrpSpPr>
        <p:grpSpPr bwMode="auto">
          <a:xfrm>
            <a:off x="136524" y="106254"/>
            <a:ext cx="2530476" cy="646330"/>
            <a:chOff x="48" y="0"/>
            <a:chExt cx="1834" cy="541"/>
          </a:xfrm>
        </p:grpSpPr>
        <p:pic>
          <p:nvPicPr>
            <p:cNvPr id="17" name="Picture 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63" y="0"/>
              <a:ext cx="1519" cy="5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8" descr="00 ตรา รพร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" y="45"/>
              <a:ext cx="391" cy="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extBox 1"/>
          <p:cNvSpPr txBox="1"/>
          <p:nvPr/>
        </p:nvSpPr>
        <p:spPr>
          <a:xfrm>
            <a:off x="419368" y="897427"/>
            <a:ext cx="40270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2.4  </a:t>
            </a:r>
            <a:r>
              <a:rPr lang="th-TH" sz="3600" b="1" dirty="0">
                <a:solidFill>
                  <a:schemeClr val="bg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การจัดการในภาวะฉุกเฉิน</a:t>
            </a:r>
            <a:endParaRPr lang="th-TH" sz="36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7504" y="1631702"/>
            <a:ext cx="8856984" cy="107721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tabLst>
                <a:tab pos="900113" algn="l"/>
              </a:tabLst>
            </a:pPr>
            <a:r>
              <a:rPr lang="th-TH" sz="2600" dirty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	</a:t>
            </a:r>
            <a:r>
              <a:rPr lang="th-TH" sz="3200" dirty="0" smtClean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รพ. ต้องระบุความสามารถของการอยู่รอดหากถูกตัดขาดและไม่สามารถ    ขอรับความช่วยเหลือจากภายนอกได้ ในระยะเวลา 96 ชม. ใน 6 ประเด็นสำคัญ</a:t>
            </a:r>
            <a:endParaRPr lang="th-TH" sz="3200" dirty="0" smtClean="0">
              <a:solidFill>
                <a:schemeClr val="tx1"/>
              </a:solidFill>
              <a:latin typeface="TH SarabunPSK" pitchFamily="34" charset="-34"/>
              <a:ea typeface="Tahoma" pitchFamily="34" charset="0"/>
              <a:cs typeface="TH SarabunPSK" pitchFamily="34" charset="-34"/>
              <a:sym typeface="Wingdings"/>
            </a:endParaRPr>
          </a:p>
        </p:txBody>
      </p:sp>
      <p:sp>
        <p:nvSpPr>
          <p:cNvPr id="3" name="แผนผังลำดับงาน: จอภาพ 2"/>
          <p:cNvSpPr/>
          <p:nvPr/>
        </p:nvSpPr>
        <p:spPr>
          <a:xfrm>
            <a:off x="676010" y="2924944"/>
            <a:ext cx="3708028" cy="864096"/>
          </a:xfrm>
          <a:prstGeom prst="flowChartDisplay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TextBox 3"/>
          <p:cNvSpPr txBox="1"/>
          <p:nvPr/>
        </p:nvSpPr>
        <p:spPr>
          <a:xfrm>
            <a:off x="1319147" y="3070701"/>
            <a:ext cx="22275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dirty="0">
                <a:solidFill>
                  <a:srgbClr val="00206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(1) การสื่อสาร</a:t>
            </a:r>
            <a:endParaRPr lang="th-TH" sz="3600" dirty="0">
              <a:solidFill>
                <a:srgbClr val="002060"/>
              </a:solidFill>
            </a:endParaRPr>
          </a:p>
        </p:txBody>
      </p:sp>
      <p:sp>
        <p:nvSpPr>
          <p:cNvPr id="12" name="แผนผังลำดับงาน: จอภาพ 11"/>
          <p:cNvSpPr/>
          <p:nvPr/>
        </p:nvSpPr>
        <p:spPr>
          <a:xfrm>
            <a:off x="676009" y="4005064"/>
            <a:ext cx="3708028" cy="864096"/>
          </a:xfrm>
          <a:prstGeom prst="flowChartDisplay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แผนผังลำดับงาน: จอภาพ 12"/>
          <p:cNvSpPr/>
          <p:nvPr/>
        </p:nvSpPr>
        <p:spPr>
          <a:xfrm>
            <a:off x="676010" y="5174114"/>
            <a:ext cx="3708027" cy="864096"/>
          </a:xfrm>
          <a:prstGeom prst="flowChartDisplay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แผนผังลำดับงาน: จอภาพ 14"/>
          <p:cNvSpPr/>
          <p:nvPr/>
        </p:nvSpPr>
        <p:spPr>
          <a:xfrm flipH="1">
            <a:off x="4788024" y="2924944"/>
            <a:ext cx="3744416" cy="864096"/>
          </a:xfrm>
          <a:prstGeom prst="flowChartDisplay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9" name="แผนผังลำดับงาน: จอภาพ 18"/>
          <p:cNvSpPr/>
          <p:nvPr/>
        </p:nvSpPr>
        <p:spPr>
          <a:xfrm flipH="1">
            <a:off x="4788024" y="4005064"/>
            <a:ext cx="3744416" cy="864096"/>
          </a:xfrm>
          <a:prstGeom prst="flowChartDisplay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0" name="แผนผังลำดับงาน: จอภาพ 19"/>
          <p:cNvSpPr/>
          <p:nvPr/>
        </p:nvSpPr>
        <p:spPr>
          <a:xfrm flipH="1">
            <a:off x="4788023" y="5157192"/>
            <a:ext cx="3744416" cy="864096"/>
          </a:xfrm>
          <a:prstGeom prst="flowChartDisplay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1" name="TextBox 20"/>
          <p:cNvSpPr txBox="1"/>
          <p:nvPr/>
        </p:nvSpPr>
        <p:spPr>
          <a:xfrm>
            <a:off x="1259632" y="4140369"/>
            <a:ext cx="28931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dirty="0">
                <a:solidFill>
                  <a:srgbClr val="00206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(2) ทรัพยากร/</a:t>
            </a:r>
            <a:r>
              <a:rPr lang="th-TH" sz="3200" dirty="0" smtClean="0">
                <a:solidFill>
                  <a:srgbClr val="00206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ทรัพย์สิน</a:t>
            </a:r>
            <a:endParaRPr lang="th-TH" sz="3600" dirty="0">
              <a:solidFill>
                <a:srgbClr val="00206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43608" y="5364505"/>
            <a:ext cx="3528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dirty="0">
                <a:solidFill>
                  <a:srgbClr val="00206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(3) </a:t>
            </a:r>
            <a:r>
              <a:rPr lang="th-TH" sz="3200" dirty="0" err="1">
                <a:solidFill>
                  <a:srgbClr val="00206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สวัสดิ</a:t>
            </a:r>
            <a:r>
              <a:rPr lang="th-TH" sz="3200" dirty="0">
                <a:solidFill>
                  <a:srgbClr val="00206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ภาพ/ความปลอดภัย</a:t>
            </a:r>
            <a:endParaRPr lang="th-TH" sz="3600" dirty="0">
              <a:solidFill>
                <a:srgbClr val="00206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292080" y="3022921"/>
            <a:ext cx="22275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00113" algn="l"/>
              </a:tabLst>
            </a:pPr>
            <a:r>
              <a:rPr lang="th-TH" sz="3600" dirty="0">
                <a:solidFill>
                  <a:srgbClr val="00206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(4) บุคลากร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271930" y="4113946"/>
            <a:ext cx="2900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00113" algn="l"/>
                <a:tab pos="1528763" algn="l"/>
              </a:tabLst>
            </a:pPr>
            <a:r>
              <a:rPr lang="th-TH" sz="3600" dirty="0">
                <a:solidFill>
                  <a:srgbClr val="00206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(5) สาธารณูปโภค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292080" y="5302949"/>
            <a:ext cx="2900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00113" algn="l"/>
                <a:tab pos="1528763" algn="l"/>
              </a:tabLst>
            </a:pPr>
            <a:r>
              <a:rPr lang="th-TH" sz="3600" dirty="0">
                <a:solidFill>
                  <a:srgbClr val="00206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(6) การดูแลผู้ป่วย</a:t>
            </a:r>
            <a:endParaRPr lang="en-US" sz="3600" dirty="0">
              <a:solidFill>
                <a:srgbClr val="002060"/>
              </a:solidFill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55549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แผนผังลำดับงาน: กระบวนการ 14"/>
          <p:cNvSpPr/>
          <p:nvPr/>
        </p:nvSpPr>
        <p:spPr>
          <a:xfrm>
            <a:off x="0" y="1484784"/>
            <a:ext cx="9143999" cy="626169"/>
          </a:xfrm>
          <a:prstGeom prst="flowChartProcess">
            <a:avLst/>
          </a:prstGeom>
          <a:solidFill>
            <a:srgbClr val="00CC66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" y="2276872"/>
            <a:ext cx="9144000" cy="4581128"/>
          </a:xfrm>
          <a:prstGeom prst="rect">
            <a:avLst/>
          </a:prstGeom>
          <a:solidFill>
            <a:srgbClr val="00CC99">
              <a:alpha val="3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16" name="Group 6"/>
          <p:cNvGrpSpPr>
            <a:grpSpLocks/>
          </p:cNvGrpSpPr>
          <p:nvPr/>
        </p:nvGrpSpPr>
        <p:grpSpPr bwMode="auto">
          <a:xfrm>
            <a:off x="136524" y="106254"/>
            <a:ext cx="2530476" cy="646330"/>
            <a:chOff x="48" y="0"/>
            <a:chExt cx="1834" cy="541"/>
          </a:xfrm>
        </p:grpSpPr>
        <p:pic>
          <p:nvPicPr>
            <p:cNvPr id="17" name="Picture 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3" y="0"/>
              <a:ext cx="1519" cy="5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8" descr="00 ตรา รพร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" y="45"/>
              <a:ext cx="391" cy="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แผนผังลำดับงาน: กระบวนการ 9"/>
          <p:cNvSpPr/>
          <p:nvPr/>
        </p:nvSpPr>
        <p:spPr>
          <a:xfrm>
            <a:off x="1" y="836712"/>
            <a:ext cx="8892479" cy="714380"/>
          </a:xfrm>
          <a:prstGeom prst="flowChartProcess">
            <a:avLst/>
          </a:prstGeom>
          <a:solidFill>
            <a:srgbClr val="C6B6FF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มนมุมสี่เหลี่ยมผืนผ้าด้านทแยงมุม 8"/>
          <p:cNvSpPr/>
          <p:nvPr/>
        </p:nvSpPr>
        <p:spPr>
          <a:xfrm>
            <a:off x="1187624" y="945684"/>
            <a:ext cx="7534268" cy="533400"/>
          </a:xfrm>
          <a:prstGeom prst="round2Diag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tabLst>
                <a:tab pos="261938" algn="l"/>
              </a:tabLst>
            </a:pPr>
            <a:r>
              <a:rPr lang="th-TH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แผนการ</a:t>
            </a:r>
            <a:r>
              <a:rPr lang="th-TH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จัดการระบบ</a:t>
            </a:r>
            <a:r>
              <a:rPr lang="th-TH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สาธารณูปโภค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</p:txBody>
      </p:sp>
      <p:sp>
        <p:nvSpPr>
          <p:cNvPr id="12" name="มนมุมสี่เหลี่ยมผืนผ้าด้านทแยงมุม 7"/>
          <p:cNvSpPr/>
          <p:nvPr/>
        </p:nvSpPr>
        <p:spPr>
          <a:xfrm>
            <a:off x="-78902" y="1017692"/>
            <a:ext cx="618454" cy="533400"/>
          </a:xfrm>
          <a:prstGeom prst="round2DiagRect">
            <a:avLst>
              <a:gd name="adj1" fmla="val 16667"/>
              <a:gd name="adj2" fmla="val 43589"/>
            </a:avLst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h-TH" sz="6000" b="1" dirty="0" smtClean="0">
                <a:ln w="28575">
                  <a:solidFill>
                    <a:schemeClr val="bg1"/>
                  </a:solidFill>
                </a:ln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</a:t>
            </a:r>
            <a:endParaRPr lang="en-US" sz="5400" b="1" dirty="0">
              <a:ln w="28575">
                <a:solidFill>
                  <a:schemeClr val="bg1"/>
                </a:solidFill>
              </a:ln>
              <a:solidFill>
                <a:schemeClr val="tx1"/>
              </a:solidFill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94" y="2636912"/>
            <a:ext cx="3242136" cy="2237074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9" name="TextBox 8"/>
          <p:cNvSpPr txBox="1"/>
          <p:nvPr/>
        </p:nvSpPr>
        <p:spPr>
          <a:xfrm>
            <a:off x="2129569" y="2974300"/>
            <a:ext cx="7338975" cy="304698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tabLst>
                <a:tab pos="900113" algn="l"/>
              </a:tabLst>
            </a:pPr>
            <a:r>
              <a:rPr lang="th-TH" sz="2400" b="1" dirty="0" smtClean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  </a:t>
            </a:r>
            <a:r>
              <a:rPr lang="en-US" sz="2400" b="1" dirty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	</a:t>
            </a:r>
            <a:r>
              <a:rPr lang="th-TH" sz="2600" b="1" dirty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	</a:t>
            </a:r>
            <a:r>
              <a:rPr lang="th-TH" sz="3200" dirty="0" smtClean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- มีแผน/ผล การตรวจสอบ/บำรุงรักษาตามงวดเวลา</a:t>
            </a:r>
          </a:p>
          <a:p>
            <a:pPr>
              <a:tabLst>
                <a:tab pos="900113" algn="l"/>
              </a:tabLst>
            </a:pPr>
            <a:r>
              <a:rPr lang="th-TH" sz="3200" dirty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	</a:t>
            </a:r>
            <a:r>
              <a:rPr lang="th-TH" sz="3200" dirty="0" smtClean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- ประกันระยะเวลาจ่ายไฟอัตโนมัติ</a:t>
            </a:r>
          </a:p>
          <a:p>
            <a:pPr>
              <a:tabLst>
                <a:tab pos="900113" algn="l"/>
              </a:tabLst>
            </a:pPr>
            <a:r>
              <a:rPr lang="th-TH" sz="3200" dirty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	</a:t>
            </a:r>
            <a:r>
              <a:rPr lang="th-TH" sz="3200" dirty="0" smtClean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- แผนการจัดหาน้ำมันสำรองพร้อมกับผลการซ้อมจัดหา</a:t>
            </a:r>
          </a:p>
          <a:p>
            <a:pPr>
              <a:tabLst>
                <a:tab pos="900113" algn="l"/>
              </a:tabLst>
            </a:pPr>
            <a:r>
              <a:rPr lang="th-TH" sz="3200" dirty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	</a:t>
            </a:r>
            <a:r>
              <a:rPr lang="th-TH" sz="3200" dirty="0" smtClean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- แผน/ผลการทดสอบเครื่องกำเนิดไฟฟ้า </a:t>
            </a:r>
          </a:p>
          <a:p>
            <a:pPr>
              <a:tabLst>
                <a:tab pos="900113" algn="l"/>
              </a:tabLst>
            </a:pPr>
            <a:r>
              <a:rPr lang="th-TH" sz="3200" dirty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 </a:t>
            </a:r>
            <a:r>
              <a:rPr lang="th-TH" sz="3200" dirty="0" smtClean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            สัปดาห์/ เดือน / 3 เดือน / 6 เดือน / ปี</a:t>
            </a:r>
          </a:p>
          <a:p>
            <a:pPr>
              <a:tabLst>
                <a:tab pos="900113" algn="l"/>
              </a:tabLst>
            </a:pPr>
            <a:r>
              <a:rPr lang="th-TH" sz="3200" dirty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 </a:t>
            </a:r>
            <a:r>
              <a:rPr lang="th-TH" sz="3200" dirty="0" smtClean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 	- </a:t>
            </a:r>
            <a:r>
              <a:rPr lang="en-US" sz="3200" dirty="0" smtClean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MOU </a:t>
            </a:r>
            <a:r>
              <a:rPr lang="th-TH" sz="3200" dirty="0" smtClean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กับปั๊มน้ำมัน </a:t>
            </a:r>
          </a:p>
        </p:txBody>
      </p:sp>
      <p:sp>
        <p:nvSpPr>
          <p:cNvPr id="19" name="มนมุมสี่เหลี่ยมผืนผ้าด้านทแยงมุม 8"/>
          <p:cNvSpPr/>
          <p:nvPr/>
        </p:nvSpPr>
        <p:spPr>
          <a:xfrm>
            <a:off x="107504" y="1599456"/>
            <a:ext cx="7534268" cy="533400"/>
          </a:xfrm>
          <a:prstGeom prst="round2Diag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tabLst>
                <a:tab pos="900113" algn="l"/>
              </a:tabLst>
            </a:pPr>
            <a:r>
              <a:rPr lang="en-US" sz="3200" b="1" dirty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3.1 </a:t>
            </a:r>
            <a:r>
              <a:rPr lang="th-TH" sz="3200" b="1" dirty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ระบบไฟฟ้า (เครื่องกำเนิดไฟฟ้า)</a:t>
            </a:r>
            <a:endParaRPr lang="th-TH" sz="3200" b="1" dirty="0">
              <a:solidFill>
                <a:schemeClr val="tx1"/>
              </a:solidFill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08344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สี่เหลี่ยมผืนผ้า 12"/>
          <p:cNvSpPr/>
          <p:nvPr/>
        </p:nvSpPr>
        <p:spPr>
          <a:xfrm>
            <a:off x="251519" y="1412776"/>
            <a:ext cx="8892481" cy="4702423"/>
          </a:xfrm>
          <a:prstGeom prst="rect">
            <a:avLst/>
          </a:prstGeom>
          <a:solidFill>
            <a:srgbClr val="00CC99">
              <a:alpha val="3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แผนผังลำดับงาน: กระบวนการ 11"/>
          <p:cNvSpPr/>
          <p:nvPr/>
        </p:nvSpPr>
        <p:spPr>
          <a:xfrm>
            <a:off x="1" y="908720"/>
            <a:ext cx="8892480" cy="626169"/>
          </a:xfrm>
          <a:prstGeom prst="flowChartProcess">
            <a:avLst/>
          </a:prstGeom>
          <a:solidFill>
            <a:srgbClr val="00CC66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16" name="Group 6"/>
          <p:cNvGrpSpPr>
            <a:grpSpLocks/>
          </p:cNvGrpSpPr>
          <p:nvPr/>
        </p:nvGrpSpPr>
        <p:grpSpPr bwMode="auto">
          <a:xfrm>
            <a:off x="136524" y="106254"/>
            <a:ext cx="2530476" cy="646330"/>
            <a:chOff x="48" y="0"/>
            <a:chExt cx="1834" cy="541"/>
          </a:xfrm>
        </p:grpSpPr>
        <p:pic>
          <p:nvPicPr>
            <p:cNvPr id="17" name="Picture 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63" y="0"/>
              <a:ext cx="1519" cy="5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8" descr="00 ตรา รพร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" y="45"/>
              <a:ext cx="391" cy="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TextBox 8"/>
          <p:cNvSpPr txBox="1"/>
          <p:nvPr/>
        </p:nvSpPr>
        <p:spPr>
          <a:xfrm>
            <a:off x="32" y="1772816"/>
            <a:ext cx="9144000" cy="375487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tabLst>
                <a:tab pos="900113" algn="l"/>
              </a:tabLst>
            </a:pPr>
            <a:r>
              <a:rPr lang="th-TH" sz="2600" b="1" dirty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	</a:t>
            </a:r>
            <a:r>
              <a:rPr lang="th-TH" sz="3400" dirty="0" smtClean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- แผนและผลการ</a:t>
            </a:r>
            <a:r>
              <a:rPr lang="th-TH" sz="3400" dirty="0" err="1" smtClean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ตรวจน้ำ</a:t>
            </a:r>
            <a:r>
              <a:rPr lang="th-TH" sz="3400" dirty="0" smtClean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 ทุก 3 เดือน</a:t>
            </a:r>
          </a:p>
          <a:p>
            <a:pPr>
              <a:tabLst>
                <a:tab pos="900113" algn="l"/>
              </a:tabLst>
            </a:pPr>
            <a:r>
              <a:rPr lang="th-TH" sz="3400" dirty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	</a:t>
            </a:r>
            <a:r>
              <a:rPr lang="th-TH" sz="3400" dirty="0" smtClean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- แผนการสำรองน้ำ กรณี ระบบประปาหลักล้มเหลว</a:t>
            </a:r>
          </a:p>
          <a:p>
            <a:pPr>
              <a:tabLst>
                <a:tab pos="900113" algn="l"/>
              </a:tabLst>
            </a:pPr>
            <a:r>
              <a:rPr lang="th-TH" sz="3400" dirty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	</a:t>
            </a:r>
            <a:r>
              <a:rPr lang="th-TH" sz="3400" dirty="0" smtClean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- แผนและผลการดูแลระบบประปา</a:t>
            </a:r>
          </a:p>
          <a:p>
            <a:pPr>
              <a:tabLst>
                <a:tab pos="900113" algn="l"/>
              </a:tabLst>
            </a:pPr>
            <a:r>
              <a:rPr lang="th-TH" sz="3400" dirty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	</a:t>
            </a:r>
            <a:r>
              <a:rPr lang="th-TH" sz="3400" dirty="0" smtClean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- </a:t>
            </a:r>
            <a:r>
              <a:rPr lang="en-US" sz="3400" dirty="0" smtClean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MOU </a:t>
            </a:r>
            <a:r>
              <a:rPr lang="th-TH" sz="3400" dirty="0" smtClean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กับหน่วยงานภายนอก</a:t>
            </a:r>
          </a:p>
          <a:p>
            <a:pPr>
              <a:tabLst>
                <a:tab pos="900113" algn="l"/>
              </a:tabLst>
            </a:pPr>
            <a:r>
              <a:rPr lang="th-TH" sz="3400" dirty="0" smtClean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          - กรณีเติมน้ำสำรองด้วย</a:t>
            </a:r>
            <a:r>
              <a:rPr lang="th-TH" sz="3400" u="sng" dirty="0" smtClean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รถส่งน้ำ </a:t>
            </a:r>
            <a:r>
              <a:rPr lang="th-TH" sz="3400" dirty="0" smtClean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ต้องตรวจคุณภาพน้ำก่อน</a:t>
            </a:r>
            <a:endParaRPr lang="th-TH" sz="3400" u="sng" dirty="0" smtClean="0">
              <a:solidFill>
                <a:schemeClr val="tx1"/>
              </a:solidFill>
              <a:latin typeface="TH SarabunPSK" pitchFamily="34" charset="-34"/>
              <a:ea typeface="Tahoma" pitchFamily="34" charset="0"/>
              <a:cs typeface="TH SarabunPSK" pitchFamily="34" charset="-34"/>
              <a:sym typeface="Wingdings"/>
            </a:endParaRPr>
          </a:p>
          <a:p>
            <a:pPr>
              <a:tabLst>
                <a:tab pos="900113" algn="l"/>
              </a:tabLst>
            </a:pPr>
            <a:r>
              <a:rPr lang="th-TH" sz="3400" dirty="0" smtClean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  	- ถังน้ำใต้ดิน/บ่อน้ำสำรอง ต้อง</a:t>
            </a:r>
            <a:r>
              <a:rPr lang="th-TH" sz="3400" dirty="0" err="1" smtClean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ล็อค</a:t>
            </a:r>
            <a:r>
              <a:rPr lang="th-TH" sz="3400" dirty="0" smtClean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กุญแจปิดรูระบายอากาศด้วย</a:t>
            </a:r>
          </a:p>
          <a:p>
            <a:pPr>
              <a:tabLst>
                <a:tab pos="900113" algn="l"/>
              </a:tabLst>
            </a:pPr>
            <a:r>
              <a:rPr lang="th-TH" sz="3400" dirty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 </a:t>
            </a:r>
            <a:r>
              <a:rPr lang="th-TH" sz="3400" dirty="0" smtClean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           ตะแกรงป้องกันการปนเปื้อน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7935" y="908720"/>
            <a:ext cx="28259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3.2 </a:t>
            </a:r>
            <a:r>
              <a:rPr lang="th-TH" sz="4000" b="1" dirty="0"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ระบบประปา</a:t>
            </a:r>
            <a:endParaRPr lang="th-TH" sz="4000" dirty="0"/>
          </a:p>
        </p:txBody>
      </p:sp>
    </p:spTree>
    <p:extLst>
      <p:ext uri="{BB962C8B-B14F-4D97-AF65-F5344CB8AC3E}">
        <p14:creationId xmlns:p14="http://schemas.microsoft.com/office/powerpoint/2010/main" val="1114376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แผนผังลำดับงาน: กระบวนการ 13"/>
          <p:cNvSpPr/>
          <p:nvPr/>
        </p:nvSpPr>
        <p:spPr>
          <a:xfrm>
            <a:off x="251520" y="1484784"/>
            <a:ext cx="8817326" cy="720080"/>
          </a:xfrm>
          <a:prstGeom prst="flowChartProcess">
            <a:avLst/>
          </a:prstGeom>
          <a:solidFill>
            <a:srgbClr val="FFC000">
              <a:alpha val="72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16" name="Group 6"/>
          <p:cNvGrpSpPr>
            <a:grpSpLocks/>
          </p:cNvGrpSpPr>
          <p:nvPr/>
        </p:nvGrpSpPr>
        <p:grpSpPr bwMode="auto">
          <a:xfrm>
            <a:off x="136524" y="106254"/>
            <a:ext cx="2530476" cy="646330"/>
            <a:chOff x="48" y="0"/>
            <a:chExt cx="1834" cy="541"/>
          </a:xfrm>
        </p:grpSpPr>
        <p:pic>
          <p:nvPicPr>
            <p:cNvPr id="17" name="Picture 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63" y="0"/>
              <a:ext cx="1519" cy="5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8" descr="00 ตรา รพร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" y="45"/>
              <a:ext cx="391" cy="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" name="แผนผังลำดับงาน: กระบวนการ 11"/>
          <p:cNvSpPr/>
          <p:nvPr/>
        </p:nvSpPr>
        <p:spPr>
          <a:xfrm>
            <a:off x="1" y="836712"/>
            <a:ext cx="8892480" cy="714380"/>
          </a:xfrm>
          <a:prstGeom prst="flowChartProcess">
            <a:avLst/>
          </a:prstGeom>
          <a:solidFill>
            <a:srgbClr val="00CC9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มนมุมสี่เหลี่ยมผืนผ้าด้านทแยงมุม 7"/>
          <p:cNvSpPr/>
          <p:nvPr/>
        </p:nvSpPr>
        <p:spPr>
          <a:xfrm>
            <a:off x="107504" y="1017692"/>
            <a:ext cx="438340" cy="533400"/>
          </a:xfrm>
          <a:prstGeom prst="round2DiagRect">
            <a:avLst>
              <a:gd name="adj1" fmla="val 16667"/>
              <a:gd name="adj2" fmla="val 43589"/>
            </a:avLst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h-TH" sz="6000" b="1" dirty="0" smtClean="0">
                <a:ln w="28575">
                  <a:solidFill>
                    <a:schemeClr val="bg1"/>
                  </a:solidFill>
                </a:ln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</a:t>
            </a:r>
            <a:endParaRPr lang="en-US" sz="6000" b="1" dirty="0">
              <a:ln w="28575">
                <a:solidFill>
                  <a:schemeClr val="bg1"/>
                </a:solidFill>
              </a:ln>
              <a:solidFill>
                <a:schemeClr val="tx1"/>
              </a:solidFill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64041" y="908720"/>
            <a:ext cx="82884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แผนการจัดการความปลอดภัยด้านอัคคีภัย</a:t>
            </a:r>
            <a:endParaRPr lang="th-TH" sz="3600" b="1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3528" y="1630541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4.1 </a:t>
            </a:r>
            <a:r>
              <a:rPr lang="th-TH" sz="3600" b="1" dirty="0">
                <a:solidFill>
                  <a:srgbClr val="00206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แผนป้องกัน</a:t>
            </a:r>
            <a:endParaRPr lang="th-TH" sz="3600" b="1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296" y="2384496"/>
            <a:ext cx="2902471" cy="2052616"/>
          </a:xfrm>
          <a:prstGeom prst="rect">
            <a:avLst/>
          </a:prstGeo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585" y="4605684"/>
            <a:ext cx="2875895" cy="1919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TextBox 22"/>
          <p:cNvSpPr txBox="1"/>
          <p:nvPr/>
        </p:nvSpPr>
        <p:spPr>
          <a:xfrm>
            <a:off x="32" y="2481858"/>
            <a:ext cx="5796104" cy="30469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tabLst>
                <a:tab pos="531813" algn="l"/>
              </a:tabLst>
            </a:pPr>
            <a:r>
              <a:rPr lang="th-TH" sz="3200" dirty="0" smtClean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      ผังหนีไฟทุกห้อง</a:t>
            </a:r>
          </a:p>
          <a:p>
            <a:pPr>
              <a:tabLst>
                <a:tab pos="531813" algn="l"/>
              </a:tabLst>
            </a:pPr>
            <a:r>
              <a:rPr lang="th-TH" sz="3200" dirty="0" smtClean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    	ทุกห้องต้องมีทางออกสองทาง</a:t>
            </a:r>
          </a:p>
          <a:p>
            <a:pPr>
              <a:tabLst>
                <a:tab pos="531813" algn="l"/>
              </a:tabLst>
            </a:pPr>
            <a:r>
              <a:rPr lang="th-TH" sz="3200" dirty="0" smtClean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	ป้ายทางหนีไฟ (ป้ายไฟ+เรืองแสง)</a:t>
            </a:r>
          </a:p>
          <a:p>
            <a:pPr>
              <a:tabLst>
                <a:tab pos="531813" algn="l"/>
              </a:tabLst>
            </a:pPr>
            <a:r>
              <a:rPr lang="th-TH" sz="3200" dirty="0" smtClean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	มีแผนป้องกันและระงับอัคคีภัยทั้งระดับ รพ.</a:t>
            </a:r>
            <a:br>
              <a:rPr lang="th-TH" sz="3200" dirty="0" smtClean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</a:br>
            <a:r>
              <a:rPr lang="th-TH" sz="3200" dirty="0" smtClean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	และระดับแผนก</a:t>
            </a:r>
          </a:p>
          <a:p>
            <a:pPr>
              <a:tabLst>
                <a:tab pos="531813" algn="l"/>
              </a:tabLst>
            </a:pPr>
            <a:r>
              <a:rPr lang="th-TH" sz="3200" dirty="0" smtClean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	ต้องเข้าอบรม/ซ้อมแผน 100</a:t>
            </a:r>
            <a:r>
              <a:rPr lang="en-US" sz="3200" dirty="0" smtClean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%</a:t>
            </a:r>
            <a:r>
              <a:rPr lang="th-TH" sz="3200" dirty="0" smtClean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9945" y="2564904"/>
            <a:ext cx="5116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 smtClean="0">
                <a:sym typeface="Wingdings"/>
              </a:rPr>
              <a:t></a:t>
            </a:r>
            <a:endParaRPr lang="th-TH" sz="1600" dirty="0"/>
          </a:p>
        </p:txBody>
      </p:sp>
      <p:sp>
        <p:nvSpPr>
          <p:cNvPr id="25" name="TextBox 24"/>
          <p:cNvSpPr txBox="1"/>
          <p:nvPr/>
        </p:nvSpPr>
        <p:spPr>
          <a:xfrm>
            <a:off x="99945" y="3018438"/>
            <a:ext cx="5116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 smtClean="0">
                <a:sym typeface="Wingdings"/>
              </a:rPr>
              <a:t></a:t>
            </a:r>
            <a:endParaRPr lang="th-TH" sz="1600" dirty="0"/>
          </a:p>
        </p:txBody>
      </p:sp>
      <p:sp>
        <p:nvSpPr>
          <p:cNvPr id="26" name="TextBox 25"/>
          <p:cNvSpPr txBox="1"/>
          <p:nvPr/>
        </p:nvSpPr>
        <p:spPr>
          <a:xfrm>
            <a:off x="99945" y="3522494"/>
            <a:ext cx="5116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 smtClean="0">
                <a:sym typeface="Wingdings"/>
              </a:rPr>
              <a:t></a:t>
            </a:r>
            <a:endParaRPr lang="th-TH" sz="1600" dirty="0"/>
          </a:p>
        </p:txBody>
      </p:sp>
      <p:sp>
        <p:nvSpPr>
          <p:cNvPr id="27" name="TextBox 26"/>
          <p:cNvSpPr txBox="1"/>
          <p:nvPr/>
        </p:nvSpPr>
        <p:spPr>
          <a:xfrm>
            <a:off x="107504" y="4026550"/>
            <a:ext cx="5116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 smtClean="0">
                <a:sym typeface="Wingdings"/>
              </a:rPr>
              <a:t></a:t>
            </a:r>
            <a:endParaRPr lang="th-TH" sz="1600" dirty="0"/>
          </a:p>
        </p:txBody>
      </p:sp>
      <p:sp>
        <p:nvSpPr>
          <p:cNvPr id="28" name="TextBox 27"/>
          <p:cNvSpPr txBox="1"/>
          <p:nvPr/>
        </p:nvSpPr>
        <p:spPr>
          <a:xfrm>
            <a:off x="99945" y="5013176"/>
            <a:ext cx="5116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 smtClean="0">
                <a:sym typeface="Wingdings"/>
              </a:rPr>
              <a:t></a:t>
            </a:r>
            <a:endParaRPr lang="th-TH" sz="1600" dirty="0"/>
          </a:p>
        </p:txBody>
      </p:sp>
    </p:spTree>
    <p:extLst>
      <p:ext uri="{BB962C8B-B14F-4D97-AF65-F5344CB8AC3E}">
        <p14:creationId xmlns:p14="http://schemas.microsoft.com/office/powerpoint/2010/main" val="1117249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179512" y="1340768"/>
            <a:ext cx="8964487" cy="446449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" name="แผนผังลำดับงาน: กระบวนการ 13"/>
          <p:cNvSpPr/>
          <p:nvPr/>
        </p:nvSpPr>
        <p:spPr>
          <a:xfrm>
            <a:off x="32" y="836712"/>
            <a:ext cx="8892448" cy="720080"/>
          </a:xfrm>
          <a:prstGeom prst="flowChartProcess">
            <a:avLst/>
          </a:prstGeom>
          <a:solidFill>
            <a:srgbClr val="FFC000">
              <a:alpha val="72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16" name="Group 6"/>
          <p:cNvGrpSpPr>
            <a:grpSpLocks/>
          </p:cNvGrpSpPr>
          <p:nvPr/>
        </p:nvGrpSpPr>
        <p:grpSpPr bwMode="auto">
          <a:xfrm>
            <a:off x="136524" y="106254"/>
            <a:ext cx="2530476" cy="646330"/>
            <a:chOff x="48" y="0"/>
            <a:chExt cx="1834" cy="541"/>
          </a:xfrm>
        </p:grpSpPr>
        <p:pic>
          <p:nvPicPr>
            <p:cNvPr id="17" name="Picture 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63" y="0"/>
              <a:ext cx="1519" cy="5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8" descr="00 ตรา รพร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" y="45"/>
              <a:ext cx="391" cy="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" name="TextBox 14"/>
          <p:cNvSpPr txBox="1"/>
          <p:nvPr/>
        </p:nvSpPr>
        <p:spPr>
          <a:xfrm>
            <a:off x="323528" y="908720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4.1 </a:t>
            </a:r>
            <a:r>
              <a:rPr lang="th-TH" sz="3600" b="1" dirty="0">
                <a:solidFill>
                  <a:srgbClr val="00206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แผนป้องกัน</a:t>
            </a:r>
            <a:endParaRPr lang="th-TH" sz="3600" b="1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1761778"/>
            <a:ext cx="9144032" cy="353943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tabLst>
                <a:tab pos="900113" algn="l"/>
              </a:tabLst>
            </a:pPr>
            <a:r>
              <a:rPr lang="th-TH" sz="2600" b="1" dirty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	</a:t>
            </a:r>
            <a:r>
              <a:rPr lang="th-TH" sz="3200" dirty="0" smtClean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ถังเคมีดับเพลิงตามประเภทการใช้งาน 1 ถังต่อพื้นที่ 20 ตรม. </a:t>
            </a:r>
          </a:p>
          <a:p>
            <a:pPr>
              <a:tabLst>
                <a:tab pos="900113" algn="l"/>
              </a:tabLst>
            </a:pPr>
            <a:r>
              <a:rPr lang="th-TH" sz="3200" dirty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 </a:t>
            </a:r>
            <a:r>
              <a:rPr lang="th-TH" sz="3200" dirty="0" smtClean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         หรือทุกระยะ 20 เมตร ติดตั้งสูงจากพื้นไม่เกิน 140 ซม. และไม่มีสิ่งกีดขวาง</a:t>
            </a:r>
          </a:p>
          <a:p>
            <a:pPr>
              <a:tabLst>
                <a:tab pos="900113" algn="l"/>
              </a:tabLst>
            </a:pPr>
            <a:r>
              <a:rPr lang="th-TH" sz="3200" dirty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 </a:t>
            </a:r>
            <a:r>
              <a:rPr lang="th-TH" sz="3200" dirty="0" smtClean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         รัศมี 1.5 เมตร</a:t>
            </a:r>
          </a:p>
          <a:p>
            <a:pPr>
              <a:tabLst>
                <a:tab pos="900113" algn="l"/>
              </a:tabLst>
            </a:pPr>
            <a:r>
              <a:rPr lang="th-TH" sz="3200" dirty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	</a:t>
            </a:r>
            <a:r>
              <a:rPr lang="th-TH" sz="3200" dirty="0" smtClean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วิธีการใช้ถังเคมีดับเพลิง</a:t>
            </a:r>
          </a:p>
          <a:p>
            <a:pPr>
              <a:tabLst>
                <a:tab pos="900113" algn="l"/>
              </a:tabLst>
            </a:pPr>
            <a:r>
              <a:rPr lang="th-TH" sz="3200" dirty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	</a:t>
            </a:r>
            <a:r>
              <a:rPr lang="th-TH" sz="3200" dirty="0" smtClean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วิธีปฏิบัติเมื่อเกิดเพลิงไหม้</a:t>
            </a:r>
          </a:p>
          <a:p>
            <a:pPr>
              <a:tabLst>
                <a:tab pos="900113" algn="l"/>
              </a:tabLst>
            </a:pPr>
            <a:r>
              <a:rPr lang="th-TH" sz="3200" dirty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	</a:t>
            </a:r>
            <a:r>
              <a:rPr lang="th-TH" sz="3200" dirty="0" smtClean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วัตถุไวไฟ จัดเก็บภายในแผนกไม่เกิน 5 ลิตร / 5-18 ลิตร จัดเก็บในตู้เหล็ก</a:t>
            </a:r>
          </a:p>
          <a:p>
            <a:pPr>
              <a:tabLst>
                <a:tab pos="900113" algn="l"/>
              </a:tabLst>
            </a:pPr>
            <a:r>
              <a:rPr lang="th-TH" sz="3200" dirty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 </a:t>
            </a:r>
            <a:r>
              <a:rPr lang="th-TH" sz="3200" dirty="0" smtClean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 	18 ลิตรขึ้นไปต้องจัดเก็บในตู้ทนไฟหรือห้องทนไฟ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39552" y="1844824"/>
            <a:ext cx="5116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 smtClean="0">
                <a:sym typeface="Wingdings"/>
              </a:rPr>
              <a:t></a:t>
            </a:r>
            <a:endParaRPr lang="th-TH" sz="1600" dirty="0"/>
          </a:p>
        </p:txBody>
      </p:sp>
      <p:sp>
        <p:nvSpPr>
          <p:cNvPr id="23" name="TextBox 22"/>
          <p:cNvSpPr txBox="1"/>
          <p:nvPr/>
        </p:nvSpPr>
        <p:spPr>
          <a:xfrm>
            <a:off x="539552" y="3284984"/>
            <a:ext cx="5116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 smtClean="0">
                <a:sym typeface="Wingdings"/>
              </a:rPr>
              <a:t></a:t>
            </a:r>
            <a:endParaRPr lang="th-TH" sz="1600" dirty="0"/>
          </a:p>
        </p:txBody>
      </p:sp>
      <p:sp>
        <p:nvSpPr>
          <p:cNvPr id="24" name="TextBox 23"/>
          <p:cNvSpPr txBox="1"/>
          <p:nvPr/>
        </p:nvSpPr>
        <p:spPr>
          <a:xfrm>
            <a:off x="539552" y="3810526"/>
            <a:ext cx="5116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 smtClean="0">
                <a:sym typeface="Wingdings"/>
              </a:rPr>
              <a:t></a:t>
            </a:r>
            <a:endParaRPr lang="th-TH" sz="1600" dirty="0"/>
          </a:p>
        </p:txBody>
      </p:sp>
      <p:sp>
        <p:nvSpPr>
          <p:cNvPr id="26" name="TextBox 25"/>
          <p:cNvSpPr txBox="1"/>
          <p:nvPr/>
        </p:nvSpPr>
        <p:spPr>
          <a:xfrm>
            <a:off x="539552" y="4314582"/>
            <a:ext cx="5116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 smtClean="0">
                <a:sym typeface="Wingdings"/>
              </a:rPr>
              <a:t></a:t>
            </a:r>
            <a:endParaRPr lang="th-TH" sz="1600" dirty="0"/>
          </a:p>
        </p:txBody>
      </p:sp>
    </p:spTree>
    <p:extLst>
      <p:ext uri="{BB962C8B-B14F-4D97-AF65-F5344CB8AC3E}">
        <p14:creationId xmlns:p14="http://schemas.microsoft.com/office/powerpoint/2010/main" val="2364930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0" y="1196752"/>
            <a:ext cx="9144000" cy="29523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71406" y="68026"/>
            <a:ext cx="2530476" cy="646330"/>
            <a:chOff x="48" y="0"/>
            <a:chExt cx="1834" cy="541"/>
          </a:xfrm>
        </p:grpSpPr>
        <p:pic>
          <p:nvPicPr>
            <p:cNvPr id="5" name="Picture 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63" y="0"/>
              <a:ext cx="1519" cy="5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8" descr="00 ตรา รพร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" y="45"/>
              <a:ext cx="391" cy="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TextBox 7"/>
          <p:cNvSpPr txBox="1"/>
          <p:nvPr/>
        </p:nvSpPr>
        <p:spPr>
          <a:xfrm>
            <a:off x="1121909" y="1340768"/>
            <a:ext cx="280201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solidFill>
                  <a:schemeClr val="bg1"/>
                </a:solidFill>
                <a:latin typeface="Arial Black" pitchFamily="34" charset="0"/>
              </a:rPr>
              <a:t>HA</a:t>
            </a:r>
            <a:endParaRPr lang="th-TH" sz="115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53464" y="1340768"/>
            <a:ext cx="344692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solidFill>
                  <a:srgbClr val="FFC000"/>
                </a:solidFill>
                <a:latin typeface="Arial Black" pitchFamily="34" charset="0"/>
              </a:rPr>
              <a:t>JCI</a:t>
            </a:r>
            <a:endParaRPr lang="th-TH" sz="11500" dirty="0">
              <a:solidFill>
                <a:srgbClr val="FFC000"/>
              </a:solidFill>
              <a:latin typeface="Arial Black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9592" y="2795444"/>
            <a:ext cx="32059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solidFill>
                  <a:schemeClr val="bg1"/>
                </a:solidFill>
                <a:latin typeface="Arial Black" pitchFamily="34" charset="0"/>
              </a:rPr>
              <a:t>ENV</a:t>
            </a:r>
            <a:endParaRPr lang="th-TH" sz="96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11960" y="2795444"/>
            <a:ext cx="43144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solidFill>
                  <a:srgbClr val="FFC000"/>
                </a:solidFill>
                <a:latin typeface="Arial Black" pitchFamily="34" charset="0"/>
              </a:rPr>
              <a:t>FMS</a:t>
            </a:r>
            <a:endParaRPr lang="th-TH" sz="9600" dirty="0">
              <a:solidFill>
                <a:srgbClr val="FFC000"/>
              </a:solidFill>
              <a:latin typeface="Arial Black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9512" y="4613647"/>
            <a:ext cx="885698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 smtClean="0">
                <a:latin typeface="Albertus" pitchFamily="34" charset="0"/>
              </a:rPr>
              <a:t>Facility Management and Safety Committees</a:t>
            </a:r>
            <a:endParaRPr lang="th-TH" sz="3400" b="1" dirty="0">
              <a:latin typeface="Albertus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9512" y="5046275"/>
            <a:ext cx="88569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5400" dirty="0" smtClean="0">
                <a:latin typeface="Albertus" pitchFamily="34" charset="0"/>
                <a:cs typeface="LilyUPC" pitchFamily="34" charset="-34"/>
              </a:rPr>
              <a:t>คณะกรรมการบริหารโครงสร้างและความปลอดภัย</a:t>
            </a:r>
            <a:endParaRPr lang="th-TH" sz="5400" dirty="0">
              <a:latin typeface="Albertus" pitchFamily="34" charset="0"/>
              <a:cs typeface="LilyUPC" pitchFamily="34" charset="-34"/>
            </a:endParaRPr>
          </a:p>
        </p:txBody>
      </p:sp>
      <p:cxnSp>
        <p:nvCxnSpPr>
          <p:cNvPr id="3" name="ตัวเชื่อมต่อตรง 2"/>
          <p:cNvCxnSpPr/>
          <p:nvPr/>
        </p:nvCxnSpPr>
        <p:spPr>
          <a:xfrm>
            <a:off x="1259632" y="2780928"/>
            <a:ext cx="2520280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ตัวเชื่อมต่อตรง 15"/>
          <p:cNvCxnSpPr/>
          <p:nvPr/>
        </p:nvCxnSpPr>
        <p:spPr>
          <a:xfrm>
            <a:off x="5116788" y="2780928"/>
            <a:ext cx="2520280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ลูกศรขวา 18"/>
          <p:cNvSpPr/>
          <p:nvPr/>
        </p:nvSpPr>
        <p:spPr>
          <a:xfrm>
            <a:off x="4139952" y="2479423"/>
            <a:ext cx="720080" cy="661545"/>
          </a:xfrm>
          <a:prstGeom prst="rightArrow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63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สี่เหลี่ยมผืนผ้า 12"/>
          <p:cNvSpPr/>
          <p:nvPr/>
        </p:nvSpPr>
        <p:spPr>
          <a:xfrm>
            <a:off x="3779912" y="1556792"/>
            <a:ext cx="423041" cy="345675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79513" y="1555050"/>
            <a:ext cx="3600400" cy="34581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" name="แผนผังลำดับงาน: กระบวนการ 13"/>
          <p:cNvSpPr/>
          <p:nvPr/>
        </p:nvSpPr>
        <p:spPr>
          <a:xfrm>
            <a:off x="32" y="836712"/>
            <a:ext cx="8892448" cy="720080"/>
          </a:xfrm>
          <a:prstGeom prst="flowChartProcess">
            <a:avLst/>
          </a:prstGeom>
          <a:solidFill>
            <a:srgbClr val="FFC000">
              <a:alpha val="72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grpSp>
        <p:nvGrpSpPr>
          <p:cNvPr id="16" name="Group 6"/>
          <p:cNvGrpSpPr>
            <a:grpSpLocks/>
          </p:cNvGrpSpPr>
          <p:nvPr/>
        </p:nvGrpSpPr>
        <p:grpSpPr bwMode="auto">
          <a:xfrm>
            <a:off x="136524" y="106254"/>
            <a:ext cx="2530476" cy="646330"/>
            <a:chOff x="48" y="0"/>
            <a:chExt cx="1834" cy="541"/>
          </a:xfrm>
        </p:grpSpPr>
        <p:pic>
          <p:nvPicPr>
            <p:cNvPr id="17" name="Picture 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63" y="0"/>
              <a:ext cx="1519" cy="5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8" descr="00 ตรา รพร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" y="45"/>
              <a:ext cx="391" cy="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" name="TextBox 14"/>
          <p:cNvSpPr txBox="1"/>
          <p:nvPr/>
        </p:nvSpPr>
        <p:spPr>
          <a:xfrm>
            <a:off x="323528" y="908720"/>
            <a:ext cx="4248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00113" algn="l"/>
              </a:tabLst>
            </a:pPr>
            <a:r>
              <a:rPr lang="th-TH" sz="3600" b="1" dirty="0">
                <a:solidFill>
                  <a:srgbClr val="00206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4.2 แผน/ผล การตรวจอุปกรณ์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99592" y="1761778"/>
            <a:ext cx="2880320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tabLst>
                <a:tab pos="900113" algn="l"/>
              </a:tabLst>
            </a:pPr>
            <a:r>
              <a:rPr lang="th-TH" sz="3200" b="1" dirty="0" smtClean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อุปกรณ์</a:t>
            </a:r>
            <a:r>
              <a:rPr lang="th-TH" sz="3200" b="1" dirty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ตรวจจับ</a:t>
            </a:r>
            <a:r>
              <a:rPr lang="th-TH" sz="3200" b="1" dirty="0" smtClean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ควัน</a:t>
            </a:r>
            <a:endParaRPr lang="th-TH" sz="3200" b="1" dirty="0" smtClean="0">
              <a:solidFill>
                <a:schemeClr val="tx1"/>
              </a:solidFill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1993" y="1866310"/>
            <a:ext cx="5116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 smtClean="0">
                <a:sym typeface="Wingdings"/>
              </a:rPr>
              <a:t></a:t>
            </a:r>
            <a:endParaRPr lang="th-TH" sz="1600" dirty="0"/>
          </a:p>
        </p:txBody>
      </p:sp>
      <p:sp>
        <p:nvSpPr>
          <p:cNvPr id="23" name="TextBox 22"/>
          <p:cNvSpPr txBox="1"/>
          <p:nvPr/>
        </p:nvSpPr>
        <p:spPr>
          <a:xfrm>
            <a:off x="531993" y="2420888"/>
            <a:ext cx="5116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 smtClean="0">
                <a:sym typeface="Wingdings"/>
              </a:rPr>
              <a:t></a:t>
            </a:r>
            <a:endParaRPr lang="th-TH" sz="1600" dirty="0"/>
          </a:p>
        </p:txBody>
      </p:sp>
      <p:sp>
        <p:nvSpPr>
          <p:cNvPr id="24" name="TextBox 23"/>
          <p:cNvSpPr txBox="1"/>
          <p:nvPr/>
        </p:nvSpPr>
        <p:spPr>
          <a:xfrm>
            <a:off x="539552" y="2996952"/>
            <a:ext cx="5116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 smtClean="0">
                <a:sym typeface="Wingdings"/>
              </a:rPr>
              <a:t></a:t>
            </a:r>
            <a:endParaRPr lang="th-TH" sz="1600" dirty="0"/>
          </a:p>
        </p:txBody>
      </p:sp>
      <p:sp>
        <p:nvSpPr>
          <p:cNvPr id="26" name="TextBox 25"/>
          <p:cNvSpPr txBox="1"/>
          <p:nvPr/>
        </p:nvSpPr>
        <p:spPr>
          <a:xfrm>
            <a:off x="539552" y="4149080"/>
            <a:ext cx="5116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 smtClean="0">
                <a:sym typeface="Wingdings"/>
              </a:rPr>
              <a:t></a:t>
            </a:r>
            <a:endParaRPr lang="th-TH" sz="1600" dirty="0"/>
          </a:p>
        </p:txBody>
      </p:sp>
      <p:sp>
        <p:nvSpPr>
          <p:cNvPr id="19" name="สี่เหลี่ยมผืนผ้า 18"/>
          <p:cNvSpPr/>
          <p:nvPr/>
        </p:nvSpPr>
        <p:spPr>
          <a:xfrm>
            <a:off x="4202953" y="1556792"/>
            <a:ext cx="2025231" cy="345675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1" name="TextBox 20"/>
          <p:cNvSpPr txBox="1"/>
          <p:nvPr/>
        </p:nvSpPr>
        <p:spPr>
          <a:xfrm>
            <a:off x="899592" y="2340169"/>
            <a:ext cx="2880320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tabLst>
                <a:tab pos="900113" algn="l"/>
              </a:tabLst>
            </a:pPr>
            <a:r>
              <a:rPr lang="th-TH" sz="3200" b="1" dirty="0" smtClean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สัญญาแจ้งเหตุ</a:t>
            </a:r>
            <a:endParaRPr lang="th-TH" sz="3200" b="1" dirty="0" smtClean="0">
              <a:solidFill>
                <a:schemeClr val="tx1"/>
              </a:solidFill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99592" y="2916233"/>
            <a:ext cx="2880320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tabLst>
                <a:tab pos="900113" algn="l"/>
              </a:tabLst>
            </a:pPr>
            <a:r>
              <a:rPr lang="th-TH" sz="3200" b="1" dirty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ถังดับเพลิง</a:t>
            </a:r>
            <a:endParaRPr lang="th-TH" sz="3200" b="1" dirty="0" smtClean="0">
              <a:solidFill>
                <a:schemeClr val="tx1"/>
              </a:solidFill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39552" y="3573016"/>
            <a:ext cx="5116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 smtClean="0">
                <a:sym typeface="Wingdings"/>
              </a:rPr>
              <a:t></a:t>
            </a:r>
            <a:endParaRPr lang="th-TH" sz="1600" dirty="0"/>
          </a:p>
        </p:txBody>
      </p:sp>
      <p:sp>
        <p:nvSpPr>
          <p:cNvPr id="28" name="TextBox 27"/>
          <p:cNvSpPr txBox="1"/>
          <p:nvPr/>
        </p:nvSpPr>
        <p:spPr>
          <a:xfrm>
            <a:off x="899592" y="3492297"/>
            <a:ext cx="2880320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tabLst>
                <a:tab pos="900113" algn="l"/>
              </a:tabLst>
            </a:pPr>
            <a:r>
              <a:rPr lang="th-TH" sz="3200" b="1" dirty="0" smtClean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ไฟฉุกเฉิน</a:t>
            </a:r>
            <a:endParaRPr lang="th-TH" sz="3200" b="1" dirty="0" smtClean="0">
              <a:solidFill>
                <a:schemeClr val="tx1"/>
              </a:solidFill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99592" y="4005064"/>
            <a:ext cx="2880320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tabLst>
                <a:tab pos="900113" algn="l"/>
              </a:tabLst>
            </a:pPr>
            <a:r>
              <a:rPr lang="th-TH" sz="3200" b="1" dirty="0" smtClean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ระบบดับเพลิงอัตโนมัติ</a:t>
            </a:r>
            <a:endParaRPr lang="th-TH" sz="3200" b="1" dirty="0" smtClean="0">
              <a:solidFill>
                <a:schemeClr val="tx1"/>
              </a:solidFill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</p:txBody>
      </p:sp>
      <p:cxnSp>
        <p:nvCxnSpPr>
          <p:cNvPr id="3" name="ลูกศรเชื่อมต่อแบบตรง 2"/>
          <p:cNvCxnSpPr>
            <a:stCxn id="20" idx="3"/>
          </p:cNvCxnSpPr>
          <p:nvPr/>
        </p:nvCxnSpPr>
        <p:spPr>
          <a:xfrm>
            <a:off x="3779912" y="2054166"/>
            <a:ext cx="423041" cy="0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ลูกศรเชื่อมต่อแบบตรง 29"/>
          <p:cNvCxnSpPr/>
          <p:nvPr/>
        </p:nvCxnSpPr>
        <p:spPr>
          <a:xfrm>
            <a:off x="3779912" y="2636912"/>
            <a:ext cx="423041" cy="0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ลูกศรเชื่อมต่อแบบตรง 30"/>
          <p:cNvCxnSpPr/>
          <p:nvPr/>
        </p:nvCxnSpPr>
        <p:spPr>
          <a:xfrm>
            <a:off x="3779912" y="3140968"/>
            <a:ext cx="423041" cy="0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ลูกศรเชื่อมต่อแบบตรง 31"/>
          <p:cNvCxnSpPr/>
          <p:nvPr/>
        </p:nvCxnSpPr>
        <p:spPr>
          <a:xfrm>
            <a:off x="3779912" y="3717032"/>
            <a:ext cx="423041" cy="0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ลูกศรเชื่อมต่อแบบตรง 32"/>
          <p:cNvCxnSpPr/>
          <p:nvPr/>
        </p:nvCxnSpPr>
        <p:spPr>
          <a:xfrm>
            <a:off x="3779912" y="4293096"/>
            <a:ext cx="423041" cy="0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211960" y="1753067"/>
            <a:ext cx="2880320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tabLst>
                <a:tab pos="900113" algn="l"/>
              </a:tabLst>
            </a:pPr>
            <a:r>
              <a:rPr lang="th-TH" sz="3200" b="1" dirty="0" smtClean="0">
                <a:solidFill>
                  <a:schemeClr val="bg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ปีละ 1 ครั้ง</a:t>
            </a:r>
            <a:endParaRPr lang="th-TH" sz="3200" b="1" dirty="0" smtClean="0">
              <a:solidFill>
                <a:schemeClr val="bg1"/>
              </a:solidFill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211960" y="2331458"/>
            <a:ext cx="2880320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tabLst>
                <a:tab pos="900113" algn="l"/>
                <a:tab pos="1609725" algn="l"/>
                <a:tab pos="5022850" algn="l"/>
              </a:tabLst>
            </a:pPr>
            <a:r>
              <a:rPr lang="th-TH" sz="3200" b="1" dirty="0">
                <a:solidFill>
                  <a:schemeClr val="bg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รายเดือน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211960" y="2907522"/>
            <a:ext cx="2880320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tabLst>
                <a:tab pos="900113" algn="l"/>
                <a:tab pos="1609725" algn="l"/>
                <a:tab pos="5022850" algn="l"/>
              </a:tabLst>
            </a:pPr>
            <a:r>
              <a:rPr lang="th-TH" sz="3200" b="1" dirty="0">
                <a:solidFill>
                  <a:schemeClr val="bg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รายเดือน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211960" y="3483586"/>
            <a:ext cx="2880320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tabLst>
                <a:tab pos="900113" algn="l"/>
                <a:tab pos="1609725" algn="l"/>
                <a:tab pos="5022850" algn="l"/>
              </a:tabLst>
            </a:pPr>
            <a:r>
              <a:rPr lang="th-TH" sz="3200" b="1" dirty="0">
                <a:solidFill>
                  <a:schemeClr val="bg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รายเดือน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211960" y="3996353"/>
            <a:ext cx="2880320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tabLst>
                <a:tab pos="900113" algn="l"/>
              </a:tabLst>
            </a:pPr>
            <a:r>
              <a:rPr lang="th-TH" sz="3200" b="1" dirty="0">
                <a:solidFill>
                  <a:schemeClr val="bg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ปีละ 1 ครั้ง</a:t>
            </a:r>
            <a:endParaRPr lang="th-TH" sz="3200" b="1" dirty="0">
              <a:solidFill>
                <a:schemeClr val="bg1"/>
              </a:solidFill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</p:txBody>
      </p:sp>
      <p:pic>
        <p:nvPicPr>
          <p:cNvPr id="8" name="รูปภาพ 7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807" t="17963" r="17839" b="10200"/>
          <a:stretch/>
        </p:blipFill>
        <p:spPr>
          <a:xfrm>
            <a:off x="6163346" y="3770804"/>
            <a:ext cx="1853435" cy="28470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รูปภาพ 8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00" t="8493" r="29000" b="44414"/>
          <a:stretch/>
        </p:blipFill>
        <p:spPr>
          <a:xfrm>
            <a:off x="7712678" y="3911570"/>
            <a:ext cx="1182962" cy="19126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รูปภาพ 9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00" t="43700" r="25058" b="31145"/>
          <a:stretch/>
        </p:blipFill>
        <p:spPr>
          <a:xfrm>
            <a:off x="6443421" y="1926214"/>
            <a:ext cx="2074978" cy="17251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06324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6"/>
          <p:cNvGrpSpPr>
            <a:grpSpLocks/>
          </p:cNvGrpSpPr>
          <p:nvPr/>
        </p:nvGrpSpPr>
        <p:grpSpPr bwMode="auto">
          <a:xfrm>
            <a:off x="136524" y="106254"/>
            <a:ext cx="2530476" cy="646330"/>
            <a:chOff x="48" y="0"/>
            <a:chExt cx="1834" cy="541"/>
          </a:xfrm>
        </p:grpSpPr>
        <p:pic>
          <p:nvPicPr>
            <p:cNvPr id="17" name="Picture 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63" y="0"/>
              <a:ext cx="1519" cy="5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8" descr="00 ตรา รพร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" y="45"/>
              <a:ext cx="391" cy="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แผนผังลำดับงาน: กระบวนการ 9"/>
          <p:cNvSpPr/>
          <p:nvPr/>
        </p:nvSpPr>
        <p:spPr>
          <a:xfrm>
            <a:off x="32" y="836712"/>
            <a:ext cx="8892448" cy="720080"/>
          </a:xfrm>
          <a:prstGeom prst="flowChartProcess">
            <a:avLst/>
          </a:prstGeom>
          <a:solidFill>
            <a:srgbClr val="FFC000">
              <a:alpha val="72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1" name="TextBox 10"/>
          <p:cNvSpPr txBox="1"/>
          <p:nvPr/>
        </p:nvSpPr>
        <p:spPr>
          <a:xfrm>
            <a:off x="323528" y="908720"/>
            <a:ext cx="5256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00113" algn="l"/>
              </a:tabLst>
            </a:pPr>
            <a:r>
              <a:rPr lang="th-TH" sz="3600" b="1" dirty="0" smtClean="0">
                <a:solidFill>
                  <a:srgbClr val="00206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4.3 </a:t>
            </a:r>
            <a:r>
              <a:rPr lang="th-TH" sz="3600" b="1" dirty="0">
                <a:solidFill>
                  <a:srgbClr val="00206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ระบบดับเพลิงอัตโนมัติ ต้องติดตั้งที่</a:t>
            </a:r>
          </a:p>
        </p:txBody>
      </p:sp>
      <p:pic>
        <p:nvPicPr>
          <p:cNvPr id="15" name="รูปภาพ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441" y="1755106"/>
            <a:ext cx="4219575" cy="4968032"/>
          </a:xfrm>
          <a:prstGeom prst="rect">
            <a:avLst/>
          </a:prstGeom>
        </p:spPr>
      </p:pic>
      <p:sp>
        <p:nvSpPr>
          <p:cNvPr id="20" name="แผนผังลำดับงาน: จอภาพ 19"/>
          <p:cNvSpPr/>
          <p:nvPr/>
        </p:nvSpPr>
        <p:spPr>
          <a:xfrm rot="20859318">
            <a:off x="4937347" y="1782787"/>
            <a:ext cx="2899128" cy="1029700"/>
          </a:xfrm>
          <a:prstGeom prst="flowChartDisplay">
            <a:avLst/>
          </a:prstGeom>
          <a:solidFill>
            <a:srgbClr val="C6B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1" name="แผนผังลำดับงาน: จอภาพ 30"/>
          <p:cNvSpPr/>
          <p:nvPr/>
        </p:nvSpPr>
        <p:spPr>
          <a:xfrm>
            <a:off x="5004049" y="3110491"/>
            <a:ext cx="3528392" cy="894574"/>
          </a:xfrm>
          <a:prstGeom prst="flowChartDisplay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2" name="แผนผังลำดับงาน: จอภาพ 31"/>
          <p:cNvSpPr/>
          <p:nvPr/>
        </p:nvSpPr>
        <p:spPr>
          <a:xfrm>
            <a:off x="5118607" y="4149080"/>
            <a:ext cx="3413834" cy="990079"/>
          </a:xfrm>
          <a:prstGeom prst="flowChartDisplay">
            <a:avLst/>
          </a:prstGeom>
          <a:solidFill>
            <a:srgbClr val="00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3" name="แผนผังลำดับงาน: จอภาพ 32"/>
          <p:cNvSpPr/>
          <p:nvPr/>
        </p:nvSpPr>
        <p:spPr>
          <a:xfrm rot="723037">
            <a:off x="4966689" y="5448481"/>
            <a:ext cx="2899128" cy="1029700"/>
          </a:xfrm>
          <a:prstGeom prst="flowChartDisplay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4" name="TextBox 33"/>
          <p:cNvSpPr txBox="1"/>
          <p:nvPr/>
        </p:nvSpPr>
        <p:spPr>
          <a:xfrm>
            <a:off x="5283655" y="1969676"/>
            <a:ext cx="3168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00113" algn="l"/>
              </a:tabLst>
            </a:pPr>
            <a:r>
              <a:rPr lang="th-TH" b="1" dirty="0" smtClean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คลังเวชภัณฑ์/การแพทย์</a:t>
            </a:r>
            <a:endParaRPr lang="th-TH" b="1" dirty="0"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580112" y="3284984"/>
            <a:ext cx="223224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tabLst>
                <a:tab pos="900113" algn="l"/>
              </a:tabLst>
            </a:pPr>
            <a:r>
              <a:rPr lang="th-TH" sz="3200" b="1" dirty="0" smtClean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คลังวัสดุสำนักงาน</a:t>
            </a:r>
            <a:endParaRPr lang="th-TH" sz="3200" b="1" dirty="0"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751706" y="4351731"/>
            <a:ext cx="2706739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tabLst>
                <a:tab pos="900113" algn="l"/>
              </a:tabLst>
            </a:pPr>
            <a:r>
              <a:rPr lang="th-TH" sz="3200" b="1" dirty="0" smtClean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ห้องเก็บเวชระเบียน</a:t>
            </a:r>
            <a:endParaRPr lang="th-TH" sz="3200" b="1" dirty="0"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796136" y="5652537"/>
            <a:ext cx="223224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tabLst>
                <a:tab pos="900113" algn="l"/>
              </a:tabLst>
            </a:pPr>
            <a:r>
              <a:rPr lang="th-TH" sz="3200" b="1" dirty="0" smtClean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ห้อง </a:t>
            </a:r>
            <a:r>
              <a:rPr lang="en-US" sz="3200" b="1" dirty="0" smtClean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IT</a:t>
            </a:r>
            <a:endParaRPr lang="th-TH" sz="3200" b="1" dirty="0"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1787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6"/>
          <p:cNvGrpSpPr>
            <a:grpSpLocks/>
          </p:cNvGrpSpPr>
          <p:nvPr/>
        </p:nvGrpSpPr>
        <p:grpSpPr bwMode="auto">
          <a:xfrm>
            <a:off x="136524" y="106254"/>
            <a:ext cx="2530476" cy="646330"/>
            <a:chOff x="48" y="0"/>
            <a:chExt cx="1834" cy="541"/>
          </a:xfrm>
        </p:grpSpPr>
        <p:pic>
          <p:nvPicPr>
            <p:cNvPr id="17" name="Picture 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63" y="0"/>
              <a:ext cx="1519" cy="5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8" descr="00 ตรา รพร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" y="45"/>
              <a:ext cx="391" cy="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TextBox 8"/>
          <p:cNvSpPr txBox="1"/>
          <p:nvPr/>
        </p:nvSpPr>
        <p:spPr>
          <a:xfrm>
            <a:off x="827584" y="4941167"/>
            <a:ext cx="9144000" cy="95410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tabLst>
                <a:tab pos="900113" algn="l"/>
                <a:tab pos="1609725" algn="l"/>
                <a:tab pos="5022850" algn="l"/>
              </a:tabLst>
            </a:pPr>
            <a:r>
              <a:rPr lang="th-TH" b="1" u="sng" dirty="0" smtClean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หมายเหตุ</a:t>
            </a:r>
            <a:r>
              <a:rPr lang="th-TH" dirty="0" smtClean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	</a:t>
            </a:r>
            <a:r>
              <a:rPr lang="th-TH" b="1" dirty="0" smtClean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หากเปลี่ยนแบตเตอรี่ทุกตัวทุกปี  ต้องสุ่มตรวจไม่น้อยกว่า 10</a:t>
            </a:r>
            <a:r>
              <a:rPr lang="en-US" b="1" dirty="0" smtClean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% </a:t>
            </a:r>
            <a:endParaRPr lang="th-TH" b="1" dirty="0" smtClean="0">
              <a:solidFill>
                <a:schemeClr val="tx1"/>
              </a:solidFill>
              <a:latin typeface="TH SarabunPSK" pitchFamily="34" charset="-34"/>
              <a:ea typeface="Tahoma" pitchFamily="34" charset="0"/>
              <a:cs typeface="TH SarabunPSK" pitchFamily="34" charset="-34"/>
              <a:sym typeface="Wingdings"/>
            </a:endParaRPr>
          </a:p>
          <a:p>
            <a:pPr>
              <a:tabLst>
                <a:tab pos="900113" algn="l"/>
                <a:tab pos="1609725" algn="l"/>
                <a:tab pos="5022850" algn="l"/>
              </a:tabLst>
            </a:pPr>
            <a:r>
              <a:rPr lang="th-TH" b="1" dirty="0" smtClean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		ระยะเวลาทดสอบไม่น้อยกว่า 90 นาที</a:t>
            </a:r>
            <a:endParaRPr lang="th-TH" sz="3600" b="1" dirty="0" smtClean="0">
              <a:solidFill>
                <a:schemeClr val="tx1"/>
              </a:solidFill>
              <a:latin typeface="TH SarabunPSK" pitchFamily="34" charset="-34"/>
              <a:ea typeface="Tahoma" pitchFamily="34" charset="0"/>
              <a:cs typeface="TH SarabunPSK" pitchFamily="34" charset="-34"/>
              <a:sym typeface="Wingdings"/>
            </a:endParaRPr>
          </a:p>
        </p:txBody>
      </p:sp>
      <p:sp>
        <p:nvSpPr>
          <p:cNvPr id="7" name="แผนผังลำดับงาน: กระบวนการ 6"/>
          <p:cNvSpPr/>
          <p:nvPr/>
        </p:nvSpPr>
        <p:spPr>
          <a:xfrm>
            <a:off x="32" y="836712"/>
            <a:ext cx="8892448" cy="720080"/>
          </a:xfrm>
          <a:prstGeom prst="flowChartProcess">
            <a:avLst/>
          </a:prstGeom>
          <a:solidFill>
            <a:srgbClr val="FFC000">
              <a:alpha val="72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0" name="TextBox 9"/>
          <p:cNvSpPr txBox="1"/>
          <p:nvPr/>
        </p:nvSpPr>
        <p:spPr>
          <a:xfrm>
            <a:off x="323528" y="908720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00113" algn="l"/>
              </a:tabLst>
            </a:pPr>
            <a:r>
              <a:rPr lang="th-TH" sz="3600" b="1" dirty="0">
                <a:solidFill>
                  <a:srgbClr val="00206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4.4 ไฟส่องสว่างฉุกเฉิน (</a:t>
            </a:r>
            <a:r>
              <a:rPr lang="en-US" sz="3600" b="1" dirty="0">
                <a:solidFill>
                  <a:srgbClr val="00206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Emergency Light)</a:t>
            </a:r>
            <a:endParaRPr lang="th-TH" sz="3600" b="1" dirty="0">
              <a:solidFill>
                <a:srgbClr val="002060"/>
              </a:solidFill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7584" y="1692097"/>
            <a:ext cx="6297187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tabLst>
                <a:tab pos="900113" algn="l"/>
              </a:tabLst>
            </a:pPr>
            <a:r>
              <a:rPr lang="th-TH" sz="3200" b="1" dirty="0" smtClean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ต้องตรวจสอบตามมาตรฐาน </a:t>
            </a:r>
            <a:r>
              <a:rPr lang="en-US" sz="3200" b="1" dirty="0" smtClean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The Joint Commission</a:t>
            </a:r>
            <a:endParaRPr lang="th-TH" sz="3200" b="1" dirty="0" smtClean="0">
              <a:solidFill>
                <a:schemeClr val="tx1"/>
              </a:solidFill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</p:txBody>
      </p:sp>
      <p:sp>
        <p:nvSpPr>
          <p:cNvPr id="4" name="แผนผังลำดับงาน: กระบวนการ 3"/>
          <p:cNvSpPr/>
          <p:nvPr/>
        </p:nvSpPr>
        <p:spPr>
          <a:xfrm>
            <a:off x="827584" y="2420888"/>
            <a:ext cx="2200652" cy="864096"/>
          </a:xfrm>
          <a:prstGeom prst="flowChartProcess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" name="แผนผังลำดับงาน: กระบวนการ 13"/>
          <p:cNvSpPr/>
          <p:nvPr/>
        </p:nvSpPr>
        <p:spPr>
          <a:xfrm>
            <a:off x="2816858" y="2275931"/>
            <a:ext cx="4905150" cy="864096"/>
          </a:xfrm>
          <a:prstGeom prst="flowChartProcess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TextBox 14"/>
          <p:cNvSpPr txBox="1"/>
          <p:nvPr/>
        </p:nvSpPr>
        <p:spPr>
          <a:xfrm>
            <a:off x="1043608" y="2492896"/>
            <a:ext cx="1728085" cy="76944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tabLst>
                <a:tab pos="900113" algn="l"/>
              </a:tabLst>
            </a:pPr>
            <a:r>
              <a:rPr lang="th-TH" sz="4400" b="1" dirty="0" smtClean="0">
                <a:solidFill>
                  <a:schemeClr val="bg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รายเดือน</a:t>
            </a:r>
          </a:p>
        </p:txBody>
      </p:sp>
      <p:sp>
        <p:nvSpPr>
          <p:cNvPr id="19" name="แผนผังลำดับงาน: กระบวนการ 18"/>
          <p:cNvSpPr/>
          <p:nvPr/>
        </p:nvSpPr>
        <p:spPr>
          <a:xfrm>
            <a:off x="827584" y="3717032"/>
            <a:ext cx="2200652" cy="864096"/>
          </a:xfrm>
          <a:prstGeom prst="flowChartProcess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0" name="แผนผังลำดับงาน: กระบวนการ 19"/>
          <p:cNvSpPr/>
          <p:nvPr/>
        </p:nvSpPr>
        <p:spPr>
          <a:xfrm>
            <a:off x="2816858" y="3572075"/>
            <a:ext cx="4905150" cy="864096"/>
          </a:xfrm>
          <a:prstGeom prst="flowChartProcess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1" name="TextBox 20"/>
          <p:cNvSpPr txBox="1"/>
          <p:nvPr/>
        </p:nvSpPr>
        <p:spPr>
          <a:xfrm>
            <a:off x="1331747" y="3789040"/>
            <a:ext cx="1728085" cy="76944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tabLst>
                <a:tab pos="900113" algn="l"/>
              </a:tabLst>
            </a:pPr>
            <a:r>
              <a:rPr lang="th-TH" sz="4400" b="1" dirty="0" smtClean="0">
                <a:solidFill>
                  <a:schemeClr val="bg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รายปี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059832" y="2371527"/>
            <a:ext cx="5276290" cy="76944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tabLst>
                <a:tab pos="900113" algn="l"/>
                <a:tab pos="1609725" algn="l"/>
                <a:tab pos="3043238" algn="l"/>
                <a:tab pos="5022850" algn="l"/>
              </a:tabLst>
            </a:pPr>
            <a:r>
              <a:rPr lang="th-TH" sz="4400" b="1" dirty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ทดสอบไม่น้อยกว่า </a:t>
            </a:r>
            <a:r>
              <a:rPr lang="th-TH" sz="4400" b="1" dirty="0"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30</a:t>
            </a:r>
            <a:r>
              <a:rPr lang="th-TH" sz="4400" b="1" dirty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 นาที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059832" y="3667671"/>
            <a:ext cx="5276290" cy="76944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tabLst>
                <a:tab pos="900113" algn="l"/>
                <a:tab pos="1609725" algn="l"/>
                <a:tab pos="3043238" algn="l"/>
                <a:tab pos="5022850" algn="l"/>
              </a:tabLst>
            </a:pPr>
            <a:r>
              <a:rPr lang="th-TH" sz="4400" b="1" dirty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ทดสอบไม่น้อยกว่า </a:t>
            </a:r>
            <a:r>
              <a:rPr lang="th-TH" sz="4400" b="1" dirty="0" smtClean="0"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90</a:t>
            </a:r>
            <a:r>
              <a:rPr lang="th-TH" sz="4400" b="1" dirty="0" smtClean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 </a:t>
            </a:r>
            <a:r>
              <a:rPr lang="th-TH" sz="4400" b="1" dirty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นาที</a:t>
            </a:r>
          </a:p>
        </p:txBody>
      </p:sp>
    </p:spTree>
    <p:extLst>
      <p:ext uri="{BB962C8B-B14F-4D97-AF65-F5344CB8AC3E}">
        <p14:creationId xmlns:p14="http://schemas.microsoft.com/office/powerpoint/2010/main" val="1038285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สี่เหลี่ยมผืนผ้า 10"/>
          <p:cNvSpPr/>
          <p:nvPr/>
        </p:nvSpPr>
        <p:spPr>
          <a:xfrm>
            <a:off x="435776" y="1412776"/>
            <a:ext cx="8708224" cy="489654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16" name="Group 6"/>
          <p:cNvGrpSpPr>
            <a:grpSpLocks/>
          </p:cNvGrpSpPr>
          <p:nvPr/>
        </p:nvGrpSpPr>
        <p:grpSpPr bwMode="auto">
          <a:xfrm>
            <a:off x="136524" y="106254"/>
            <a:ext cx="2530476" cy="646330"/>
            <a:chOff x="48" y="0"/>
            <a:chExt cx="1834" cy="541"/>
          </a:xfrm>
        </p:grpSpPr>
        <p:pic>
          <p:nvPicPr>
            <p:cNvPr id="17" name="Picture 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63" y="0"/>
              <a:ext cx="1519" cy="5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8" descr="00 ตรา รพร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" y="45"/>
              <a:ext cx="391" cy="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2" y="1988840"/>
                <a:ext cx="9144000" cy="447814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>
                  <a:tabLst>
                    <a:tab pos="900113" algn="l"/>
                  </a:tabLst>
                </a:pPr>
                <a:r>
                  <a:rPr lang="th-TH" sz="2600" b="1" dirty="0" smtClean="0">
                    <a:solidFill>
                      <a:schemeClr val="tx1"/>
                    </a:solidFill>
                    <a:latin typeface="TH SarabunPSK" pitchFamily="34" charset="-34"/>
                    <a:ea typeface="Tahoma" pitchFamily="34" charset="0"/>
                    <a:cs typeface="TH SarabunPSK" pitchFamily="34" charset="-34"/>
                  </a:rPr>
                  <a:t>	</a:t>
                </a:r>
                <a:r>
                  <a:rPr lang="th-TH" sz="2400" b="1" dirty="0" smtClean="0">
                    <a:solidFill>
                      <a:schemeClr val="tx1"/>
                    </a:solidFill>
                    <a:latin typeface="TH SarabunPSK" pitchFamily="34" charset="-34"/>
                    <a:ea typeface="Tahoma" pitchFamily="34" charset="0"/>
                    <a:cs typeface="TH SarabunPSK" pitchFamily="34" charset="-34"/>
                    <a:sym typeface="Wingdings"/>
                  </a:rPr>
                  <a:t>พื้นที่มีห้องผู้ป่วย 30 ห้อง / ผู้ใช้งาน 50 คน ขึ้นไฟต้องมีพื้นที่กันควันอย่างน้อย 2 แห่ง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  <a:tabLst>
                    <a:tab pos="900113" algn="l"/>
                  </a:tabLst>
                </a:pPr>
                <a:r>
                  <a:rPr lang="th-TH" sz="2600" dirty="0">
                    <a:solidFill>
                      <a:schemeClr val="tx1"/>
                    </a:solidFill>
                    <a:latin typeface="TH SarabunPSK" pitchFamily="34" charset="-34"/>
                    <a:ea typeface="Tahoma" pitchFamily="34" charset="0"/>
                    <a:cs typeface="TH SarabunPSK" pitchFamily="34" charset="-34"/>
                    <a:sym typeface="Wingdings"/>
                  </a:rPr>
                  <a:t>	</a:t>
                </a:r>
                <a:r>
                  <a:rPr lang="th-TH" sz="2600" dirty="0" smtClean="0">
                    <a:solidFill>
                      <a:schemeClr val="tx1"/>
                    </a:solidFill>
                    <a:latin typeface="TH SarabunPSK" pitchFamily="34" charset="-34"/>
                    <a:ea typeface="Tahoma" pitchFamily="34" charset="0"/>
                    <a:cs typeface="TH SarabunPSK" pitchFamily="34" charset="-34"/>
                    <a:sym typeface="Wingdings"/>
                  </a:rPr>
                  <a:t>		</a:t>
                </a:r>
                <a:r>
                  <a:rPr lang="th-TH" dirty="0" smtClean="0">
                    <a:solidFill>
                      <a:schemeClr val="tx1"/>
                    </a:solidFill>
                    <a:latin typeface="TH SarabunPSK" pitchFamily="34" charset="-34"/>
                    <a:ea typeface="Tahoma" pitchFamily="34" charset="0"/>
                    <a:cs typeface="TH SarabunPSK" pitchFamily="34" charset="-34"/>
                    <a:sym typeface="Wingdings"/>
                  </a:rPr>
                  <a:t>- ขนาด 2,100 ตารางเมตร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  <a:tabLst>
                    <a:tab pos="900113" algn="l"/>
                  </a:tabLst>
                </a:pPr>
                <a:r>
                  <a:rPr lang="th-TH" dirty="0">
                    <a:solidFill>
                      <a:schemeClr val="tx1"/>
                    </a:solidFill>
                    <a:latin typeface="TH SarabunPSK" pitchFamily="34" charset="-34"/>
                    <a:ea typeface="Tahoma" pitchFamily="34" charset="0"/>
                    <a:cs typeface="TH SarabunPSK" pitchFamily="34" charset="-34"/>
                    <a:sym typeface="Wingdings"/>
                  </a:rPr>
                  <a:t>	</a:t>
                </a:r>
                <a:r>
                  <a:rPr lang="th-TH" dirty="0" smtClean="0">
                    <a:solidFill>
                      <a:schemeClr val="tx1"/>
                    </a:solidFill>
                    <a:latin typeface="TH SarabunPSK" pitchFamily="34" charset="-34"/>
                    <a:ea typeface="Tahoma" pitchFamily="34" charset="0"/>
                    <a:cs typeface="TH SarabunPSK" pitchFamily="34" charset="-34"/>
                    <a:sym typeface="Wingdings"/>
                  </a:rPr>
                  <a:t>		- ระยะทางถึงประตูกันควันไม่เกิน 60 เมตร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  <a:tabLst>
                    <a:tab pos="900113" algn="l"/>
                  </a:tabLst>
                </a:pPr>
                <a:r>
                  <a:rPr lang="th-TH" dirty="0">
                    <a:solidFill>
                      <a:schemeClr val="tx1"/>
                    </a:solidFill>
                    <a:latin typeface="TH SarabunPSK" pitchFamily="34" charset="-34"/>
                    <a:ea typeface="Tahoma" pitchFamily="34" charset="0"/>
                    <a:cs typeface="TH SarabunPSK" pitchFamily="34" charset="-34"/>
                    <a:sym typeface="Wingdings"/>
                  </a:rPr>
                  <a:t>	</a:t>
                </a:r>
                <a:r>
                  <a:rPr lang="th-TH" dirty="0" smtClean="0">
                    <a:solidFill>
                      <a:schemeClr val="tx1"/>
                    </a:solidFill>
                    <a:latin typeface="TH SarabunPSK" pitchFamily="34" charset="-34"/>
                    <a:ea typeface="Tahoma" pitchFamily="34" charset="0"/>
                    <a:cs typeface="TH SarabunPSK" pitchFamily="34" charset="-34"/>
                    <a:sym typeface="Wingdings"/>
                  </a:rPr>
                  <a:t>		- ผนัง / ประตู ต้องทนไฟไม่น้อยกว่า 1 ชม.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  <a:tabLst>
                    <a:tab pos="900113" algn="l"/>
                  </a:tabLst>
                </a:pPr>
                <a:r>
                  <a:rPr lang="th-TH" dirty="0">
                    <a:solidFill>
                      <a:schemeClr val="tx1"/>
                    </a:solidFill>
                    <a:latin typeface="TH SarabunPSK" pitchFamily="34" charset="-34"/>
                    <a:ea typeface="Tahoma" pitchFamily="34" charset="0"/>
                    <a:cs typeface="TH SarabunPSK" pitchFamily="34" charset="-34"/>
                    <a:sym typeface="Wingdings"/>
                  </a:rPr>
                  <a:t>	</a:t>
                </a:r>
                <a:r>
                  <a:rPr lang="th-TH" dirty="0" smtClean="0">
                    <a:solidFill>
                      <a:schemeClr val="tx1"/>
                    </a:solidFill>
                    <a:latin typeface="TH SarabunPSK" pitchFamily="34" charset="-34"/>
                    <a:ea typeface="Tahoma" pitchFamily="34" charset="0"/>
                    <a:cs typeface="TH SarabunPSK" pitchFamily="34" charset="-34"/>
                    <a:sym typeface="Wingdings"/>
                  </a:rPr>
                  <a:t>		- ประตูต้องปิดเองอัตโนมัติ/</a:t>
                </a:r>
                <a:r>
                  <a:rPr lang="th-TH" dirty="0" err="1" smtClean="0">
                    <a:solidFill>
                      <a:schemeClr val="tx1"/>
                    </a:solidFill>
                    <a:latin typeface="TH SarabunPSK" pitchFamily="34" charset="-34"/>
                    <a:ea typeface="Tahoma" pitchFamily="34" charset="0"/>
                    <a:cs typeface="TH SarabunPSK" pitchFamily="34" charset="-34"/>
                    <a:sym typeface="Wingdings"/>
                  </a:rPr>
                  <a:t>โช๊ค</a:t>
                </a:r>
                <a:endParaRPr lang="th-TH" dirty="0" smtClean="0">
                  <a:solidFill>
                    <a:schemeClr val="tx1"/>
                  </a:solidFill>
                  <a:latin typeface="TH SarabunPSK" pitchFamily="34" charset="-34"/>
                  <a:ea typeface="Tahoma" pitchFamily="34" charset="0"/>
                  <a:cs typeface="TH SarabunPSK" pitchFamily="34" charset="-34"/>
                  <a:sym typeface="Wingdings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  <a:tabLst>
                    <a:tab pos="900113" algn="l"/>
                  </a:tabLst>
                </a:pPr>
                <a:r>
                  <a:rPr lang="th-TH" dirty="0">
                    <a:solidFill>
                      <a:schemeClr val="tx1"/>
                    </a:solidFill>
                    <a:latin typeface="TH SarabunPSK" pitchFamily="34" charset="-34"/>
                    <a:ea typeface="Tahoma" pitchFamily="34" charset="0"/>
                    <a:cs typeface="TH SarabunPSK" pitchFamily="34" charset="-34"/>
                    <a:sym typeface="Wingdings"/>
                  </a:rPr>
                  <a:t>	</a:t>
                </a:r>
                <a:r>
                  <a:rPr lang="th-TH" dirty="0" smtClean="0">
                    <a:solidFill>
                      <a:schemeClr val="tx1"/>
                    </a:solidFill>
                    <a:latin typeface="TH SarabunPSK" pitchFamily="34" charset="-34"/>
                    <a:ea typeface="Tahoma" pitchFamily="34" charset="0"/>
                    <a:cs typeface="TH SarabunPSK" pitchFamily="34" charset="-34"/>
                    <a:sym typeface="Wingdings"/>
                  </a:rPr>
                  <a:t>		- ช่องว่างคู่ประตูไม่เกิน </a:t>
                </a:r>
                <a14:m>
                  <m:oMath xmlns:m="http://schemas.openxmlformats.org/officeDocument/2006/math">
                    <m:r>
                      <a:rPr lang="th-TH" i="1" smtClean="0">
                        <a:solidFill>
                          <a:schemeClr val="tx1"/>
                        </a:solidFill>
                        <a:latin typeface="Cambria Math"/>
                        <a:cs typeface="TH SarabunPSK" pitchFamily="34" charset="-34"/>
                        <a:sym typeface="Wingdings"/>
                      </a:rPr>
                      <m:t>⅛</m:t>
                    </m:r>
                    <m:r>
                      <a:rPr lang="th-TH" b="0" i="1" smtClean="0">
                        <a:solidFill>
                          <a:schemeClr val="tx1"/>
                        </a:solidFill>
                        <a:latin typeface="Cambria Math"/>
                        <a:cs typeface="TH SarabunPSK" pitchFamily="34" charset="-34"/>
                        <a:sym typeface="Wingdings"/>
                      </a:rPr>
                      <m:t> </m:t>
                    </m:r>
                  </m:oMath>
                </a14:m>
                <a:r>
                  <a:rPr lang="th-TH" b="0" dirty="0" smtClean="0">
                    <a:solidFill>
                      <a:schemeClr val="tx1"/>
                    </a:solidFill>
                    <a:latin typeface="TH SarabunPSK" pitchFamily="34" charset="-34"/>
                    <a:ea typeface="Tahoma" pitchFamily="34" charset="0"/>
                    <a:cs typeface="TH SarabunPSK" pitchFamily="34" charset="-34"/>
                    <a:sym typeface="Wingdings"/>
                  </a:rPr>
                  <a:t>นิ้ว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  <a:tabLst>
                    <a:tab pos="900113" algn="l"/>
                  </a:tabLst>
                </a:pPr>
                <a:r>
                  <a:rPr lang="th-TH" dirty="0">
                    <a:solidFill>
                      <a:schemeClr val="tx1"/>
                    </a:solidFill>
                    <a:latin typeface="TH SarabunPSK" pitchFamily="34" charset="-34"/>
                    <a:ea typeface="Tahoma" pitchFamily="34" charset="0"/>
                    <a:cs typeface="TH SarabunPSK" pitchFamily="34" charset="-34"/>
                    <a:sym typeface="Wingdings"/>
                  </a:rPr>
                  <a:t>	</a:t>
                </a:r>
                <a:r>
                  <a:rPr lang="th-TH" dirty="0" smtClean="0">
                    <a:solidFill>
                      <a:schemeClr val="tx1"/>
                    </a:solidFill>
                    <a:latin typeface="TH SarabunPSK" pitchFamily="34" charset="-34"/>
                    <a:ea typeface="Tahoma" pitchFamily="34" charset="0"/>
                    <a:cs typeface="TH SarabunPSK" pitchFamily="34" charset="-34"/>
                    <a:sym typeface="Wingdings"/>
                  </a:rPr>
                  <a:t>		- ช่องว่างใต้ประตู</a:t>
                </a:r>
                <a:r>
                  <a:rPr lang="th-TH" dirty="0">
                    <a:solidFill>
                      <a:schemeClr val="tx1"/>
                    </a:solidFill>
                    <a:latin typeface="TH SarabunPSK" pitchFamily="34" charset="-34"/>
                    <a:ea typeface="Tahoma" pitchFamily="34" charset="0"/>
                    <a:cs typeface="TH SarabunPSK" pitchFamily="34" charset="-34"/>
                    <a:sym typeface="Wingdings"/>
                  </a:rPr>
                  <a:t>ไม่เกิน </a:t>
                </a:r>
                <a14:m>
                  <m:oMath xmlns:m="http://schemas.openxmlformats.org/officeDocument/2006/math">
                    <m:r>
                      <a:rPr lang="th-TH" i="1" smtClean="0">
                        <a:solidFill>
                          <a:schemeClr val="tx1"/>
                        </a:solidFill>
                        <a:latin typeface="Cambria Math"/>
                        <a:cs typeface="TH SarabunPSK" pitchFamily="34" charset="-34"/>
                        <a:sym typeface="Wingdings"/>
                      </a:rPr>
                      <m:t>¾</m:t>
                    </m:r>
                  </m:oMath>
                </a14:m>
                <a:r>
                  <a:rPr lang="th-TH" i="1" dirty="0">
                    <a:solidFill>
                      <a:schemeClr val="tx1"/>
                    </a:solidFill>
                    <a:latin typeface="TH SarabunPSK" pitchFamily="34" charset="-34"/>
                    <a:ea typeface="Tahoma" pitchFamily="34" charset="0"/>
                    <a:cs typeface="TH SarabunPSK" pitchFamily="34" charset="-34"/>
                    <a:sym typeface="Wingdings"/>
                  </a:rPr>
                  <a:t> </a:t>
                </a:r>
                <a:r>
                  <a:rPr lang="th-TH" dirty="0">
                    <a:solidFill>
                      <a:schemeClr val="tx1"/>
                    </a:solidFill>
                    <a:latin typeface="TH SarabunPSK" pitchFamily="34" charset="-34"/>
                    <a:ea typeface="Tahoma" pitchFamily="34" charset="0"/>
                    <a:cs typeface="TH SarabunPSK" pitchFamily="34" charset="-34"/>
                    <a:sym typeface="Wingdings"/>
                  </a:rPr>
                  <a:t>นิ้ว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  <a:tabLst>
                    <a:tab pos="900113" algn="l"/>
                  </a:tabLst>
                </a:pPr>
                <a:endParaRPr lang="th-TH" sz="2600" b="0" dirty="0" smtClean="0">
                  <a:solidFill>
                    <a:schemeClr val="tx1"/>
                  </a:solidFill>
                  <a:latin typeface="TH SarabunPSK" pitchFamily="34" charset="-34"/>
                  <a:ea typeface="Tahoma" pitchFamily="34" charset="0"/>
                  <a:cs typeface="TH SarabunPSK" pitchFamily="34" charset="-34"/>
                  <a:sym typeface="Wingdings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" y="1988840"/>
                <a:ext cx="9144000" cy="447814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แผนผังลำดับงาน: กระบวนการ 6"/>
          <p:cNvSpPr/>
          <p:nvPr/>
        </p:nvSpPr>
        <p:spPr>
          <a:xfrm>
            <a:off x="32" y="836712"/>
            <a:ext cx="8892448" cy="720080"/>
          </a:xfrm>
          <a:prstGeom prst="flowChartProcess">
            <a:avLst/>
          </a:prstGeom>
          <a:solidFill>
            <a:srgbClr val="FFC000">
              <a:alpha val="72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0" name="TextBox 9"/>
          <p:cNvSpPr txBox="1"/>
          <p:nvPr/>
        </p:nvSpPr>
        <p:spPr>
          <a:xfrm>
            <a:off x="323528" y="982469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00113" algn="l"/>
              </a:tabLst>
            </a:pPr>
            <a:r>
              <a:rPr lang="th-TH" sz="3600" b="1" dirty="0" smtClean="0">
                <a:solidFill>
                  <a:srgbClr val="00206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4.5 พื้นที่กันควัน (</a:t>
            </a:r>
            <a:r>
              <a:rPr lang="en-US" sz="3600" b="1" dirty="0" smtClean="0">
                <a:solidFill>
                  <a:srgbClr val="00206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Smoke Compartments)</a:t>
            </a:r>
            <a:endParaRPr lang="th-TH" sz="3600" b="1" dirty="0">
              <a:solidFill>
                <a:srgbClr val="002060"/>
              </a:solidFill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05269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3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ตัวเชื่อมต่อตรง 21"/>
          <p:cNvCxnSpPr/>
          <p:nvPr/>
        </p:nvCxnSpPr>
        <p:spPr>
          <a:xfrm>
            <a:off x="4506284" y="106254"/>
            <a:ext cx="0" cy="6567104"/>
          </a:xfrm>
          <a:prstGeom prst="line">
            <a:avLst/>
          </a:prstGeom>
          <a:ln w="76200"/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ตัวเชื่อมต่อตรง 23"/>
          <p:cNvCxnSpPr/>
          <p:nvPr/>
        </p:nvCxnSpPr>
        <p:spPr>
          <a:xfrm flipV="1">
            <a:off x="136524" y="1196752"/>
            <a:ext cx="8755956" cy="3960440"/>
          </a:xfrm>
          <a:prstGeom prst="line">
            <a:avLst/>
          </a:prstGeom>
          <a:ln w="76200"/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ตัวเชื่อมต่อตรง 25"/>
          <p:cNvCxnSpPr/>
          <p:nvPr/>
        </p:nvCxnSpPr>
        <p:spPr>
          <a:xfrm>
            <a:off x="251520" y="1196752"/>
            <a:ext cx="8784976" cy="4104456"/>
          </a:xfrm>
          <a:prstGeom prst="line">
            <a:avLst/>
          </a:prstGeom>
          <a:ln w="76200"/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วงรี 13"/>
          <p:cNvSpPr/>
          <p:nvPr/>
        </p:nvSpPr>
        <p:spPr>
          <a:xfrm>
            <a:off x="2627992" y="1772816"/>
            <a:ext cx="3744208" cy="3096344"/>
          </a:xfrm>
          <a:prstGeom prst="ellipse">
            <a:avLst/>
          </a:prstGeom>
          <a:solidFill>
            <a:srgbClr val="10A8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มนมุมสี่เหลี่ยมผืนผ้าด้านทแยงมุม 7"/>
          <p:cNvSpPr/>
          <p:nvPr/>
        </p:nvSpPr>
        <p:spPr>
          <a:xfrm>
            <a:off x="4067944" y="2132856"/>
            <a:ext cx="438340" cy="533400"/>
          </a:xfrm>
          <a:prstGeom prst="round2DiagRect">
            <a:avLst>
              <a:gd name="adj1" fmla="val 0"/>
              <a:gd name="adj2" fmla="val 0"/>
            </a:avLst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h-TH" sz="6000" b="1" dirty="0" smtClean="0">
                <a:ln w="28575">
                  <a:solidFill>
                    <a:schemeClr val="bg1"/>
                  </a:solidFill>
                </a:ln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</a:t>
            </a:r>
            <a:endParaRPr lang="en-US" sz="6000" b="1" dirty="0">
              <a:ln w="28575">
                <a:solidFill>
                  <a:schemeClr val="bg1"/>
                </a:solidFill>
              </a:ln>
              <a:solidFill>
                <a:schemeClr val="tx1"/>
              </a:solidFill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</p:txBody>
      </p:sp>
      <p:sp>
        <p:nvSpPr>
          <p:cNvPr id="10" name="มนมุมสี่เหลี่ยมผืนผ้าด้านทแยงมุม 10"/>
          <p:cNvSpPr/>
          <p:nvPr/>
        </p:nvSpPr>
        <p:spPr>
          <a:xfrm>
            <a:off x="2757366" y="3183632"/>
            <a:ext cx="3470818" cy="533400"/>
          </a:xfrm>
          <a:prstGeom prst="round2Diag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tabLst>
                <a:tab pos="261938" algn="l"/>
              </a:tabLst>
            </a:pPr>
            <a:r>
              <a:rPr lang="th-TH" sz="3600" dirty="0" smtClean="0">
                <a:solidFill>
                  <a:schemeClr val="bg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แผนการ</a:t>
            </a:r>
            <a:r>
              <a:rPr lang="th-TH" sz="3600" dirty="0">
                <a:solidFill>
                  <a:schemeClr val="bg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จัดการ</a:t>
            </a:r>
            <a:r>
              <a:rPr lang="th-TH" sz="3600" dirty="0" smtClean="0">
                <a:solidFill>
                  <a:schemeClr val="bg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อุปกรณ์</a:t>
            </a:r>
          </a:p>
          <a:p>
            <a:pPr algn="ctr">
              <a:tabLst>
                <a:tab pos="261938" algn="l"/>
              </a:tabLst>
            </a:pPr>
            <a:r>
              <a:rPr lang="th-TH" sz="3600" dirty="0" smtClean="0">
                <a:solidFill>
                  <a:schemeClr val="bg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และ</a:t>
            </a:r>
          </a:p>
          <a:p>
            <a:pPr algn="ctr">
              <a:tabLst>
                <a:tab pos="261938" algn="l"/>
              </a:tabLst>
            </a:pPr>
            <a:r>
              <a:rPr lang="th-TH" sz="3600" dirty="0" smtClean="0">
                <a:solidFill>
                  <a:schemeClr val="bg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เทคโนโลยี</a:t>
            </a:r>
            <a:r>
              <a:rPr lang="th-TH" sz="3600" dirty="0">
                <a:solidFill>
                  <a:schemeClr val="bg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ทางการ</a:t>
            </a:r>
            <a:r>
              <a:rPr lang="th-TH" sz="3600" dirty="0" smtClean="0">
                <a:solidFill>
                  <a:schemeClr val="bg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แพทย์</a:t>
            </a:r>
            <a:endParaRPr lang="en-US" dirty="0">
              <a:solidFill>
                <a:schemeClr val="bg1"/>
              </a:solidFill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</p:txBody>
      </p:sp>
      <p:sp>
        <p:nvSpPr>
          <p:cNvPr id="30" name="มนมุมสี่เหลี่ยมผืนผ้าด้านทแยงมุม 10"/>
          <p:cNvSpPr/>
          <p:nvPr/>
        </p:nvSpPr>
        <p:spPr>
          <a:xfrm>
            <a:off x="4644008" y="375320"/>
            <a:ext cx="4104456" cy="1181472"/>
          </a:xfrm>
          <a:prstGeom prst="round2Diag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tabLst>
                <a:tab pos="900113" algn="l"/>
              </a:tabLst>
            </a:pPr>
            <a:r>
              <a:rPr lang="th-TH" sz="3600" b="1" dirty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1.</a:t>
            </a:r>
            <a:r>
              <a:rPr lang="th-TH" sz="3600" dirty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 แผน/ผล การจัดหาทดแทน</a:t>
            </a:r>
            <a:r>
              <a:rPr lang="th-TH" sz="3600" dirty="0" smtClean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/</a:t>
            </a:r>
            <a:br>
              <a:rPr lang="th-TH" sz="3600" dirty="0" smtClean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</a:br>
            <a:r>
              <a:rPr lang="th-TH" sz="3600" dirty="0" smtClean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   เพิ่มเติม</a:t>
            </a:r>
            <a:r>
              <a:rPr lang="th-TH" sz="3600" dirty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/สำรอง</a:t>
            </a:r>
          </a:p>
        </p:txBody>
      </p:sp>
      <p:sp>
        <p:nvSpPr>
          <p:cNvPr id="31" name="มนมุมสี่เหลี่ยมผืนผ้าด้านทแยงมุม 10"/>
          <p:cNvSpPr/>
          <p:nvPr/>
        </p:nvSpPr>
        <p:spPr>
          <a:xfrm>
            <a:off x="6696236" y="2060848"/>
            <a:ext cx="2447764" cy="2120208"/>
          </a:xfrm>
          <a:prstGeom prst="round2Diag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r">
              <a:tabLst>
                <a:tab pos="900113" algn="l"/>
              </a:tabLst>
            </a:pPr>
            <a:r>
              <a:rPr lang="th-TH" sz="3600" b="1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2. </a:t>
            </a:r>
          </a:p>
          <a:p>
            <a:pPr algn="r">
              <a:tabLst>
                <a:tab pos="900113" algn="l"/>
              </a:tabLst>
            </a:pPr>
            <a:r>
              <a:rPr lang="th-TH" sz="3600" dirty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ทะเบียน</a:t>
            </a:r>
            <a:r>
              <a:rPr lang="th-TH" sz="3600" dirty="0" smtClean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อุปกรณ์</a:t>
            </a:r>
          </a:p>
          <a:p>
            <a:pPr algn="r">
              <a:tabLst>
                <a:tab pos="900113" algn="l"/>
              </a:tabLst>
            </a:pPr>
            <a:r>
              <a:rPr lang="th-TH" sz="3600" dirty="0" smtClean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เทคโนโลยี</a:t>
            </a:r>
          </a:p>
          <a:p>
            <a:pPr algn="r">
              <a:tabLst>
                <a:tab pos="900113" algn="l"/>
              </a:tabLst>
            </a:pPr>
            <a:r>
              <a:rPr lang="th-TH" sz="3600" dirty="0" smtClean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ทาง</a:t>
            </a:r>
            <a:r>
              <a:rPr lang="th-TH" sz="3600" dirty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การแพทย์</a:t>
            </a:r>
          </a:p>
        </p:txBody>
      </p:sp>
      <p:sp>
        <p:nvSpPr>
          <p:cNvPr id="32" name="มนมุมสี่เหลี่ยมผืนผ้าด้านทแยงมุม 10"/>
          <p:cNvSpPr/>
          <p:nvPr/>
        </p:nvSpPr>
        <p:spPr>
          <a:xfrm>
            <a:off x="4932040" y="4941168"/>
            <a:ext cx="3146773" cy="1181472"/>
          </a:xfrm>
          <a:prstGeom prst="round2Diag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tabLst>
                <a:tab pos="900113" algn="l"/>
              </a:tabLst>
            </a:pPr>
            <a:r>
              <a:rPr lang="th-TH" sz="3600" b="1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3.</a:t>
            </a:r>
            <a:r>
              <a:rPr lang="th-TH" sz="3600" dirty="0" smtClean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 </a:t>
            </a:r>
          </a:p>
          <a:p>
            <a:pPr>
              <a:tabLst>
                <a:tab pos="900113" algn="l"/>
              </a:tabLst>
            </a:pPr>
            <a:r>
              <a:rPr lang="th-TH" sz="3600" dirty="0" smtClean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แผน</a:t>
            </a:r>
            <a:r>
              <a:rPr lang="th-TH" sz="3600" dirty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/ผล บำรุงรักษา</a:t>
            </a:r>
          </a:p>
        </p:txBody>
      </p:sp>
      <p:sp>
        <p:nvSpPr>
          <p:cNvPr id="33" name="มนมุมสี่เหลี่ยมผืนผ้าด้านทแยงมุม 10"/>
          <p:cNvSpPr/>
          <p:nvPr/>
        </p:nvSpPr>
        <p:spPr>
          <a:xfrm>
            <a:off x="406266" y="4948281"/>
            <a:ext cx="3344626" cy="1649071"/>
          </a:xfrm>
          <a:prstGeom prst="round2Diag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r">
              <a:tabLst>
                <a:tab pos="900113" algn="l"/>
              </a:tabLst>
            </a:pPr>
            <a:r>
              <a:rPr lang="th-TH" sz="3600" dirty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4. </a:t>
            </a:r>
            <a:endParaRPr lang="th-TH" sz="3600" dirty="0" smtClean="0">
              <a:solidFill>
                <a:schemeClr val="tx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ea typeface="Tahoma" pitchFamily="34" charset="0"/>
              <a:cs typeface="TH SarabunPSK" pitchFamily="34" charset="-34"/>
              <a:sym typeface="Wingdings"/>
            </a:endParaRPr>
          </a:p>
          <a:p>
            <a:pPr algn="r">
              <a:tabLst>
                <a:tab pos="900113" algn="l"/>
              </a:tabLst>
            </a:pPr>
            <a:r>
              <a:rPr lang="th-TH" sz="3600" dirty="0" smtClean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การประเมิน</a:t>
            </a:r>
          </a:p>
          <a:p>
            <a:pPr algn="r">
              <a:tabLst>
                <a:tab pos="900113" algn="l"/>
              </a:tabLst>
            </a:pPr>
            <a:r>
              <a:rPr lang="th-TH" sz="3600" dirty="0" smtClean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คัดเลือก   จัดหา</a:t>
            </a:r>
            <a:endParaRPr lang="th-TH" sz="3600" dirty="0">
              <a:solidFill>
                <a:schemeClr val="tx1"/>
              </a:solidFill>
              <a:latin typeface="TH SarabunPSK" pitchFamily="34" charset="-34"/>
              <a:ea typeface="Tahoma" pitchFamily="34" charset="0"/>
              <a:cs typeface="TH SarabunPSK" pitchFamily="34" charset="-34"/>
              <a:sym typeface="Wingdings"/>
            </a:endParaRPr>
          </a:p>
        </p:txBody>
      </p:sp>
      <p:sp>
        <p:nvSpPr>
          <p:cNvPr id="34" name="มนมุมสี่เหลี่ยมผืนผ้าด้านทแยงมุม 10"/>
          <p:cNvSpPr/>
          <p:nvPr/>
        </p:nvSpPr>
        <p:spPr>
          <a:xfrm>
            <a:off x="35496" y="1916832"/>
            <a:ext cx="2995316" cy="2520280"/>
          </a:xfrm>
          <a:prstGeom prst="round2Diag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tabLst>
                <a:tab pos="900113" algn="l"/>
              </a:tabLst>
            </a:pPr>
            <a:r>
              <a:rPr lang="th-TH" sz="3600" b="1" dirty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5.</a:t>
            </a:r>
            <a:r>
              <a:rPr lang="th-TH" dirty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 </a:t>
            </a:r>
            <a:endParaRPr lang="th-TH" dirty="0" smtClean="0">
              <a:solidFill>
                <a:schemeClr val="tx1"/>
              </a:solidFill>
              <a:latin typeface="TH SarabunPSK" pitchFamily="34" charset="-34"/>
              <a:ea typeface="Tahoma" pitchFamily="34" charset="0"/>
              <a:cs typeface="TH SarabunPSK" pitchFamily="34" charset="-34"/>
              <a:sym typeface="Wingdings"/>
            </a:endParaRPr>
          </a:p>
          <a:p>
            <a:pPr>
              <a:tabLst>
                <a:tab pos="900113" algn="l"/>
              </a:tabLst>
            </a:pPr>
            <a:r>
              <a:rPr lang="th-TH" dirty="0" smtClean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การ</a:t>
            </a:r>
            <a:r>
              <a:rPr lang="th-TH" dirty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ตรวจสอบ</a:t>
            </a:r>
            <a:r>
              <a:rPr lang="th-TH" dirty="0" smtClean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ติดตามข้อมูล</a:t>
            </a:r>
            <a:r>
              <a:rPr lang="th-TH" dirty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/เหตุการณ์เกี่ยวกับอุปกรณ์การแพทย์/การเรียก</a:t>
            </a:r>
            <a:r>
              <a:rPr lang="th-TH" dirty="0" smtClean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คืนผลิตภัณฑ์</a:t>
            </a:r>
            <a:endParaRPr lang="th-TH" dirty="0">
              <a:solidFill>
                <a:schemeClr val="tx1"/>
              </a:solidFill>
              <a:latin typeface="TH SarabunPSK" pitchFamily="34" charset="-34"/>
              <a:ea typeface="Tahoma" pitchFamily="34" charset="0"/>
              <a:cs typeface="TH SarabunPSK" pitchFamily="34" charset="-34"/>
              <a:sym typeface="Wingdings"/>
            </a:endParaRPr>
          </a:p>
        </p:txBody>
      </p:sp>
      <p:sp>
        <p:nvSpPr>
          <p:cNvPr id="43" name="สี่เหลี่ยมผืนผ้า 42"/>
          <p:cNvSpPr/>
          <p:nvPr/>
        </p:nvSpPr>
        <p:spPr>
          <a:xfrm>
            <a:off x="0" y="-17899"/>
            <a:ext cx="2843808" cy="948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5" name="มนมุมสี่เหลี่ยมผืนผ้าด้านทแยงมุม 10"/>
          <p:cNvSpPr/>
          <p:nvPr/>
        </p:nvSpPr>
        <p:spPr>
          <a:xfrm>
            <a:off x="994687" y="123745"/>
            <a:ext cx="3344626" cy="1649071"/>
          </a:xfrm>
          <a:prstGeom prst="round2Diag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r">
              <a:tabLst>
                <a:tab pos="900113" algn="l"/>
              </a:tabLst>
            </a:pPr>
            <a:r>
              <a:rPr lang="th-TH" sz="3600" b="1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6.</a:t>
            </a:r>
            <a:r>
              <a:rPr lang="th-TH" sz="36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 </a:t>
            </a:r>
          </a:p>
          <a:p>
            <a:pPr algn="r">
              <a:tabLst>
                <a:tab pos="900113" algn="l"/>
              </a:tabLst>
            </a:pPr>
            <a:r>
              <a:rPr lang="th-TH" sz="3600" dirty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การอบรมผู้ใช้งาน</a:t>
            </a:r>
          </a:p>
        </p:txBody>
      </p:sp>
      <p:grpSp>
        <p:nvGrpSpPr>
          <p:cNvPr id="16" name="Group 6"/>
          <p:cNvGrpSpPr>
            <a:grpSpLocks/>
          </p:cNvGrpSpPr>
          <p:nvPr/>
        </p:nvGrpSpPr>
        <p:grpSpPr bwMode="auto">
          <a:xfrm>
            <a:off x="136524" y="106254"/>
            <a:ext cx="2530476" cy="646330"/>
            <a:chOff x="48" y="0"/>
            <a:chExt cx="1834" cy="541"/>
          </a:xfrm>
        </p:grpSpPr>
        <p:pic>
          <p:nvPicPr>
            <p:cNvPr id="17" name="Picture 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63" y="0"/>
              <a:ext cx="1519" cy="5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8" descr="00 ตรา รพร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" y="45"/>
              <a:ext cx="391" cy="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517811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แผนผังลำดับงาน: กระบวนการ 35"/>
          <p:cNvSpPr/>
          <p:nvPr/>
        </p:nvSpPr>
        <p:spPr>
          <a:xfrm>
            <a:off x="257208" y="1330020"/>
            <a:ext cx="8892479" cy="714380"/>
          </a:xfrm>
          <a:prstGeom prst="flowChartProcess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3419872" y="4941168"/>
            <a:ext cx="5256584" cy="108012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16" name="Group 6"/>
          <p:cNvGrpSpPr>
            <a:grpSpLocks/>
          </p:cNvGrpSpPr>
          <p:nvPr/>
        </p:nvGrpSpPr>
        <p:grpSpPr bwMode="auto">
          <a:xfrm>
            <a:off x="136524" y="106254"/>
            <a:ext cx="2530476" cy="646330"/>
            <a:chOff x="48" y="0"/>
            <a:chExt cx="1834" cy="541"/>
          </a:xfrm>
        </p:grpSpPr>
        <p:pic>
          <p:nvPicPr>
            <p:cNvPr id="17" name="Picture 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63" y="0"/>
              <a:ext cx="1519" cy="5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8" descr="00 ตรา รพร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" y="45"/>
              <a:ext cx="391" cy="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" name="Picture 1" descr="ติดเขื้อ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32592" y="2992120"/>
            <a:ext cx="678815" cy="873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 descr="recycle waste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12880" y="2819400"/>
            <a:ext cx="692150" cy="873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 descr="ขยะพิษ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06223" y="3424237"/>
            <a:ext cx="658495" cy="537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 descr="ขยะอันตราย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72188" y="4114800"/>
            <a:ext cx="665480" cy="544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" descr="G:\Cytotoxic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19800" y="3962082"/>
            <a:ext cx="68580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" name="กลุ่ม 18"/>
          <p:cNvGrpSpPr>
            <a:grpSpLocks/>
          </p:cNvGrpSpPr>
          <p:nvPr/>
        </p:nvGrpSpPr>
        <p:grpSpPr>
          <a:xfrm>
            <a:off x="7200242" y="3513137"/>
            <a:ext cx="786130" cy="873760"/>
            <a:chOff x="2000232" y="714356"/>
            <a:chExt cx="1004259" cy="1034140"/>
          </a:xfrm>
        </p:grpSpPr>
        <p:pic>
          <p:nvPicPr>
            <p:cNvPr id="20" name="Picture 6" descr="ขยะทิ้ง.jpg"/>
            <p:cNvPicPr>
              <a:picLocks noChangeAspect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000232" y="714356"/>
              <a:ext cx="1004259" cy="1034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TextBox 6"/>
            <p:cNvSpPr txBox="1"/>
            <p:nvPr/>
          </p:nvSpPr>
          <p:spPr>
            <a:xfrm>
              <a:off x="2143081" y="714357"/>
              <a:ext cx="714375" cy="281940"/>
            </a:xfrm>
            <a:prstGeom prst="rect">
              <a:avLst/>
            </a:prstGeom>
            <a:solidFill>
              <a:srgbClr val="00A44A"/>
            </a:solidFill>
          </p:spPr>
          <p:txBody>
            <a:bodyPr wrap="square" rtlCol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th-TH" sz="1200" b="1" kern="1200" dirty="0">
                  <a:solidFill>
                    <a:srgbClr val="000000"/>
                  </a:solidFill>
                  <a:effectLst/>
                  <a:latin typeface="DSAnoThaias"/>
                  <a:ea typeface="MS Mincho"/>
                  <a:cs typeface="Cordia New"/>
                </a:rPr>
                <a:t>ขยะทั่วไป</a:t>
              </a:r>
              <a:endParaRPr lang="en-US" sz="1400" dirty="0">
                <a:effectLst/>
                <a:latin typeface="Angsana New"/>
                <a:ea typeface="MS Mincho"/>
              </a:endParaRPr>
            </a:p>
          </p:txBody>
        </p:sp>
      </p:grpSp>
      <p:graphicFrame>
        <p:nvGraphicFramePr>
          <p:cNvPr id="4" name="ตาราง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267389"/>
              </p:ext>
            </p:extLst>
          </p:nvPr>
        </p:nvGraphicFramePr>
        <p:xfrm>
          <a:off x="435700" y="2044484"/>
          <a:ext cx="8456778" cy="46848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83034"/>
                <a:gridCol w="1102179"/>
                <a:gridCol w="1102179"/>
                <a:gridCol w="1071842"/>
                <a:gridCol w="1071842"/>
                <a:gridCol w="1162851"/>
                <a:gridCol w="1162851"/>
              </a:tblGrid>
              <a:tr h="364341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th-TH" sz="28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ประเภทขยะตาม</a:t>
                      </a:r>
                      <a:endParaRPr lang="en-US" sz="1800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en-US" sz="4400" dirty="0">
                          <a:effectLst/>
                        </a:rPr>
                        <a:t>WHO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th-TH" sz="1800" dirty="0">
                          <a:effectLst/>
                        </a:rPr>
                        <a:t>ประเภทขยะของโรงพยาบาลสมเด็จพระยุพราชท่าบ่อ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364341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th-TH" sz="1400" b="1" dirty="0">
                          <a:effectLst/>
                        </a:rPr>
                        <a:t>ขยะติดเชื้อ</a:t>
                      </a:r>
                      <a:r>
                        <a:rPr lang="en-US" sz="1100" b="1" dirty="0">
                          <a:effectLst/>
                        </a:rPr>
                        <a:t> 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th-TH" sz="1400" b="1" dirty="0">
                          <a:effectLst/>
                        </a:rPr>
                        <a:t>ขยะทั่วไป</a:t>
                      </a:r>
                      <a:r>
                        <a:rPr lang="en-US" sz="1100" b="1" dirty="0">
                          <a:effectLst/>
                        </a:rPr>
                        <a:t> </a:t>
                      </a:r>
                      <a:endParaRPr lang="en-US" sz="1100" dirty="0">
                        <a:effectLst/>
                        <a:latin typeface="Calibri"/>
                        <a:ea typeface="MS Mincho"/>
                        <a:cs typeface="Cordia New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th-TH" sz="1400" b="1" dirty="0">
                          <a:effectLst/>
                        </a:rPr>
                        <a:t>ขยะรีไซเคิล</a:t>
                      </a:r>
                      <a:r>
                        <a:rPr lang="en-US" sz="1100" b="1" dirty="0">
                          <a:effectLst/>
                        </a:rPr>
                        <a:t> 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th-TH" sz="1600" b="1" dirty="0">
                          <a:effectLst/>
                        </a:rPr>
                        <a:t>ขยะอันตราย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1004582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th-TH" sz="1400" b="1" dirty="0">
                          <a:effectLst/>
                        </a:rPr>
                        <a:t>ขยะพิษ</a:t>
                      </a:r>
                      <a:r>
                        <a:rPr lang="en-US" sz="1100" b="1" dirty="0">
                          <a:effectLst/>
                        </a:rPr>
                        <a:t> 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th-TH" sz="1400" b="1" dirty="0">
                          <a:effectLst/>
                        </a:rPr>
                        <a:t>ขยะอันตราย</a:t>
                      </a:r>
                      <a:r>
                        <a:rPr lang="en-US" sz="1100" b="1" dirty="0">
                          <a:effectLst/>
                        </a:rPr>
                        <a:t> 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en-US" sz="1100" b="1" dirty="0">
                          <a:effectLst/>
                        </a:rPr>
                        <a:t>Cytotoxic 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</a:tr>
              <a:tr h="389735"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th-TH" sz="1800" b="0" dirty="0">
                          <a:solidFill>
                            <a:schemeClr val="bg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ของมีคมและเข็มติดเชื้อ</a:t>
                      </a:r>
                      <a:endParaRPr lang="en-US" sz="1400" b="0" dirty="0">
                        <a:solidFill>
                          <a:schemeClr val="bg1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en-US" sz="1100" dirty="0">
                          <a:effectLst/>
                        </a:rPr>
                        <a:t>     </a:t>
                      </a:r>
                      <a:r>
                        <a:rPr lang="th-TH" sz="1100" dirty="0" smtClean="0">
                          <a:effectLst/>
                        </a:rPr>
                        <a:t>      </a:t>
                      </a:r>
                      <a:r>
                        <a:rPr lang="en-US" sz="1100" dirty="0" smtClean="0">
                          <a:effectLst/>
                        </a:rPr>
                        <a:t>  </a:t>
                      </a:r>
                      <a:r>
                        <a:rPr lang="en-US" sz="1600" dirty="0">
                          <a:effectLst/>
                          <a:sym typeface="Wingdings 2"/>
                        </a:rPr>
                        <a:t>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</a:tr>
              <a:tr h="342331"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th-TH" sz="1800" b="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ชิ้นเนื้อ</a:t>
                      </a:r>
                      <a:endParaRPr lang="en-US" sz="1400" b="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en-US" sz="1100" dirty="0">
                          <a:effectLst/>
                        </a:rPr>
                        <a:t>       </a:t>
                      </a:r>
                      <a:r>
                        <a:rPr lang="th-TH" sz="1100" dirty="0" smtClean="0">
                          <a:effectLst/>
                        </a:rPr>
                        <a:t>      </a:t>
                      </a:r>
                      <a:r>
                        <a:rPr lang="en-US" sz="1600" dirty="0" smtClean="0">
                          <a:effectLst/>
                          <a:sym typeface="Wingdings 2"/>
                        </a:rPr>
                        <a:t>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</a:tr>
              <a:tr h="294791"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th-TH" sz="1800" b="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ของเสียยา</a:t>
                      </a:r>
                      <a:endParaRPr lang="en-US" sz="1400" b="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en-US" sz="1600" dirty="0">
                          <a:effectLst/>
                        </a:rPr>
                        <a:t>    </a:t>
                      </a:r>
                      <a:r>
                        <a:rPr lang="th-TH" sz="1600" dirty="0" smtClean="0">
                          <a:effectLst/>
                        </a:rPr>
                        <a:t>      </a:t>
                      </a:r>
                      <a:r>
                        <a:rPr lang="en-US" sz="1600" dirty="0" smtClean="0">
                          <a:effectLst/>
                        </a:rPr>
                        <a:t> </a:t>
                      </a:r>
                      <a:r>
                        <a:rPr lang="en-US" sz="1600" dirty="0">
                          <a:effectLst/>
                          <a:sym typeface="Wingdings 2"/>
                        </a:rPr>
                        <a:t>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algn="thaiDi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</a:tr>
              <a:tr h="294791"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th-TH" sz="1800" b="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ยาเคมีบำบัด</a:t>
                      </a:r>
                      <a:endParaRPr lang="en-US" sz="1400" b="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algn="thaiDi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th-TH" sz="1600" dirty="0" smtClean="0">
                          <a:effectLst/>
                          <a:sym typeface="Wingdings 2"/>
                        </a:rPr>
                        <a:t>     </a:t>
                      </a:r>
                      <a:r>
                        <a:rPr lang="en-US" sz="1600" dirty="0" smtClean="0">
                          <a:effectLst/>
                          <a:sym typeface="Wingdings 2"/>
                        </a:rPr>
                        <a:t>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</a:tr>
              <a:tr h="294791"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th-TH" sz="1600" b="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สารเคมี</a:t>
                      </a:r>
                      <a:endParaRPr lang="en-US" sz="1200" b="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en-US" sz="1600">
                          <a:effectLst/>
                        </a:rPr>
                        <a:t>      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en-US" sz="1600" dirty="0">
                          <a:effectLst/>
                        </a:rPr>
                        <a:t>    </a:t>
                      </a:r>
                      <a:r>
                        <a:rPr lang="th-TH" sz="1600" dirty="0" smtClean="0">
                          <a:effectLst/>
                        </a:rPr>
                        <a:t>      </a:t>
                      </a:r>
                      <a:r>
                        <a:rPr lang="en-US" sz="1600" dirty="0" smtClean="0">
                          <a:effectLst/>
                        </a:rPr>
                        <a:t> </a:t>
                      </a:r>
                      <a:r>
                        <a:rPr lang="en-US" sz="1600" dirty="0">
                          <a:effectLst/>
                          <a:sym typeface="Wingdings 2"/>
                        </a:rPr>
                        <a:t>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algn="thaiDi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</a:tr>
              <a:tr h="415290"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th-TH" sz="1600" b="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ไม่มีความ</a:t>
                      </a:r>
                      <a:r>
                        <a:rPr lang="th-TH" sz="1600" b="0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อันตราย</a:t>
                      </a:r>
                      <a:r>
                        <a:rPr lang="th-TH" sz="1200" b="0" baseline="0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sz="1600" b="0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(</a:t>
                      </a:r>
                      <a:r>
                        <a:rPr lang="th-TH" sz="1600" b="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ขายไม่ได้)</a:t>
                      </a:r>
                      <a:endParaRPr lang="en-US" sz="1200" b="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en-US" sz="1100" dirty="0">
                          <a:effectLst/>
                        </a:rPr>
                        <a:t>           </a:t>
                      </a:r>
                      <a:r>
                        <a:rPr lang="th-TH" sz="1100" dirty="0" smtClean="0">
                          <a:effectLst/>
                        </a:rPr>
                        <a:t>    </a:t>
                      </a:r>
                      <a:r>
                        <a:rPr lang="en-US" sz="1600" dirty="0" smtClean="0">
                          <a:effectLst/>
                          <a:sym typeface="Wingdings 2"/>
                        </a:rPr>
                        <a:t>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thaiDi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</a:tr>
              <a:tr h="8784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th-TH" sz="1600" b="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ไม่มีความอันตราย   </a:t>
                      </a:r>
                      <a:endParaRPr lang="th-TH" sz="1600" b="0" dirty="0" smtClean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th-TH" sz="1600" b="0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(</a:t>
                      </a:r>
                      <a:r>
                        <a:rPr lang="th-TH" sz="1600" b="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นำกลับมาใช้</a:t>
                      </a:r>
                      <a:r>
                        <a:rPr lang="th-TH" sz="1600" b="0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ใหม่หรือ</a:t>
                      </a:r>
                      <a:r>
                        <a:rPr lang="th-TH" sz="1600" b="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ขายได้)</a:t>
                      </a:r>
                      <a:endParaRPr lang="en-US" sz="1200" b="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en-US" sz="16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en-US" sz="110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thaiDi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en-US" sz="1600" dirty="0">
                          <a:effectLst/>
                        </a:rPr>
                        <a:t>               </a:t>
                      </a:r>
                      <a:endParaRPr lang="en-US" sz="1100" dirty="0">
                        <a:effectLst/>
                      </a:endParaRPr>
                    </a:p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en-US" sz="1600" dirty="0">
                          <a:effectLst/>
                        </a:rPr>
                        <a:t>     </a:t>
                      </a:r>
                      <a:r>
                        <a:rPr lang="th-TH" sz="1600" dirty="0" smtClean="0">
                          <a:effectLst/>
                        </a:rPr>
                        <a:t>     </a:t>
                      </a:r>
                      <a:r>
                        <a:rPr lang="en-US" sz="1600" dirty="0" smtClean="0">
                          <a:effectLst/>
                          <a:sym typeface="Wingdings 2"/>
                        </a:rPr>
                        <a:t>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thaiDi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thaiDi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2056" name="Picture 8" descr="คำอธิบาย: ติดเขื้อ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648" y="2768724"/>
            <a:ext cx="83820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กลุ่ม 21"/>
          <p:cNvGrpSpPr>
            <a:grpSpLocks/>
          </p:cNvGrpSpPr>
          <p:nvPr/>
        </p:nvGrpSpPr>
        <p:grpSpPr>
          <a:xfrm>
            <a:off x="3410968" y="2771899"/>
            <a:ext cx="837195" cy="873125"/>
            <a:chOff x="2000232" y="714356"/>
            <a:chExt cx="1004259" cy="1034140"/>
          </a:xfrm>
        </p:grpSpPr>
        <p:pic>
          <p:nvPicPr>
            <p:cNvPr id="23" name="Picture 6" descr="ขยะทิ้ง.jpg"/>
            <p:cNvPicPr>
              <a:picLocks noChangeAspect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000232" y="714356"/>
              <a:ext cx="1004259" cy="1034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TextBox 6"/>
            <p:cNvSpPr txBox="1"/>
            <p:nvPr/>
          </p:nvSpPr>
          <p:spPr>
            <a:xfrm>
              <a:off x="2061058" y="714357"/>
              <a:ext cx="898177" cy="281940"/>
            </a:xfrm>
            <a:prstGeom prst="rect">
              <a:avLst/>
            </a:prstGeom>
            <a:solidFill>
              <a:srgbClr val="00A44A"/>
            </a:solidFill>
          </p:spPr>
          <p:txBody>
            <a:bodyPr wrap="square" rtlCol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th-TH" sz="1200" b="1" kern="1200" dirty="0" smtClean="0">
                  <a:solidFill>
                    <a:srgbClr val="000000"/>
                  </a:solidFill>
                  <a:effectLst/>
                  <a:latin typeface="DSAnoThaias"/>
                  <a:ea typeface="MS Mincho"/>
                  <a:cs typeface="Cordia New"/>
                </a:rPr>
                <a:t>ขยะ</a:t>
              </a:r>
              <a:r>
                <a:rPr lang="th-TH" sz="1200" b="1" kern="1200" dirty="0">
                  <a:solidFill>
                    <a:srgbClr val="000000"/>
                  </a:solidFill>
                  <a:effectLst/>
                  <a:latin typeface="DSAnoThaias"/>
                  <a:ea typeface="MS Mincho"/>
                  <a:cs typeface="Cordia New"/>
                </a:rPr>
                <a:t>ทั่วไป</a:t>
              </a:r>
              <a:endParaRPr lang="en-US" sz="1400" dirty="0">
                <a:effectLst/>
                <a:latin typeface="Angsana New"/>
                <a:ea typeface="MS Mincho"/>
              </a:endParaRPr>
            </a:p>
          </p:txBody>
        </p:sp>
      </p:grpSp>
      <p:pic>
        <p:nvPicPr>
          <p:cNvPr id="2052" name="Picture 3" descr="คำอธิบาย: recycle wast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366" y="2768724"/>
            <a:ext cx="86573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5" descr="คำอธิบาย: ขยะพิษ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040675"/>
            <a:ext cx="833368" cy="676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4" descr="คำอธิบาย: ขยะอันตราย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0345" y="3040675"/>
            <a:ext cx="830614" cy="676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1" descr="คำอธิบาย: G:\Cytotoxic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3345" y="3040675"/>
            <a:ext cx="854346" cy="676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มนมุมสี่เหลี่ยมผืนผ้าด้านทแยงมุม 10"/>
          <p:cNvSpPr/>
          <p:nvPr/>
        </p:nvSpPr>
        <p:spPr>
          <a:xfrm>
            <a:off x="350318" y="1527448"/>
            <a:ext cx="3357586" cy="533400"/>
          </a:xfrm>
          <a:prstGeom prst="round2Diag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tabLst>
                <a:tab pos="261938" algn="l"/>
              </a:tabLst>
            </a:pPr>
            <a:r>
              <a:rPr lang="en-US" sz="2400" b="1" dirty="0">
                <a:solidFill>
                  <a:schemeClr val="bg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6</a:t>
            </a:r>
            <a:r>
              <a:rPr lang="en-US" sz="2400" b="1" dirty="0" smtClean="0">
                <a:solidFill>
                  <a:schemeClr val="bg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.1 </a:t>
            </a:r>
            <a:r>
              <a:rPr lang="th-TH" sz="2400" b="1" dirty="0" smtClean="0">
                <a:solidFill>
                  <a:schemeClr val="bg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การจัดการวัตถุอันตรายและขยะ</a:t>
            </a:r>
            <a:endParaRPr lang="en-US" sz="2400" b="1" dirty="0">
              <a:solidFill>
                <a:schemeClr val="bg1"/>
              </a:solidFill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</p:txBody>
      </p:sp>
      <p:sp>
        <p:nvSpPr>
          <p:cNvPr id="33" name="แผนผังลำดับงาน: กระบวนการ 32"/>
          <p:cNvSpPr/>
          <p:nvPr/>
        </p:nvSpPr>
        <p:spPr>
          <a:xfrm>
            <a:off x="0" y="785794"/>
            <a:ext cx="8892479" cy="714380"/>
          </a:xfrm>
          <a:prstGeom prst="flowChartProcess">
            <a:avLst/>
          </a:prstGeom>
          <a:solidFill>
            <a:srgbClr val="9DB1B0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4" name="มนมุมสี่เหลี่ยมผืนผ้าด้านทแยงมุม 11"/>
          <p:cNvSpPr/>
          <p:nvPr/>
        </p:nvSpPr>
        <p:spPr>
          <a:xfrm>
            <a:off x="936758" y="876284"/>
            <a:ext cx="8212929" cy="533400"/>
          </a:xfrm>
          <a:prstGeom prst="round2Diag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tabLst>
                <a:tab pos="261938" algn="l"/>
              </a:tabLst>
            </a:pPr>
            <a:r>
              <a:rPr lang="th-TH" sz="3600" b="1" dirty="0" smtClean="0">
                <a:solidFill>
                  <a:srgbClr val="FFFF0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แผนการ</a:t>
            </a:r>
            <a:r>
              <a:rPr lang="th-TH" sz="3600" b="1" dirty="0">
                <a:solidFill>
                  <a:srgbClr val="FFFF0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จัดการขยะและสารเคมี</a:t>
            </a:r>
            <a:r>
              <a:rPr lang="th-TH" sz="3600" b="1" dirty="0" smtClean="0">
                <a:solidFill>
                  <a:srgbClr val="FFFF0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อันตราย</a:t>
            </a:r>
            <a:endParaRPr lang="en-US" b="1" dirty="0">
              <a:solidFill>
                <a:srgbClr val="FFFF00"/>
              </a:solidFill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</p:txBody>
      </p:sp>
      <p:sp>
        <p:nvSpPr>
          <p:cNvPr id="35" name="มนมุมสี่เหลี่ยมผืนผ้าด้านทแยงมุม 7"/>
          <p:cNvSpPr/>
          <p:nvPr/>
        </p:nvSpPr>
        <p:spPr>
          <a:xfrm>
            <a:off x="35496" y="951384"/>
            <a:ext cx="438340" cy="533400"/>
          </a:xfrm>
          <a:prstGeom prst="round2DiagRect">
            <a:avLst>
              <a:gd name="adj1" fmla="val 16667"/>
              <a:gd name="adj2" fmla="val 43589"/>
            </a:avLst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h-TH" sz="6000" b="1" dirty="0" smtClean="0">
                <a:ln w="28575">
                  <a:solidFill>
                    <a:schemeClr val="bg1"/>
                  </a:solidFill>
                </a:ln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</a:t>
            </a:r>
            <a:endParaRPr lang="en-US" sz="6000" b="1" dirty="0">
              <a:ln w="28575">
                <a:solidFill>
                  <a:schemeClr val="bg1"/>
                </a:solidFill>
              </a:ln>
              <a:solidFill>
                <a:schemeClr val="tx1"/>
              </a:solidFill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59055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3419872" y="4941168"/>
            <a:ext cx="5256584" cy="108012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16" name="Group 6"/>
          <p:cNvGrpSpPr>
            <a:grpSpLocks/>
          </p:cNvGrpSpPr>
          <p:nvPr/>
        </p:nvGrpSpPr>
        <p:grpSpPr bwMode="auto">
          <a:xfrm>
            <a:off x="136524" y="106254"/>
            <a:ext cx="2530476" cy="646330"/>
            <a:chOff x="48" y="0"/>
            <a:chExt cx="1834" cy="541"/>
          </a:xfrm>
        </p:grpSpPr>
        <p:pic>
          <p:nvPicPr>
            <p:cNvPr id="17" name="Picture 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63" y="0"/>
              <a:ext cx="1519" cy="5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8" descr="00 ตรา รพร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" y="45"/>
              <a:ext cx="391" cy="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3" name="มนมุมสี่เหลี่ยมผืนผ้าด้านทแยงมุม 22"/>
          <p:cNvSpPr/>
          <p:nvPr/>
        </p:nvSpPr>
        <p:spPr>
          <a:xfrm>
            <a:off x="1991542" y="1301087"/>
            <a:ext cx="7152458" cy="1846312"/>
          </a:xfrm>
          <a:prstGeom prst="round2DiagRect">
            <a:avLst/>
          </a:prstGeom>
          <a:solidFill>
            <a:srgbClr val="00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27" name="มนมุมสี่เหลี่ยมผืนผ้าด้านทแยงมุม 26"/>
          <p:cNvSpPr/>
          <p:nvPr/>
        </p:nvSpPr>
        <p:spPr>
          <a:xfrm>
            <a:off x="1991541" y="3147399"/>
            <a:ext cx="7152459" cy="1793769"/>
          </a:xfrm>
          <a:prstGeom prst="round2DiagRect">
            <a:avLst/>
          </a:prstGeom>
          <a:solidFill>
            <a:srgbClr val="EAAE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8" name="มนมุมสี่เหลี่ยมผืนผ้าด้านทแยงมุม 27"/>
          <p:cNvSpPr/>
          <p:nvPr/>
        </p:nvSpPr>
        <p:spPr>
          <a:xfrm rot="10800000">
            <a:off x="1619071" y="4941168"/>
            <a:ext cx="7524925" cy="1595714"/>
          </a:xfrm>
          <a:prstGeom prst="round2DiagRect">
            <a:avLst/>
          </a:prstGeom>
          <a:solidFill>
            <a:srgbClr val="C84D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0" name="แผนผังลำดับงาน: หน่วงเวลา 9"/>
          <p:cNvSpPr/>
          <p:nvPr/>
        </p:nvSpPr>
        <p:spPr>
          <a:xfrm>
            <a:off x="0" y="1036247"/>
            <a:ext cx="3048000" cy="5633113"/>
          </a:xfrm>
          <a:prstGeom prst="flowChartDelay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9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017376" y="1631702"/>
            <a:ext cx="59471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  <a:tabLst>
                <a:tab pos="1350963" algn="l"/>
                <a:tab pos="4121150" algn="l"/>
              </a:tabLst>
            </a:pPr>
            <a:r>
              <a:rPr lang="th-TH" sz="3200" b="1" dirty="0" smtClean="0">
                <a:solidFill>
                  <a:schemeClr val="bg1"/>
                </a:solidFill>
                <a:effectLst>
                  <a:glow>
                    <a:schemeClr val="tx1"/>
                  </a:glow>
                </a:effectLst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จัดเก็บในเรือนพักขยะมิดชิดกันแมลง </a:t>
            </a:r>
            <a:br>
              <a:rPr lang="th-TH" sz="3200" b="1" dirty="0" smtClean="0">
                <a:solidFill>
                  <a:schemeClr val="bg1"/>
                </a:solidFill>
                <a:effectLst>
                  <a:glow>
                    <a:schemeClr val="tx1"/>
                  </a:glow>
                </a:effectLst>
                <a:latin typeface="TH SarabunPSK" pitchFamily="34" charset="-34"/>
                <a:ea typeface="Tahoma" pitchFamily="34" charset="0"/>
                <a:cs typeface="TH SarabunPSK" pitchFamily="34" charset="-34"/>
              </a:rPr>
            </a:br>
            <a:r>
              <a:rPr lang="th-TH" sz="3200" b="1" dirty="0" smtClean="0">
                <a:solidFill>
                  <a:schemeClr val="bg1"/>
                </a:solidFill>
                <a:effectLst>
                  <a:glow>
                    <a:schemeClr val="tx1"/>
                  </a:glow>
                </a:effectLst>
                <a:latin typeface="TH SarabunPSK" pitchFamily="34" charset="-34"/>
                <a:ea typeface="Tahoma" pitchFamily="34" charset="0"/>
                <a:cs typeface="TH SarabunPSK" pitchFamily="34" charset="-34"/>
              </a:rPr>
              <a:t>ในถังพักปิดฝาห้ามวางพื้น</a:t>
            </a:r>
            <a:endParaRPr lang="th-TH" sz="3200" b="1" dirty="0">
              <a:solidFill>
                <a:schemeClr val="bg1"/>
              </a:solidFill>
              <a:effectLst>
                <a:glow>
                  <a:schemeClr val="tx1"/>
                </a:glow>
              </a:effectLst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131840" y="3289047"/>
            <a:ext cx="594711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350963" algn="l"/>
                <a:tab pos="4121150" algn="l"/>
              </a:tabLst>
            </a:pPr>
            <a:r>
              <a:rPr lang="th-TH" sz="3200" b="1" dirty="0" smtClean="0">
                <a:solidFill>
                  <a:schemeClr val="bg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2. </a:t>
            </a:r>
            <a:r>
              <a:rPr lang="th-TH" sz="3000" b="1" dirty="0" smtClean="0">
                <a:solidFill>
                  <a:schemeClr val="bg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ต้องกำจัด/ขนย้าย ภายใน 24 ชม.  </a:t>
            </a:r>
          </a:p>
          <a:p>
            <a:pPr>
              <a:tabLst>
                <a:tab pos="1350963" algn="l"/>
                <a:tab pos="4121150" algn="l"/>
              </a:tabLst>
            </a:pPr>
            <a:r>
              <a:rPr lang="th-TH" sz="3000" b="1" dirty="0">
                <a:solidFill>
                  <a:schemeClr val="bg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 </a:t>
            </a:r>
            <a:r>
              <a:rPr lang="th-TH" sz="3000" b="1" dirty="0" smtClean="0">
                <a:solidFill>
                  <a:schemeClr val="bg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   หากเกิน 24 ชั่วโมงต้องควบคุมอุณหภูมิ</a:t>
            </a:r>
          </a:p>
          <a:p>
            <a:pPr>
              <a:tabLst>
                <a:tab pos="1350963" algn="l"/>
                <a:tab pos="4121150" algn="l"/>
              </a:tabLst>
            </a:pPr>
            <a:r>
              <a:rPr lang="th-TH" sz="3000" b="1" dirty="0">
                <a:solidFill>
                  <a:schemeClr val="bg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 </a:t>
            </a:r>
            <a:r>
              <a:rPr lang="th-TH" sz="3000" b="1" dirty="0" smtClean="0">
                <a:solidFill>
                  <a:schemeClr val="bg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   ให้ไม่เกิน 18 </a:t>
            </a:r>
            <a:r>
              <a:rPr lang="en-US" sz="3000" b="1" baseline="30000" dirty="0" err="1">
                <a:solidFill>
                  <a:schemeClr val="bg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o</a:t>
            </a:r>
            <a:r>
              <a:rPr lang="en-US" sz="3000" b="1" dirty="0" err="1" smtClean="0">
                <a:solidFill>
                  <a:schemeClr val="bg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C</a:t>
            </a:r>
            <a:r>
              <a:rPr lang="th-TH" sz="3000" b="1" dirty="0" smtClean="0">
                <a:solidFill>
                  <a:schemeClr val="bg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 </a:t>
            </a:r>
            <a:endParaRPr lang="th-TH" sz="3000" b="1" dirty="0">
              <a:solidFill>
                <a:schemeClr val="bg1"/>
              </a:solidFill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133632" y="5232102"/>
            <a:ext cx="60103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tabLst>
                <a:tab pos="1350963" algn="l"/>
                <a:tab pos="4121150" algn="l"/>
              </a:tabLst>
            </a:pPr>
            <a:r>
              <a:rPr lang="th-TH" sz="3200" b="1" dirty="0" smtClean="0">
                <a:solidFill>
                  <a:schemeClr val="bg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3. น้ำล้างเรือนพักขยะ/ล้างตัว/ล้างรถเข็นขยะติดเชื้อต้องลงระบบบำบัดน้ำเสียเท่านั้น</a:t>
            </a:r>
            <a:endParaRPr lang="en-US" sz="3200" b="1" dirty="0">
              <a:solidFill>
                <a:schemeClr val="bg1"/>
              </a:solidFill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2281" y="962125"/>
            <a:ext cx="11177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1350963" algn="l"/>
                <a:tab pos="4121150" algn="l"/>
              </a:tabLst>
            </a:pPr>
            <a:r>
              <a:rPr lang="th-TH" sz="6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6</a:t>
            </a:r>
            <a:r>
              <a:rPr lang="th-TH" sz="60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.2</a:t>
            </a:r>
            <a:endParaRPr lang="th-TH" sz="32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-324544" y="1628800"/>
            <a:ext cx="33528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1350963" algn="l"/>
                <a:tab pos="4121150" algn="l"/>
              </a:tabLst>
            </a:pPr>
            <a:r>
              <a:rPr lang="th-TH" sz="138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ขยะ</a:t>
            </a:r>
            <a:endParaRPr lang="th-TH" sz="66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-900608" y="3212976"/>
            <a:ext cx="48006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1350963" algn="l"/>
                <a:tab pos="4121150" algn="l"/>
              </a:tabLst>
            </a:pPr>
            <a:r>
              <a:rPr lang="th-TH" sz="115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ติดเชื้อ</a:t>
            </a:r>
            <a:endParaRPr lang="th-TH" sz="60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54464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36524" y="106254"/>
            <a:ext cx="2530476" cy="646330"/>
            <a:chOff x="48" y="0"/>
            <a:chExt cx="1834" cy="541"/>
          </a:xfrm>
        </p:grpSpPr>
        <p:pic>
          <p:nvPicPr>
            <p:cNvPr id="17" name="Picture 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63" y="0"/>
              <a:ext cx="1519" cy="5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8" descr="00 ตรา รพร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" y="45"/>
              <a:ext cx="391" cy="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" name="Rectangle 9"/>
          <p:cNvSpPr txBox="1">
            <a:spLocks noChangeArrowheads="1"/>
          </p:cNvSpPr>
          <p:nvPr/>
        </p:nvSpPr>
        <p:spPr>
          <a:xfrm>
            <a:off x="3286116" y="4429132"/>
            <a:ext cx="4143404" cy="135732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th-TH" sz="3600" b="1" dirty="0" smtClean="0">
                <a:solidFill>
                  <a:srgbClr val="FFFF00"/>
                </a:solidFill>
                <a:latin typeface="ITC Avant Garde Gothic" pitchFamily="34" charset="0"/>
                <a:cs typeface="TH SarabunPSK" pitchFamily="34" charset="-34"/>
              </a:rPr>
              <a:t>น้อยกว่า 5 ลิตร</a:t>
            </a:r>
          </a:p>
          <a:p>
            <a:pPr marL="0" indent="0" algn="r">
              <a:buNone/>
            </a:pPr>
            <a:r>
              <a:rPr lang="th-TH" sz="2800" b="1" dirty="0" smtClean="0">
                <a:latin typeface="ITC Avant Garde Gothic" pitchFamily="34" charset="0"/>
                <a:cs typeface="TH SarabunPSK" pitchFamily="34" charset="-34"/>
              </a:rPr>
              <a:t>เก็บในพื้นที่ที่อากาศถ่ายเทได้สะดวก</a:t>
            </a:r>
          </a:p>
          <a:p>
            <a:pPr marL="0" indent="0" algn="r">
              <a:buNone/>
            </a:pPr>
            <a:endParaRPr lang="th-TH" sz="2800" b="1" dirty="0">
              <a:latin typeface="ITC Avant Garde Gothic" pitchFamily="34" charset="0"/>
              <a:cs typeface="TH SarabunPSK" pitchFamily="34" charset="-34"/>
            </a:endParaRPr>
          </a:p>
        </p:txBody>
      </p:sp>
      <p:sp>
        <p:nvSpPr>
          <p:cNvPr id="22" name="Rectangle 9"/>
          <p:cNvSpPr txBox="1">
            <a:spLocks noChangeArrowheads="1"/>
          </p:cNvSpPr>
          <p:nvPr/>
        </p:nvSpPr>
        <p:spPr>
          <a:xfrm>
            <a:off x="3786182" y="3143248"/>
            <a:ext cx="4357718" cy="1285884"/>
          </a:xfrm>
          <a:prstGeom prst="rect">
            <a:avLst/>
          </a:prstGeom>
          <a:solidFill>
            <a:schemeClr val="tx1">
              <a:lumMod val="75000"/>
              <a:lumOff val="25000"/>
              <a:alpha val="45000"/>
            </a:schemeClr>
          </a:solidFill>
          <a:ln>
            <a:noFill/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th-TH" sz="4000" b="1" dirty="0" smtClean="0">
              <a:solidFill>
                <a:srgbClr val="FFFF00"/>
              </a:solidFill>
              <a:latin typeface="ITC Avant Garde Gothic" pitchFamily="34" charset="0"/>
              <a:cs typeface="TH SarabunPSK" pitchFamily="34" charset="-34"/>
            </a:endParaRPr>
          </a:p>
        </p:txBody>
      </p:sp>
      <p:sp>
        <p:nvSpPr>
          <p:cNvPr id="24" name="Rectangle 9"/>
          <p:cNvSpPr txBox="1">
            <a:spLocks noChangeArrowheads="1"/>
          </p:cNvSpPr>
          <p:nvPr/>
        </p:nvSpPr>
        <p:spPr>
          <a:xfrm>
            <a:off x="3786182" y="1857364"/>
            <a:ext cx="5072098" cy="1285884"/>
          </a:xfrm>
          <a:prstGeom prst="rect">
            <a:avLst/>
          </a:prstGeom>
          <a:solidFill>
            <a:srgbClr val="9BA39B">
              <a:alpha val="45000"/>
            </a:srgbClr>
          </a:solidFill>
          <a:ln>
            <a:noFill/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th-TH" sz="3600" b="1" dirty="0" smtClean="0">
                <a:solidFill>
                  <a:srgbClr val="9933FF"/>
                </a:solidFill>
                <a:latin typeface="ITC Avant Garde Gothic" pitchFamily="34" charset="0"/>
                <a:cs typeface="TH SarabunPSK" pitchFamily="34" charset="-34"/>
              </a:rPr>
              <a:t> </a:t>
            </a:r>
            <a:endParaRPr lang="th-TH" sz="4400" b="1" dirty="0" smtClean="0">
              <a:solidFill>
                <a:srgbClr val="FFFF00"/>
              </a:solidFill>
              <a:latin typeface="ITC Avant Garde Gothic" pitchFamily="34" charset="0"/>
              <a:cs typeface="TH SarabunPSK" pitchFamily="34" charset="-34"/>
            </a:endParaRPr>
          </a:p>
          <a:p>
            <a:pPr marL="0" indent="0" algn="r">
              <a:buNone/>
            </a:pPr>
            <a:endParaRPr lang="th-TH" sz="3600" b="1" dirty="0" smtClean="0">
              <a:latin typeface="ITC Avant Garde Gothic" pitchFamily="34" charset="0"/>
              <a:cs typeface="TH SarabunPSK" pitchFamily="34" charset="-34"/>
            </a:endParaRPr>
          </a:p>
        </p:txBody>
      </p:sp>
      <p:sp>
        <p:nvSpPr>
          <p:cNvPr id="14" name="แผนผังลำดับงาน: ดิสก์แม่เหล็ก 13"/>
          <p:cNvSpPr/>
          <p:nvPr/>
        </p:nvSpPr>
        <p:spPr>
          <a:xfrm>
            <a:off x="285720" y="857232"/>
            <a:ext cx="3500462" cy="5857916"/>
          </a:xfrm>
          <a:prstGeom prst="flowChartMagneticDisk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วงรี 14"/>
          <p:cNvSpPr/>
          <p:nvPr/>
        </p:nvSpPr>
        <p:spPr>
          <a:xfrm>
            <a:off x="285720" y="785794"/>
            <a:ext cx="3500462" cy="1928826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5" name="Rectangle 9"/>
          <p:cNvSpPr txBox="1">
            <a:spLocks noChangeArrowheads="1"/>
          </p:cNvSpPr>
          <p:nvPr/>
        </p:nvSpPr>
        <p:spPr>
          <a:xfrm>
            <a:off x="4357686" y="1000108"/>
            <a:ext cx="4714908" cy="755494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h-TH" sz="5400" b="1" dirty="0" smtClean="0">
                <a:solidFill>
                  <a:srgbClr val="C0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C Avant Garde Gothic" pitchFamily="34" charset="0"/>
                <a:cs typeface="TH SarabunPSK" pitchFamily="34" charset="-34"/>
              </a:rPr>
              <a:t>6.3 การจัดเก็บสารไวไฟ</a:t>
            </a:r>
          </a:p>
        </p:txBody>
      </p:sp>
      <p:pic>
        <p:nvPicPr>
          <p:cNvPr id="26" name="รูปภาพ 25" descr="2012_08_04_140714_3_bMmsesdc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10" y="2868437"/>
            <a:ext cx="2714644" cy="32037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74410" y="2492896"/>
            <a:ext cx="43460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th-TH" sz="4000" b="1" dirty="0">
                <a:latin typeface="ITC Avant Garde Gothic" pitchFamily="34" charset="0"/>
                <a:cs typeface="TH SarabunPSK" pitchFamily="34" charset="-34"/>
              </a:rPr>
              <a:t>เก็บในตู้ทนไฟ</a:t>
            </a:r>
            <a:r>
              <a:rPr lang="th-TH" sz="4000" b="1" dirty="0" smtClean="0">
                <a:latin typeface="ITC Avant Garde Gothic" pitchFamily="34" charset="0"/>
                <a:cs typeface="TH SarabunPSK" pitchFamily="34" charset="-34"/>
              </a:rPr>
              <a:t>หรือห้องที่</a:t>
            </a:r>
            <a:r>
              <a:rPr lang="th-TH" sz="4000" b="1" dirty="0">
                <a:latin typeface="ITC Avant Garde Gothic" pitchFamily="34" charset="0"/>
                <a:cs typeface="TH SarabunPSK" pitchFamily="34" charset="-34"/>
              </a:rPr>
              <a:t>ทนไฟ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190680" y="1929026"/>
            <a:ext cx="25763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th-TH" sz="4800" b="1" dirty="0">
                <a:solidFill>
                  <a:srgbClr val="FFFF00"/>
                </a:solidFill>
                <a:latin typeface="ITC Avant Garde Gothic" pitchFamily="34" charset="0"/>
                <a:cs typeface="TH SarabunPSK" pitchFamily="34" charset="-34"/>
              </a:rPr>
              <a:t>18 ลิตร ขึ้นไป</a:t>
            </a:r>
            <a:endParaRPr lang="th-TH" sz="4800" b="1" dirty="0">
              <a:latin typeface="ITC Avant Garde Gothic" pitchFamily="34" charset="0"/>
              <a:cs typeface="TH SarabunPSK" pitchFamily="34" charset="-34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164973" y="3732542"/>
            <a:ext cx="29354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th-TH" sz="4800" b="1" dirty="0">
                <a:latin typeface="ITC Avant Garde Gothic" pitchFamily="34" charset="0"/>
                <a:cs typeface="TH SarabunPSK" pitchFamily="34" charset="-34"/>
              </a:rPr>
              <a:t>เก็บในตู้เหล็กทึบ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190680" y="3068960"/>
            <a:ext cx="18582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th-TH" sz="4800" b="1" dirty="0" smtClean="0">
                <a:solidFill>
                  <a:srgbClr val="FFFF00"/>
                </a:solidFill>
                <a:latin typeface="ITC Avant Garde Gothic" pitchFamily="34" charset="0"/>
                <a:cs typeface="TH SarabunPSK" pitchFamily="34" charset="-34"/>
              </a:rPr>
              <a:t>5-18 ลิตร</a:t>
            </a:r>
            <a:endParaRPr lang="th-TH" sz="4800" b="1" dirty="0">
              <a:latin typeface="ITC Avant Garde Gothic" pitchFamily="34" charset="0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94518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แผนผังลำดับงาน: กระบวนการ 10"/>
          <p:cNvSpPr/>
          <p:nvPr/>
        </p:nvSpPr>
        <p:spPr>
          <a:xfrm>
            <a:off x="4592421" y="1484784"/>
            <a:ext cx="3507971" cy="5040560"/>
          </a:xfrm>
          <a:prstGeom prst="flowChartProcess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แผนผังลำดับงาน: กระบวนการ 3"/>
          <p:cNvSpPr/>
          <p:nvPr/>
        </p:nvSpPr>
        <p:spPr>
          <a:xfrm>
            <a:off x="992021" y="1484784"/>
            <a:ext cx="3454217" cy="5040560"/>
          </a:xfrm>
          <a:prstGeom prst="flowChartProcess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16" name="Group 6"/>
          <p:cNvGrpSpPr>
            <a:grpSpLocks/>
          </p:cNvGrpSpPr>
          <p:nvPr/>
        </p:nvGrpSpPr>
        <p:grpSpPr bwMode="auto">
          <a:xfrm>
            <a:off x="136524" y="106254"/>
            <a:ext cx="2530476" cy="646330"/>
            <a:chOff x="48" y="0"/>
            <a:chExt cx="1834" cy="541"/>
          </a:xfrm>
        </p:grpSpPr>
        <p:pic>
          <p:nvPicPr>
            <p:cNvPr id="17" name="Picture 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63" y="0"/>
              <a:ext cx="1519" cy="5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8" descr="00 ตรา รพร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" y="45"/>
              <a:ext cx="391" cy="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TextBox 8"/>
          <p:cNvSpPr txBox="1"/>
          <p:nvPr/>
        </p:nvSpPr>
        <p:spPr>
          <a:xfrm>
            <a:off x="-5342" y="1916832"/>
            <a:ext cx="9113846" cy="304698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tabLst>
                <a:tab pos="1255713" algn="l"/>
                <a:tab pos="2155825" algn="l"/>
                <a:tab pos="4572000" algn="l"/>
              </a:tabLst>
            </a:pPr>
            <a:r>
              <a:rPr lang="th-TH" sz="3200" b="1" dirty="0" smtClean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	</a:t>
            </a:r>
            <a:r>
              <a:rPr lang="th-TH" sz="3200" b="1" dirty="0" smtClean="0">
                <a:solidFill>
                  <a:schemeClr val="bg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- ห้องผสมคลอรีน 	  - ห้องล้างฟิล์ม</a:t>
            </a:r>
          </a:p>
          <a:p>
            <a:pPr>
              <a:tabLst>
                <a:tab pos="1255713" algn="l"/>
                <a:tab pos="2155825" algn="l"/>
                <a:tab pos="4572000" algn="l"/>
              </a:tabLst>
            </a:pPr>
            <a:r>
              <a:rPr lang="th-TH" sz="3200" b="1" dirty="0">
                <a:solidFill>
                  <a:schemeClr val="bg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	</a:t>
            </a:r>
            <a:r>
              <a:rPr lang="th-TH" sz="3200" b="1" dirty="0" smtClean="0">
                <a:solidFill>
                  <a:schemeClr val="bg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- ห้อง </a:t>
            </a:r>
            <a:r>
              <a:rPr lang="en-US" sz="3200" b="1" dirty="0" smtClean="0">
                <a:solidFill>
                  <a:schemeClr val="bg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LAB	  - </a:t>
            </a:r>
            <a:r>
              <a:rPr lang="th-TH" sz="3200" b="1" dirty="0" smtClean="0">
                <a:solidFill>
                  <a:schemeClr val="bg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ห้องล้างรถรี</a:t>
            </a:r>
            <a:r>
              <a:rPr lang="th-TH" sz="3200" b="1" dirty="0" err="1" smtClean="0">
                <a:solidFill>
                  <a:schemeClr val="bg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เฟอร์</a:t>
            </a:r>
            <a:endParaRPr lang="th-TH" sz="3200" b="1" dirty="0" smtClean="0">
              <a:solidFill>
                <a:schemeClr val="bg1"/>
              </a:solidFill>
              <a:latin typeface="TH SarabunPSK" pitchFamily="34" charset="-34"/>
              <a:ea typeface="Tahoma" pitchFamily="34" charset="0"/>
              <a:cs typeface="TH SarabunPSK" pitchFamily="34" charset="-34"/>
              <a:sym typeface="Wingdings"/>
            </a:endParaRPr>
          </a:p>
          <a:p>
            <a:pPr>
              <a:tabLst>
                <a:tab pos="1255713" algn="l"/>
                <a:tab pos="2155825" algn="l"/>
                <a:tab pos="4572000" algn="l"/>
              </a:tabLst>
            </a:pPr>
            <a:r>
              <a:rPr lang="th-TH" sz="3200" b="1" dirty="0">
                <a:solidFill>
                  <a:schemeClr val="bg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	</a:t>
            </a:r>
            <a:r>
              <a:rPr lang="th-TH" sz="3200" b="1" dirty="0" smtClean="0">
                <a:solidFill>
                  <a:schemeClr val="bg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- ห้องผสมน้ำยาแม่บ้าน	</a:t>
            </a:r>
            <a:r>
              <a:rPr lang="th-TH" sz="3200" b="1" dirty="0">
                <a:solidFill>
                  <a:schemeClr val="bg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 </a:t>
            </a:r>
            <a:r>
              <a:rPr lang="th-TH" sz="3200" b="1" dirty="0" smtClean="0">
                <a:solidFill>
                  <a:schemeClr val="bg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 - ห้องเตรียมอาหารโรงครัว</a:t>
            </a:r>
          </a:p>
          <a:p>
            <a:pPr>
              <a:tabLst>
                <a:tab pos="1255713" algn="l"/>
                <a:tab pos="2155825" algn="l"/>
                <a:tab pos="4572000" algn="l"/>
              </a:tabLst>
            </a:pPr>
            <a:r>
              <a:rPr lang="th-TH" sz="3200" b="1" dirty="0">
                <a:solidFill>
                  <a:schemeClr val="bg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	</a:t>
            </a:r>
            <a:r>
              <a:rPr lang="th-TH" sz="3200" b="1" dirty="0" smtClean="0">
                <a:solidFill>
                  <a:schemeClr val="bg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- ห้องเตรียมน้ำยาไตเทียม	  - หน่วยจ่ายกลาง</a:t>
            </a:r>
          </a:p>
          <a:p>
            <a:pPr>
              <a:tabLst>
                <a:tab pos="1255713" algn="l"/>
                <a:tab pos="2155825" algn="l"/>
                <a:tab pos="4572000" algn="l"/>
              </a:tabLst>
            </a:pPr>
            <a:r>
              <a:rPr lang="th-TH" sz="3200" b="1" dirty="0">
                <a:solidFill>
                  <a:schemeClr val="bg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	</a:t>
            </a:r>
            <a:r>
              <a:rPr lang="th-TH" sz="3200" b="1" dirty="0" smtClean="0">
                <a:solidFill>
                  <a:schemeClr val="bg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- หน่วยซักฟอก	  - ห้องอบแก๊ส</a:t>
            </a:r>
          </a:p>
          <a:p>
            <a:pPr>
              <a:tabLst>
                <a:tab pos="1255713" algn="l"/>
                <a:tab pos="2155825" algn="l"/>
                <a:tab pos="4572000" algn="l"/>
              </a:tabLst>
            </a:pPr>
            <a:r>
              <a:rPr lang="th-TH" sz="3200" b="1" dirty="0">
                <a:solidFill>
                  <a:schemeClr val="bg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	</a:t>
            </a:r>
            <a:r>
              <a:rPr lang="th-TH" sz="3200" b="1" dirty="0" smtClean="0">
                <a:solidFill>
                  <a:schemeClr val="bg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- ห้อง </a:t>
            </a:r>
            <a:r>
              <a:rPr lang="en-US" sz="3200" b="1" dirty="0" smtClean="0">
                <a:solidFill>
                  <a:schemeClr val="bg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Formalin</a:t>
            </a:r>
            <a:endParaRPr lang="th-TH" sz="3200" b="1" dirty="0" smtClean="0">
              <a:solidFill>
                <a:schemeClr val="bg1"/>
              </a:solidFill>
              <a:latin typeface="TH SarabunPSK" pitchFamily="34" charset="-34"/>
              <a:ea typeface="Tahoma" pitchFamily="34" charset="0"/>
              <a:cs typeface="TH SarabunPSK" pitchFamily="34" charset="-34"/>
              <a:sym typeface="Wingdings"/>
            </a:endParaRPr>
          </a:p>
        </p:txBody>
      </p:sp>
      <p:sp>
        <p:nvSpPr>
          <p:cNvPr id="10" name="แผนผังลำดับงาน: กระบวนการ 9"/>
          <p:cNvSpPr/>
          <p:nvPr/>
        </p:nvSpPr>
        <p:spPr>
          <a:xfrm>
            <a:off x="-1" y="908720"/>
            <a:ext cx="8892479" cy="714380"/>
          </a:xfrm>
          <a:prstGeom prst="flowChartProcess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TextBox 1"/>
          <p:cNvSpPr txBox="1"/>
          <p:nvPr/>
        </p:nvSpPr>
        <p:spPr>
          <a:xfrm>
            <a:off x="395536" y="980728"/>
            <a:ext cx="49039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6.4 อ่างล้างตา </a:t>
            </a:r>
            <a:r>
              <a:rPr lang="en-US" sz="36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(Eye Wash Station)</a:t>
            </a:r>
            <a:endParaRPr lang="th-TH" sz="36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2" name="รูปภาพ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621" y="4386057"/>
            <a:ext cx="2688299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485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แผนผังลำดับงาน: กระบวนการ 5"/>
          <p:cNvSpPr/>
          <p:nvPr/>
        </p:nvSpPr>
        <p:spPr>
          <a:xfrm>
            <a:off x="175079" y="3983602"/>
            <a:ext cx="8141337" cy="2689756"/>
          </a:xfrm>
          <a:prstGeom prst="flowChartProcess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ลูกศรขวา 3"/>
          <p:cNvSpPr/>
          <p:nvPr/>
        </p:nvSpPr>
        <p:spPr>
          <a:xfrm>
            <a:off x="2042657" y="1903300"/>
            <a:ext cx="3681471" cy="108012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16" name="Group 6"/>
          <p:cNvGrpSpPr>
            <a:grpSpLocks/>
          </p:cNvGrpSpPr>
          <p:nvPr/>
        </p:nvGrpSpPr>
        <p:grpSpPr bwMode="auto">
          <a:xfrm>
            <a:off x="136524" y="106254"/>
            <a:ext cx="2530476" cy="646330"/>
            <a:chOff x="48" y="0"/>
            <a:chExt cx="1834" cy="541"/>
          </a:xfrm>
        </p:grpSpPr>
        <p:pic>
          <p:nvPicPr>
            <p:cNvPr id="17" name="Picture 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63" y="0"/>
              <a:ext cx="1519" cy="5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8" descr="00 ตรา รพร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" y="45"/>
              <a:ext cx="391" cy="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extBox 1"/>
          <p:cNvSpPr txBox="1"/>
          <p:nvPr/>
        </p:nvSpPr>
        <p:spPr>
          <a:xfrm>
            <a:off x="2483768" y="2191332"/>
            <a:ext cx="26869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เข้าถึงได้ภายใน 10 วินาที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" name="แผนผังลำดับงาน: กระบวนการ 9"/>
          <p:cNvSpPr/>
          <p:nvPr/>
        </p:nvSpPr>
        <p:spPr>
          <a:xfrm>
            <a:off x="0" y="908720"/>
            <a:ext cx="8855967" cy="714380"/>
          </a:xfrm>
          <a:prstGeom prst="flowChartProcess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TextBox 10"/>
          <p:cNvSpPr txBox="1"/>
          <p:nvPr/>
        </p:nvSpPr>
        <p:spPr>
          <a:xfrm>
            <a:off x="359025" y="1064930"/>
            <a:ext cx="45730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6.5 </a:t>
            </a:r>
            <a:r>
              <a:rPr lang="th-TH" sz="40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การติดตั้ง/</a:t>
            </a:r>
            <a:r>
              <a:rPr lang="th-TH" sz="40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ตรวจสอบ</a:t>
            </a:r>
            <a:endParaRPr lang="th-TH" sz="40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909" b="75604"/>
          <a:stretch/>
        </p:blipFill>
        <p:spPr>
          <a:xfrm>
            <a:off x="721270" y="1556792"/>
            <a:ext cx="1321387" cy="20793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558" y="1734639"/>
            <a:ext cx="1889923" cy="1417442"/>
          </a:xfrm>
          <a:prstGeom prst="rect">
            <a:avLst/>
          </a:prstGeom>
        </p:spPr>
      </p:pic>
      <p:sp>
        <p:nvSpPr>
          <p:cNvPr id="15" name="แผนผังลำดับงาน: กระบวนการ 14"/>
          <p:cNvSpPr/>
          <p:nvPr/>
        </p:nvSpPr>
        <p:spPr>
          <a:xfrm>
            <a:off x="0" y="3636128"/>
            <a:ext cx="5292080" cy="507251"/>
          </a:xfrm>
          <a:prstGeom prst="flowChartProcess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0" name="TextBox 19"/>
          <p:cNvSpPr txBox="1"/>
          <p:nvPr/>
        </p:nvSpPr>
        <p:spPr>
          <a:xfrm>
            <a:off x="-36512" y="3645024"/>
            <a:ext cx="36724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1255713" algn="l"/>
                <a:tab pos="2155825" algn="l"/>
                <a:tab pos="4572000" algn="l"/>
              </a:tabLst>
            </a:pPr>
            <a:r>
              <a:rPr lang="th-T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การตรวจสอบ</a:t>
            </a:r>
            <a:r>
              <a:rPr lang="th-TH" b="1" dirty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 </a:t>
            </a:r>
            <a:r>
              <a:rPr lang="th-TH" b="1" u="sng" dirty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รายสัปดาห์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95537" y="4298320"/>
            <a:ext cx="640871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tabLst>
                <a:tab pos="1255713" algn="l"/>
                <a:tab pos="2155825" algn="l"/>
                <a:tab pos="4572000" algn="l"/>
              </a:tabLst>
            </a:pPr>
            <a:r>
              <a:rPr lang="th-TH" sz="2400" b="1" dirty="0">
                <a:solidFill>
                  <a:schemeClr val="bg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1. น้ำไหลภายใน 1 </a:t>
            </a:r>
            <a:r>
              <a:rPr lang="th-TH" sz="2400" b="1" dirty="0" smtClean="0">
                <a:solidFill>
                  <a:schemeClr val="bg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วินาที</a:t>
            </a:r>
            <a:br>
              <a:rPr lang="th-TH" sz="2400" b="1" dirty="0" smtClean="0">
                <a:solidFill>
                  <a:schemeClr val="bg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</a:br>
            <a:r>
              <a:rPr lang="th-TH" sz="2400" b="1" dirty="0" smtClean="0">
                <a:solidFill>
                  <a:schemeClr val="bg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2. เปิดน้ำทิ้ง 3 นาที</a:t>
            </a:r>
            <a:br>
              <a:rPr lang="th-TH" sz="2400" b="1" dirty="0" smtClean="0">
                <a:solidFill>
                  <a:schemeClr val="bg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</a:br>
            <a:r>
              <a:rPr lang="th-TH" sz="2400" b="1" dirty="0" smtClean="0">
                <a:solidFill>
                  <a:schemeClr val="bg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3. สีน้ำไม่ขุ่น</a:t>
            </a:r>
            <a:br>
              <a:rPr lang="th-TH" sz="2400" b="1" dirty="0" smtClean="0">
                <a:solidFill>
                  <a:schemeClr val="bg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</a:br>
            <a:r>
              <a:rPr lang="th-TH" sz="2400" b="1" dirty="0" smtClean="0">
                <a:solidFill>
                  <a:schemeClr val="bg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4. อุณหภูมิน้ำ 15-35 </a:t>
            </a:r>
            <a:r>
              <a:rPr lang="en-US" sz="2400" b="1" baseline="30000" dirty="0">
                <a:solidFill>
                  <a:schemeClr val="bg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°</a:t>
            </a:r>
            <a:r>
              <a:rPr lang="en-US" sz="2400" b="1" dirty="0" smtClean="0">
                <a:solidFill>
                  <a:schemeClr val="bg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C</a:t>
            </a:r>
            <a:r>
              <a:rPr lang="th-TH" sz="2400" b="1" dirty="0" smtClean="0">
                <a:solidFill>
                  <a:schemeClr val="bg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/>
            </a:r>
            <a:br>
              <a:rPr lang="th-TH" sz="2400" b="1" dirty="0" smtClean="0">
                <a:solidFill>
                  <a:schemeClr val="bg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</a:br>
            <a:r>
              <a:rPr lang="th-TH" sz="2400" b="1" dirty="0" smtClean="0">
                <a:solidFill>
                  <a:schemeClr val="bg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5. ไม่มีสิ่งกีดขวางโดยรอบ</a:t>
            </a:r>
            <a:br>
              <a:rPr lang="th-TH" sz="2400" b="1" dirty="0" smtClean="0">
                <a:solidFill>
                  <a:schemeClr val="bg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</a:br>
            <a:r>
              <a:rPr lang="th-TH" sz="2400" b="1" dirty="0" smtClean="0">
                <a:solidFill>
                  <a:schemeClr val="bg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6. ตรวจคุณภาพน้ำและตรวจหาเชื้อ </a:t>
            </a:r>
            <a:r>
              <a:rPr lang="en-US" sz="2400" b="1" dirty="0" smtClean="0">
                <a:solidFill>
                  <a:schemeClr val="bg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Acanthamoebae</a:t>
            </a:r>
            <a:r>
              <a:rPr lang="th-TH" sz="2400" b="1" dirty="0" smtClean="0">
                <a:solidFill>
                  <a:schemeClr val="bg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 ทุก 3 เดือน </a:t>
            </a:r>
            <a:endParaRPr lang="th-TH" sz="2400" b="1" u="sng" dirty="0">
              <a:solidFill>
                <a:schemeClr val="bg1"/>
              </a:solidFill>
              <a:latin typeface="TH SarabunPSK" pitchFamily="34" charset="-34"/>
              <a:ea typeface="Tahoma" pitchFamily="34" charset="0"/>
              <a:cs typeface="TH SarabunPSK" pitchFamily="34" charset="-34"/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4019901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71406" y="68026"/>
            <a:ext cx="2530476" cy="646330"/>
            <a:chOff x="48" y="0"/>
            <a:chExt cx="1834" cy="541"/>
          </a:xfrm>
        </p:grpSpPr>
        <p:pic>
          <p:nvPicPr>
            <p:cNvPr id="5" name="Picture 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63" y="0"/>
              <a:ext cx="1519" cy="5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8" descr="00 ตรา รพร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" y="45"/>
              <a:ext cx="391" cy="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รูปหกเหลี่ยม 2"/>
          <p:cNvSpPr/>
          <p:nvPr/>
        </p:nvSpPr>
        <p:spPr>
          <a:xfrm>
            <a:off x="3347864" y="548680"/>
            <a:ext cx="4968552" cy="2880320"/>
          </a:xfrm>
          <a:prstGeom prst="hexagon">
            <a:avLst/>
          </a:prstGeom>
          <a:solidFill>
            <a:srgbClr val="E5E527">
              <a:alpha val="6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รูปหกเหลี่ยม 11"/>
          <p:cNvSpPr/>
          <p:nvPr/>
        </p:nvSpPr>
        <p:spPr>
          <a:xfrm>
            <a:off x="143414" y="1988839"/>
            <a:ext cx="3852522" cy="2951971"/>
          </a:xfrm>
          <a:prstGeom prst="hexagon">
            <a:avLst/>
          </a:prstGeom>
          <a:solidFill>
            <a:srgbClr val="F02712">
              <a:alpha val="6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รูปหกเหลี่ยม 12"/>
          <p:cNvSpPr/>
          <p:nvPr/>
        </p:nvSpPr>
        <p:spPr>
          <a:xfrm>
            <a:off x="3347864" y="3501008"/>
            <a:ext cx="5625467" cy="2880320"/>
          </a:xfrm>
          <a:prstGeom prst="hexagon">
            <a:avLst/>
          </a:prstGeom>
          <a:solidFill>
            <a:srgbClr val="81BE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" name="TextBox 13"/>
          <p:cNvSpPr txBox="1"/>
          <p:nvPr/>
        </p:nvSpPr>
        <p:spPr>
          <a:xfrm>
            <a:off x="647470" y="2708920"/>
            <a:ext cx="30243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 smtClean="0">
                <a:latin typeface="TH SarabunPSK" pitchFamily="34" charset="-34"/>
                <a:cs typeface="TH SarabunPSK" pitchFamily="34" charset="-34"/>
              </a:rPr>
              <a:t>- </a:t>
            </a:r>
            <a:r>
              <a:rPr lang="th-TH" sz="4800" b="1" dirty="0" smtClean="0">
                <a:latin typeface="TH SarabunPSK" pitchFamily="34" charset="-34"/>
                <a:cs typeface="TH SarabunPSK" pitchFamily="34" charset="-34"/>
              </a:rPr>
              <a:t>มาตรฐาน </a:t>
            </a:r>
            <a:r>
              <a:rPr lang="en-US" sz="4800" b="1" dirty="0" smtClean="0">
                <a:latin typeface="TH SarabunPSK" pitchFamily="34" charset="-34"/>
                <a:cs typeface="TH SarabunPSK" pitchFamily="34" charset="-34"/>
              </a:rPr>
              <a:t>FMS </a:t>
            </a:r>
            <a:r>
              <a:rPr lang="th-TH" sz="4800" b="1" dirty="0" smtClean="0">
                <a:latin typeface="TH SarabunPSK" pitchFamily="34" charset="-34"/>
                <a:cs typeface="TH SarabunPSK" pitchFamily="34" charset="-34"/>
              </a:rPr>
              <a:t>มี 11 มาตรฐาน</a:t>
            </a:r>
            <a:endParaRPr lang="th-TH" sz="4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35896" y="1089318"/>
            <a:ext cx="439248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 smtClean="0">
                <a:latin typeface="TH SarabunPSK" pitchFamily="34" charset="-34"/>
                <a:cs typeface="TH SarabunPSK" pitchFamily="34" charset="-34"/>
              </a:rPr>
              <a:t>-  หัวข้อที่จะตรวจประเมิน  </a:t>
            </a:r>
          </a:p>
          <a:p>
            <a:r>
              <a:rPr lang="th-TH" sz="4400" b="1" dirty="0" smtClean="0">
                <a:latin typeface="TH SarabunPSK" pitchFamily="34" charset="-34"/>
                <a:cs typeface="TH SarabunPSK" pitchFamily="34" charset="-34"/>
              </a:rPr>
              <a:t>   ใน 11 มาตรฐาน </a:t>
            </a:r>
          </a:p>
          <a:p>
            <a:r>
              <a:rPr lang="th-TH" sz="4400" b="1" dirty="0" smtClean="0">
                <a:latin typeface="TH SarabunPSK" pitchFamily="34" charset="-34"/>
                <a:cs typeface="TH SarabunPSK" pitchFamily="34" charset="-34"/>
              </a:rPr>
              <a:t>   รวม 89 ข้อ</a:t>
            </a:r>
            <a:endParaRPr lang="th-TH" sz="4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51920" y="3978930"/>
            <a:ext cx="51904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 - มาตรฐานที่จะต้องเขียนเป็น</a:t>
            </a:r>
          </a:p>
          <a:p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นโยบาย (</a:t>
            </a: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Policy) 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และต้องแปลเป็น</a:t>
            </a:r>
          </a:p>
          <a:p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ภาษาอังกฤษด้วย มี 6 มาตรฐาน(+1)</a:t>
            </a:r>
            <a:endParaRPr lang="th-TH" sz="3600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078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แผนผังลำดับงาน: กระบวนการ 11"/>
          <p:cNvSpPr/>
          <p:nvPr/>
        </p:nvSpPr>
        <p:spPr>
          <a:xfrm>
            <a:off x="175078" y="1484784"/>
            <a:ext cx="8968922" cy="5188574"/>
          </a:xfrm>
          <a:prstGeom prst="flowChartProcess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16" name="Group 6"/>
          <p:cNvGrpSpPr>
            <a:grpSpLocks/>
          </p:cNvGrpSpPr>
          <p:nvPr/>
        </p:nvGrpSpPr>
        <p:grpSpPr bwMode="auto">
          <a:xfrm>
            <a:off x="136524" y="106254"/>
            <a:ext cx="2530476" cy="646330"/>
            <a:chOff x="48" y="0"/>
            <a:chExt cx="1834" cy="541"/>
          </a:xfrm>
        </p:grpSpPr>
        <p:pic>
          <p:nvPicPr>
            <p:cNvPr id="17" name="Picture 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63" y="0"/>
              <a:ext cx="1519" cy="5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8" descr="00 ตรา รพร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" y="45"/>
              <a:ext cx="391" cy="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TextBox 8"/>
          <p:cNvSpPr txBox="1"/>
          <p:nvPr/>
        </p:nvSpPr>
        <p:spPr>
          <a:xfrm>
            <a:off x="360846" y="2996952"/>
            <a:ext cx="5075249" cy="353943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tabLst>
                <a:tab pos="1255713" algn="l"/>
                <a:tab pos="2155825" algn="l"/>
                <a:tab pos="4572000" algn="l"/>
              </a:tabLst>
            </a:pPr>
            <a:r>
              <a:rPr lang="th-TH" sz="3200" b="1" dirty="0" smtClean="0">
                <a:solidFill>
                  <a:schemeClr val="bg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1. มีพื้นที่เฉพาะ</a:t>
            </a:r>
          </a:p>
          <a:p>
            <a:pPr>
              <a:tabLst>
                <a:tab pos="1255713" algn="l"/>
                <a:tab pos="2155825" algn="l"/>
                <a:tab pos="4572000" algn="l"/>
              </a:tabLst>
            </a:pPr>
            <a:r>
              <a:rPr lang="th-TH" sz="3200" b="1" dirty="0" smtClean="0">
                <a:solidFill>
                  <a:schemeClr val="bg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2. ห้องล้างมีหลังคา, </a:t>
            </a:r>
          </a:p>
          <a:p>
            <a:pPr>
              <a:tabLst>
                <a:tab pos="1255713" algn="l"/>
                <a:tab pos="2155825" algn="l"/>
                <a:tab pos="4572000" algn="l"/>
              </a:tabLst>
            </a:pPr>
            <a:r>
              <a:rPr lang="th-TH" sz="3200" b="1" dirty="0">
                <a:solidFill>
                  <a:schemeClr val="bg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 </a:t>
            </a:r>
            <a:r>
              <a:rPr lang="th-TH" sz="3200" b="1" dirty="0" smtClean="0">
                <a:solidFill>
                  <a:schemeClr val="bg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   ผนังกั้นทั้ง 4 ด้านกันน้ำกระเด็น</a:t>
            </a:r>
          </a:p>
          <a:p>
            <a:pPr>
              <a:tabLst>
                <a:tab pos="1255713" algn="l"/>
                <a:tab pos="2155825" algn="l"/>
                <a:tab pos="4572000" algn="l"/>
              </a:tabLst>
            </a:pPr>
            <a:r>
              <a:rPr lang="th-TH" sz="3200" b="1" dirty="0" smtClean="0">
                <a:solidFill>
                  <a:schemeClr val="bg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3. มีอุปกณ์ป้องกันสำหรับคนล้าง</a:t>
            </a:r>
          </a:p>
          <a:p>
            <a:pPr>
              <a:tabLst>
                <a:tab pos="1255713" algn="l"/>
                <a:tab pos="2155825" algn="l"/>
                <a:tab pos="4572000" algn="l"/>
              </a:tabLst>
            </a:pPr>
            <a:r>
              <a:rPr lang="th-TH" sz="3200" b="1" dirty="0" smtClean="0">
                <a:solidFill>
                  <a:schemeClr val="bg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4. มีอ่างล้างตาและห้องล้างตัว</a:t>
            </a:r>
          </a:p>
          <a:p>
            <a:pPr>
              <a:tabLst>
                <a:tab pos="1255713" algn="l"/>
                <a:tab pos="2155825" algn="l"/>
                <a:tab pos="4572000" algn="l"/>
              </a:tabLst>
            </a:pPr>
            <a:r>
              <a:rPr lang="th-TH" sz="3200" b="1" dirty="0" smtClean="0">
                <a:solidFill>
                  <a:schemeClr val="bg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5. ฝักบัวล้างรถต้องฉีดจากข้างบนลงข้างล่าง</a:t>
            </a:r>
          </a:p>
          <a:p>
            <a:pPr>
              <a:tabLst>
                <a:tab pos="1255713" algn="l"/>
                <a:tab pos="2155825" algn="l"/>
                <a:tab pos="4572000" algn="l"/>
              </a:tabLst>
            </a:pPr>
            <a:r>
              <a:rPr lang="th-TH" sz="3200" b="1" dirty="0" smtClean="0">
                <a:solidFill>
                  <a:schemeClr val="bg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6. น้ำล้างต้องลงระบบบำบัดน้ำเสีย</a:t>
            </a:r>
          </a:p>
        </p:txBody>
      </p:sp>
      <p:sp>
        <p:nvSpPr>
          <p:cNvPr id="10" name="แผนผังลำดับงาน: กระบวนการ 9"/>
          <p:cNvSpPr/>
          <p:nvPr/>
        </p:nvSpPr>
        <p:spPr>
          <a:xfrm>
            <a:off x="0" y="914420"/>
            <a:ext cx="8855967" cy="714380"/>
          </a:xfrm>
          <a:prstGeom prst="flowChartProcess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TextBox 10"/>
          <p:cNvSpPr txBox="1"/>
          <p:nvPr/>
        </p:nvSpPr>
        <p:spPr>
          <a:xfrm>
            <a:off x="359025" y="982469"/>
            <a:ext cx="45730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6.6 </a:t>
            </a:r>
            <a:r>
              <a:rPr lang="th-TH" sz="40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ห้องล้างรถรี</a:t>
            </a:r>
            <a:r>
              <a:rPr lang="th-TH" sz="4000" b="1" dirty="0" err="1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เฟอร์</a:t>
            </a:r>
            <a:endParaRPr lang="th-TH" sz="40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2711" y="0"/>
            <a:ext cx="5052053" cy="3789040"/>
          </a:xfrm>
          <a:prstGeom prst="rect">
            <a:avLst/>
          </a:prstGeom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997" y="2996952"/>
            <a:ext cx="2483767" cy="3311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948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แผนผังลำดับงาน: กระบวนการ 9"/>
          <p:cNvSpPr/>
          <p:nvPr/>
        </p:nvSpPr>
        <p:spPr>
          <a:xfrm>
            <a:off x="200303" y="1363611"/>
            <a:ext cx="8943697" cy="5494389"/>
          </a:xfrm>
          <a:prstGeom prst="flowChartProcess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16" name="Group 6"/>
          <p:cNvGrpSpPr>
            <a:grpSpLocks/>
          </p:cNvGrpSpPr>
          <p:nvPr/>
        </p:nvGrpSpPr>
        <p:grpSpPr bwMode="auto">
          <a:xfrm>
            <a:off x="136524" y="106254"/>
            <a:ext cx="2530476" cy="646330"/>
            <a:chOff x="48" y="0"/>
            <a:chExt cx="1834" cy="541"/>
          </a:xfrm>
        </p:grpSpPr>
        <p:pic>
          <p:nvPicPr>
            <p:cNvPr id="17" name="Picture 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63" y="0"/>
              <a:ext cx="1519" cy="5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8" descr="00 ตรา รพร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" y="45"/>
              <a:ext cx="391" cy="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แผนผังลำดับงาน: กระบวนการ 6"/>
          <p:cNvSpPr/>
          <p:nvPr/>
        </p:nvSpPr>
        <p:spPr>
          <a:xfrm>
            <a:off x="0" y="914420"/>
            <a:ext cx="8855967" cy="630178"/>
          </a:xfrm>
          <a:prstGeom prst="flowChartProcess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TextBox 7"/>
          <p:cNvSpPr txBox="1"/>
          <p:nvPr/>
        </p:nvSpPr>
        <p:spPr>
          <a:xfrm>
            <a:off x="359025" y="920914"/>
            <a:ext cx="45730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6.7 </a:t>
            </a:r>
            <a:r>
              <a:rPr lang="th-TH" sz="40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มาตรฐานรถรี</a:t>
            </a:r>
            <a:r>
              <a:rPr lang="th-TH" sz="4000" b="1" dirty="0" err="1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เฟอร์</a:t>
            </a:r>
            <a:endParaRPr lang="th-TH" sz="40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39" t="11060" r="15887" b="28736"/>
          <a:stretch/>
        </p:blipFill>
        <p:spPr>
          <a:xfrm>
            <a:off x="7230278" y="4130391"/>
            <a:ext cx="1860172" cy="2404889"/>
          </a:xfrm>
          <a:prstGeom prst="rect">
            <a:avLst/>
          </a:prstGeom>
        </p:spPr>
      </p:pic>
      <p:pic>
        <p:nvPicPr>
          <p:cNvPr id="4" name="รูปภาพ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81" b="16887"/>
          <a:stretch/>
        </p:blipFill>
        <p:spPr>
          <a:xfrm>
            <a:off x="2902417" y="4699864"/>
            <a:ext cx="4211960" cy="1809312"/>
          </a:xfrm>
          <a:prstGeom prst="rect">
            <a:avLst/>
          </a:prstGeom>
        </p:spPr>
      </p:pic>
      <p:pic>
        <p:nvPicPr>
          <p:cNvPr id="11" name="รูปภาพ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0278" y="1642361"/>
            <a:ext cx="1841715" cy="23893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45993" y="1544598"/>
            <a:ext cx="6646287" cy="304698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tabLst>
                <a:tab pos="1255713" algn="l"/>
                <a:tab pos="2155825" algn="l"/>
                <a:tab pos="4572000" algn="l"/>
              </a:tabLst>
            </a:pPr>
            <a:r>
              <a:rPr lang="th-TH" sz="3200" dirty="0" smtClean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1. มีแผนและผลการตรวจสอบประจำวัน</a:t>
            </a:r>
          </a:p>
          <a:p>
            <a:pPr>
              <a:tabLst>
                <a:tab pos="1255713" algn="l"/>
                <a:tab pos="2155825" algn="l"/>
                <a:tab pos="4572000" algn="l"/>
              </a:tabLst>
            </a:pPr>
            <a:r>
              <a:rPr lang="th-TH" sz="3200" dirty="0" smtClean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2. </a:t>
            </a:r>
            <a:r>
              <a:rPr lang="th-TH" sz="3200" dirty="0" smtClean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มี</a:t>
            </a:r>
            <a:r>
              <a:rPr lang="th-TH" sz="3200" dirty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แผนและผลการ</a:t>
            </a:r>
            <a:r>
              <a:rPr lang="th-TH" sz="3200" dirty="0" smtClean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ตรวจสอบตามงวดเวลาและระยะทาง</a:t>
            </a:r>
            <a:endParaRPr lang="th-TH" sz="3200" dirty="0" smtClean="0">
              <a:solidFill>
                <a:schemeClr val="tx1"/>
              </a:solidFill>
              <a:latin typeface="TH SarabunPSK" pitchFamily="34" charset="-34"/>
              <a:ea typeface="Tahoma" pitchFamily="34" charset="0"/>
              <a:cs typeface="TH SarabunPSK" pitchFamily="34" charset="-34"/>
              <a:sym typeface="Wingdings"/>
            </a:endParaRPr>
          </a:p>
          <a:p>
            <a:pPr>
              <a:tabLst>
                <a:tab pos="1255713" algn="l"/>
                <a:tab pos="2155825" algn="l"/>
                <a:tab pos="4572000" algn="l"/>
              </a:tabLst>
            </a:pPr>
            <a:r>
              <a:rPr lang="th-TH" sz="3200" dirty="0" smtClean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3. มีผลการตรวจสอบอุปกรณ์การแพทย์ประจำวัน</a:t>
            </a:r>
          </a:p>
          <a:p>
            <a:pPr>
              <a:tabLst>
                <a:tab pos="1255713" algn="l"/>
                <a:tab pos="2155825" algn="l"/>
                <a:tab pos="4572000" algn="l"/>
              </a:tabLst>
            </a:pPr>
            <a:r>
              <a:rPr lang="th-TH" sz="3200" dirty="0" smtClean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4. มีคู่มือการต่อทะเบียน</a:t>
            </a:r>
          </a:p>
          <a:p>
            <a:pPr>
              <a:tabLst>
                <a:tab pos="1255713" algn="l"/>
                <a:tab pos="2155825" algn="l"/>
                <a:tab pos="4572000" algn="l"/>
              </a:tabLst>
            </a:pPr>
            <a:r>
              <a:rPr lang="th-TH" sz="3200" dirty="0" smtClean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5. มีใบอนุญาต/รับรองมาตรฐานรถรี</a:t>
            </a:r>
            <a:r>
              <a:rPr lang="th-TH" sz="3200" dirty="0" err="1" smtClean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เฟอร์</a:t>
            </a:r>
            <a:r>
              <a:rPr lang="th-TH" sz="3200" dirty="0" smtClean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จาก </a:t>
            </a:r>
            <a:r>
              <a:rPr lang="th-TH" sz="3200" dirty="0" err="1" smtClean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สพฉ</a:t>
            </a:r>
            <a:r>
              <a:rPr lang="th-TH" sz="3200" dirty="0" smtClean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.</a:t>
            </a:r>
          </a:p>
          <a:p>
            <a:pPr>
              <a:tabLst>
                <a:tab pos="1255713" algn="l"/>
                <a:tab pos="2155825" algn="l"/>
                <a:tab pos="4572000" algn="l"/>
              </a:tabLst>
            </a:pPr>
            <a:r>
              <a:rPr lang="th-TH" sz="3200" dirty="0" smtClean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6. มีใบอนุญาตให้ใช้สัญญาณไฟวับวาบจากกรมตำรวจ</a:t>
            </a:r>
          </a:p>
        </p:txBody>
      </p:sp>
    </p:spTree>
    <p:extLst>
      <p:ext uri="{BB962C8B-B14F-4D97-AF65-F5344CB8AC3E}">
        <p14:creationId xmlns:p14="http://schemas.microsoft.com/office/powerpoint/2010/main" val="1860632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มุมมน 4"/>
          <p:cNvSpPr/>
          <p:nvPr/>
        </p:nvSpPr>
        <p:spPr>
          <a:xfrm>
            <a:off x="323528" y="1628800"/>
            <a:ext cx="8496942" cy="504056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16" name="Group 6"/>
          <p:cNvGrpSpPr>
            <a:grpSpLocks/>
          </p:cNvGrpSpPr>
          <p:nvPr/>
        </p:nvGrpSpPr>
        <p:grpSpPr bwMode="auto">
          <a:xfrm>
            <a:off x="136524" y="106254"/>
            <a:ext cx="2530476" cy="646330"/>
            <a:chOff x="48" y="0"/>
            <a:chExt cx="1834" cy="541"/>
          </a:xfrm>
        </p:grpSpPr>
        <p:pic>
          <p:nvPicPr>
            <p:cNvPr id="17" name="Picture 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63" y="0"/>
              <a:ext cx="1519" cy="5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8" descr="00 ตรา รพร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" y="45"/>
              <a:ext cx="391" cy="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TextBox 8"/>
          <p:cNvSpPr txBox="1"/>
          <p:nvPr/>
        </p:nvSpPr>
        <p:spPr>
          <a:xfrm>
            <a:off x="683568" y="5733256"/>
            <a:ext cx="9545468" cy="55399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tabLst>
                <a:tab pos="1255713" algn="l"/>
                <a:tab pos="2155825" algn="l"/>
                <a:tab pos="4572000" algn="l"/>
              </a:tabLst>
            </a:pPr>
            <a:r>
              <a:rPr lang="th-TH" sz="3000" b="1" dirty="0" smtClean="0">
                <a:solidFill>
                  <a:srgbClr val="FFFF0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จุดที่ไม่มีคนทำงานประจำวันจะต้องมีระบบ </a:t>
            </a:r>
            <a:r>
              <a:rPr lang="en-US" sz="3000" b="1" u="sng" dirty="0" smtClean="0">
                <a:solidFill>
                  <a:srgbClr val="FFFF0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Alarm</a:t>
            </a:r>
            <a:r>
              <a:rPr lang="en-US" sz="3000" b="1" dirty="0" smtClean="0">
                <a:solidFill>
                  <a:srgbClr val="FFFF0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 </a:t>
            </a:r>
            <a:r>
              <a:rPr lang="th-TH" sz="3000" b="1" dirty="0" smtClean="0">
                <a:solidFill>
                  <a:srgbClr val="FFFF0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ในกรณีอุณหภูมิผิดปกติ</a:t>
            </a:r>
          </a:p>
        </p:txBody>
      </p:sp>
      <p:sp>
        <p:nvSpPr>
          <p:cNvPr id="7" name="แผนผังลำดับงาน: กระบวนการ 6"/>
          <p:cNvSpPr/>
          <p:nvPr/>
        </p:nvSpPr>
        <p:spPr>
          <a:xfrm>
            <a:off x="0" y="914420"/>
            <a:ext cx="8855967" cy="630178"/>
          </a:xfrm>
          <a:prstGeom prst="flowChartProcess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TextBox 7"/>
          <p:cNvSpPr txBox="1"/>
          <p:nvPr/>
        </p:nvSpPr>
        <p:spPr>
          <a:xfrm>
            <a:off x="359025" y="920914"/>
            <a:ext cx="45730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6.8 </a:t>
            </a:r>
            <a:r>
              <a:rPr lang="th-TH" sz="40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เครื่องวัดอุณหภูมิ</a:t>
            </a:r>
          </a:p>
        </p:txBody>
      </p:sp>
      <p:sp>
        <p:nvSpPr>
          <p:cNvPr id="3" name="แผนผังลำดับงาน: จอภาพ 2"/>
          <p:cNvSpPr/>
          <p:nvPr/>
        </p:nvSpPr>
        <p:spPr>
          <a:xfrm>
            <a:off x="4644008" y="1891519"/>
            <a:ext cx="3528990" cy="1656184"/>
          </a:xfrm>
          <a:prstGeom prst="flowChartDisplay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แผนผังลำดับงาน: จอภาพ 9"/>
          <p:cNvSpPr/>
          <p:nvPr/>
        </p:nvSpPr>
        <p:spPr>
          <a:xfrm flipH="1">
            <a:off x="886317" y="1891519"/>
            <a:ext cx="3528990" cy="1656184"/>
          </a:xfrm>
          <a:prstGeom prst="flowChartDisplay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TextBox 1"/>
          <p:cNvSpPr txBox="1"/>
          <p:nvPr/>
        </p:nvSpPr>
        <p:spPr>
          <a:xfrm>
            <a:off x="1164467" y="2371527"/>
            <a:ext cx="33355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255713" algn="l"/>
                <a:tab pos="2155825" algn="l"/>
                <a:tab pos="4572000" algn="l"/>
              </a:tabLst>
            </a:pPr>
            <a:r>
              <a:rPr lang="th-TH" sz="4400" b="1" dirty="0">
                <a:solidFill>
                  <a:schemeClr val="accent1">
                    <a:lumMod val="50000"/>
                  </a:schemeClr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ตู้เย็นเก็บเวชภัณฑ์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54206" y="2276872"/>
            <a:ext cx="31062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255713" algn="l"/>
                <a:tab pos="2155825" algn="l"/>
                <a:tab pos="4572000" algn="l"/>
              </a:tabLst>
            </a:pPr>
            <a:r>
              <a:rPr lang="th-TH" sz="4800" b="1" dirty="0">
                <a:solidFill>
                  <a:schemeClr val="accent1">
                    <a:lumMod val="50000"/>
                  </a:schemeClr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ตู้เย็นเก็บเลือด</a:t>
            </a:r>
            <a:endParaRPr lang="th-TH" sz="4800" b="1" dirty="0">
              <a:solidFill>
                <a:schemeClr val="accent1">
                  <a:lumMod val="50000"/>
                </a:schemeClr>
              </a:solidFill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</p:txBody>
      </p:sp>
      <p:sp>
        <p:nvSpPr>
          <p:cNvPr id="12" name="แผนผังลำดับงาน: จอภาพ 11"/>
          <p:cNvSpPr/>
          <p:nvPr/>
        </p:nvSpPr>
        <p:spPr>
          <a:xfrm>
            <a:off x="4644008" y="3764098"/>
            <a:ext cx="3528990" cy="1656184"/>
          </a:xfrm>
          <a:prstGeom prst="flowChartDisplay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แผนผังลำดับงาน: จอภาพ 12"/>
          <p:cNvSpPr/>
          <p:nvPr/>
        </p:nvSpPr>
        <p:spPr>
          <a:xfrm flipH="1">
            <a:off x="902505" y="3764098"/>
            <a:ext cx="3528990" cy="1656184"/>
          </a:xfrm>
          <a:prstGeom prst="flowChartDisplay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" name="TextBox 13"/>
          <p:cNvSpPr txBox="1"/>
          <p:nvPr/>
        </p:nvSpPr>
        <p:spPr>
          <a:xfrm>
            <a:off x="1169130" y="4221459"/>
            <a:ext cx="31148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255713" algn="l"/>
                <a:tab pos="2155825" algn="l"/>
                <a:tab pos="4572000" algn="l"/>
              </a:tabLst>
            </a:pPr>
            <a:r>
              <a:rPr lang="th-TH" sz="4800" b="1" dirty="0">
                <a:solidFill>
                  <a:schemeClr val="accent1">
                    <a:lumMod val="50000"/>
                  </a:schemeClr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ตู้เย็นเก็บอาหาร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64088" y="4161854"/>
            <a:ext cx="29441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255713" algn="l"/>
                <a:tab pos="2155825" algn="l"/>
                <a:tab pos="4572000" algn="l"/>
              </a:tabLst>
            </a:pPr>
            <a:r>
              <a:rPr lang="th-TH" sz="5400" b="1" dirty="0">
                <a:solidFill>
                  <a:schemeClr val="accent1">
                    <a:lumMod val="50000"/>
                  </a:schemeClr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ตู้เย็นเก็บศพ</a:t>
            </a:r>
          </a:p>
        </p:txBody>
      </p:sp>
    </p:spTree>
    <p:extLst>
      <p:ext uri="{BB962C8B-B14F-4D97-AF65-F5344CB8AC3E}">
        <p14:creationId xmlns:p14="http://schemas.microsoft.com/office/powerpoint/2010/main" val="4124853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6"/>
          <p:cNvGrpSpPr>
            <a:grpSpLocks/>
          </p:cNvGrpSpPr>
          <p:nvPr/>
        </p:nvGrpSpPr>
        <p:grpSpPr bwMode="auto">
          <a:xfrm>
            <a:off x="136524" y="106254"/>
            <a:ext cx="2530476" cy="646330"/>
            <a:chOff x="48" y="0"/>
            <a:chExt cx="1834" cy="541"/>
          </a:xfrm>
        </p:grpSpPr>
        <p:pic>
          <p:nvPicPr>
            <p:cNvPr id="17" name="Picture 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63" y="0"/>
              <a:ext cx="1519" cy="5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8" descr="00 ตรา รพร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" y="45"/>
              <a:ext cx="391" cy="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แผนผังลำดับงาน: กระบวนการ 6"/>
          <p:cNvSpPr/>
          <p:nvPr/>
        </p:nvSpPr>
        <p:spPr>
          <a:xfrm>
            <a:off x="0" y="914420"/>
            <a:ext cx="8855967" cy="630178"/>
          </a:xfrm>
          <a:prstGeom prst="flowChartProcess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TextBox 7"/>
          <p:cNvSpPr txBox="1"/>
          <p:nvPr/>
        </p:nvSpPr>
        <p:spPr>
          <a:xfrm>
            <a:off x="359025" y="920914"/>
            <a:ext cx="45730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6.9 </a:t>
            </a:r>
            <a:r>
              <a:rPr lang="en-US" sz="40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Alcohol Hand Rub</a:t>
            </a:r>
            <a:endParaRPr lang="th-TH" sz="40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รูปหกเหลี่ยม 4"/>
          <p:cNvSpPr/>
          <p:nvPr/>
        </p:nvSpPr>
        <p:spPr>
          <a:xfrm>
            <a:off x="184626" y="1857322"/>
            <a:ext cx="3816424" cy="2409944"/>
          </a:xfrm>
          <a:prstGeom prst="hexag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รูปหกเหลี่ยม 11"/>
          <p:cNvSpPr/>
          <p:nvPr/>
        </p:nvSpPr>
        <p:spPr>
          <a:xfrm>
            <a:off x="3491879" y="2564904"/>
            <a:ext cx="5364087" cy="3960440"/>
          </a:xfrm>
          <a:prstGeom prst="hexag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TextBox 12"/>
          <p:cNvSpPr txBox="1"/>
          <p:nvPr/>
        </p:nvSpPr>
        <p:spPr>
          <a:xfrm>
            <a:off x="323528" y="2708920"/>
            <a:ext cx="45730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255713" algn="l"/>
                <a:tab pos="2155825" algn="l"/>
                <a:tab pos="4572000" algn="l"/>
              </a:tabLst>
            </a:pPr>
            <a:r>
              <a:rPr lang="th-TH" sz="3200" u="sng" dirty="0">
                <a:solidFill>
                  <a:schemeClr val="bg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จัดเก็บในแผนกได้ไม่เกิน 5 ลิตร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427983" y="2700209"/>
            <a:ext cx="2461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255713" algn="l"/>
                <a:tab pos="2155825" algn="l"/>
                <a:tab pos="4572000" algn="l"/>
              </a:tabLst>
            </a:pPr>
            <a:r>
              <a:rPr lang="th-TH" sz="3200" u="sng" dirty="0">
                <a:solidFill>
                  <a:schemeClr val="bg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มาตรฐานการติดตั้ง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211960" y="3409836"/>
            <a:ext cx="4427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255713" algn="l"/>
                <a:tab pos="2155825" algn="l"/>
                <a:tab pos="4572000" algn="l"/>
              </a:tabLst>
            </a:pPr>
            <a:r>
              <a:rPr lang="th-TH" sz="1800" dirty="0" smtClean="0">
                <a:solidFill>
                  <a:schemeClr val="bg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 </a:t>
            </a:r>
            <a:r>
              <a:rPr lang="th-TH" dirty="0" smtClean="0">
                <a:solidFill>
                  <a:schemeClr val="bg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สูง</a:t>
            </a:r>
            <a:r>
              <a:rPr lang="th-TH" dirty="0">
                <a:solidFill>
                  <a:schemeClr val="bg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จากพื้นอย่างน้อย 40 นิ้ว (1 เมตร)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211960" y="3985900"/>
            <a:ext cx="442798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255713" algn="l"/>
                <a:tab pos="2155825" algn="l"/>
                <a:tab pos="4572000" algn="l"/>
              </a:tabLst>
            </a:pPr>
            <a:r>
              <a:rPr lang="th-TH" sz="1800" dirty="0" smtClean="0">
                <a:solidFill>
                  <a:schemeClr val="bg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 </a:t>
            </a:r>
            <a:r>
              <a:rPr lang="th-TH" dirty="0" smtClean="0">
                <a:solidFill>
                  <a:schemeClr val="bg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ห่าง</a:t>
            </a:r>
            <a:r>
              <a:rPr lang="th-TH" dirty="0">
                <a:solidFill>
                  <a:schemeClr val="bg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จากปลั๊กไฟ/สวิทซ์ไฟ/</a:t>
            </a:r>
            <a:r>
              <a:rPr lang="en-US" dirty="0">
                <a:solidFill>
                  <a:schemeClr val="bg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Nurse Call</a:t>
            </a:r>
            <a:r>
              <a:rPr lang="en-US" dirty="0" smtClean="0">
                <a:solidFill>
                  <a:schemeClr val="bg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/</a:t>
            </a:r>
            <a:r>
              <a:rPr lang="th-TH" dirty="0" smtClean="0">
                <a:solidFill>
                  <a:schemeClr val="bg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 </a:t>
            </a:r>
          </a:p>
          <a:p>
            <a:pPr>
              <a:tabLst>
                <a:tab pos="1255713" algn="l"/>
                <a:tab pos="2155825" algn="l"/>
                <a:tab pos="4572000" algn="l"/>
              </a:tabLst>
            </a:pPr>
            <a:r>
              <a:rPr lang="th-TH" dirty="0" smtClean="0">
                <a:solidFill>
                  <a:schemeClr val="bg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     ปุ่ม</a:t>
            </a:r>
            <a:r>
              <a:rPr lang="th-TH" dirty="0" err="1">
                <a:solidFill>
                  <a:schemeClr val="bg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ลิฟท์</a:t>
            </a:r>
            <a:r>
              <a:rPr lang="th-TH" dirty="0">
                <a:solidFill>
                  <a:schemeClr val="bg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 อย่างน้อย 15 </a:t>
            </a:r>
            <a:r>
              <a:rPr lang="th-TH" dirty="0" smtClean="0">
                <a:solidFill>
                  <a:schemeClr val="bg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ซม. </a:t>
            </a:r>
          </a:p>
          <a:p>
            <a:pPr>
              <a:tabLst>
                <a:tab pos="1255713" algn="l"/>
                <a:tab pos="2155825" algn="l"/>
                <a:tab pos="4572000" algn="l"/>
              </a:tabLst>
            </a:pPr>
            <a:r>
              <a:rPr lang="th-TH" dirty="0">
                <a:solidFill>
                  <a:schemeClr val="bg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 </a:t>
            </a:r>
            <a:r>
              <a:rPr lang="th-TH" dirty="0" smtClean="0">
                <a:solidFill>
                  <a:schemeClr val="bg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    โดย</a:t>
            </a:r>
            <a:r>
              <a:rPr lang="th-TH" dirty="0">
                <a:solidFill>
                  <a:schemeClr val="bg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วัดจากกึ่งกลางขวด</a:t>
            </a:r>
          </a:p>
          <a:p>
            <a:pPr>
              <a:tabLst>
                <a:tab pos="1255713" algn="l"/>
                <a:tab pos="2155825" algn="l"/>
                <a:tab pos="4572000" algn="l"/>
              </a:tabLst>
            </a:pPr>
            <a:r>
              <a:rPr lang="th-TH" dirty="0" smtClean="0">
                <a:solidFill>
                  <a:schemeClr val="bg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 </a:t>
            </a:r>
            <a:endParaRPr lang="th-TH" dirty="0">
              <a:solidFill>
                <a:schemeClr val="bg1"/>
              </a:solidFill>
              <a:latin typeface="TH SarabunPSK" pitchFamily="34" charset="-34"/>
              <a:ea typeface="Tahoma" pitchFamily="34" charset="0"/>
              <a:cs typeface="TH SarabunPSK" pitchFamily="34" charset="-34"/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3562694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สี่เหลี่ยมผืนผ้า 32"/>
          <p:cNvSpPr/>
          <p:nvPr/>
        </p:nvSpPr>
        <p:spPr>
          <a:xfrm>
            <a:off x="3168890" y="3933056"/>
            <a:ext cx="3491341" cy="72008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สี่เหลี่ยมผืนผ้า 14"/>
          <p:cNvSpPr/>
          <p:nvPr/>
        </p:nvSpPr>
        <p:spPr>
          <a:xfrm>
            <a:off x="6660233" y="1844824"/>
            <a:ext cx="468558" cy="468052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16" name="Group 6"/>
          <p:cNvGrpSpPr>
            <a:grpSpLocks/>
          </p:cNvGrpSpPr>
          <p:nvPr/>
        </p:nvGrpSpPr>
        <p:grpSpPr bwMode="auto">
          <a:xfrm>
            <a:off x="136524" y="106254"/>
            <a:ext cx="2530476" cy="646330"/>
            <a:chOff x="48" y="0"/>
            <a:chExt cx="1834" cy="541"/>
          </a:xfrm>
        </p:grpSpPr>
        <p:pic>
          <p:nvPicPr>
            <p:cNvPr id="17" name="Picture 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63" y="0"/>
              <a:ext cx="1519" cy="5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8" descr="00 ตรา รพร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" y="45"/>
              <a:ext cx="391" cy="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แผนผังลำดับงาน: กระบวนการ 6"/>
          <p:cNvSpPr/>
          <p:nvPr/>
        </p:nvSpPr>
        <p:spPr>
          <a:xfrm>
            <a:off x="0" y="790705"/>
            <a:ext cx="8855967" cy="630178"/>
          </a:xfrm>
          <a:prstGeom prst="flowChartProcess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TextBox 7"/>
          <p:cNvSpPr txBox="1"/>
          <p:nvPr/>
        </p:nvSpPr>
        <p:spPr>
          <a:xfrm>
            <a:off x="251520" y="848906"/>
            <a:ext cx="68772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6.10 มาตรฐานการตรวจคุณภาพน้ำ </a:t>
            </a:r>
            <a:r>
              <a:rPr lang="th-TH" sz="3600" b="1" dirty="0" smtClean="0">
                <a:solidFill>
                  <a:srgbClr val="FFFF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ทุก 3 เดือน</a:t>
            </a:r>
            <a:endParaRPr lang="th-TH" sz="3600" b="1" dirty="0">
              <a:solidFill>
                <a:srgbClr val="FFFF00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99" t="7231" r="7016" b="76364"/>
          <a:stretch/>
        </p:blipFill>
        <p:spPr>
          <a:xfrm>
            <a:off x="6399883" y="160015"/>
            <a:ext cx="2708621" cy="1802923"/>
          </a:xfrm>
          <a:prstGeom prst="rect">
            <a:avLst/>
          </a:prstGeom>
        </p:spPr>
      </p:pic>
      <p:sp>
        <p:nvSpPr>
          <p:cNvPr id="9" name="สี่เหลี่ยมผืนผ้า 8"/>
          <p:cNvSpPr/>
          <p:nvPr/>
        </p:nvSpPr>
        <p:spPr>
          <a:xfrm>
            <a:off x="4896542" y="2040448"/>
            <a:ext cx="1763689" cy="74048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1" name="สี่เหลี่ยมผืนผ้า 20"/>
          <p:cNvSpPr/>
          <p:nvPr/>
        </p:nvSpPr>
        <p:spPr>
          <a:xfrm>
            <a:off x="4266219" y="2996952"/>
            <a:ext cx="2394013" cy="72008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3" name="สี่เหลี่ยมผืนผ้า 22"/>
          <p:cNvSpPr/>
          <p:nvPr/>
        </p:nvSpPr>
        <p:spPr>
          <a:xfrm>
            <a:off x="2483768" y="4869160"/>
            <a:ext cx="4176465" cy="72008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24" name="สี่เหลี่ยมผืนผ้า 23"/>
          <p:cNvSpPr/>
          <p:nvPr/>
        </p:nvSpPr>
        <p:spPr>
          <a:xfrm>
            <a:off x="1619074" y="5805264"/>
            <a:ext cx="5041159" cy="72008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5" name="TextBox 24"/>
          <p:cNvSpPr txBox="1"/>
          <p:nvPr/>
        </p:nvSpPr>
        <p:spPr>
          <a:xfrm>
            <a:off x="4932040" y="2145050"/>
            <a:ext cx="16220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 1. น้ำดื่ม</a:t>
            </a:r>
            <a:endParaRPr lang="th-TH" sz="4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091470" y="3081154"/>
            <a:ext cx="21980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 2. น้ำประปา</a:t>
            </a:r>
            <a:endParaRPr lang="th-TH" sz="4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059832" y="4017258"/>
            <a:ext cx="32446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 3. น้ำอ่างล้างตา</a:t>
            </a:r>
            <a:endParaRPr lang="th-TH" sz="4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339752" y="5025370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 4. น้ำเสีย</a:t>
            </a:r>
            <a:endParaRPr lang="th-TH" sz="4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403648" y="5889466"/>
            <a:ext cx="22133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 5. น้ำบาดาล</a:t>
            </a:r>
            <a:endParaRPr lang="th-TH" sz="4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0" name="รูปห้าเหลี่ยม 29"/>
          <p:cNvSpPr/>
          <p:nvPr/>
        </p:nvSpPr>
        <p:spPr>
          <a:xfrm flipH="1">
            <a:off x="3690155" y="3001675"/>
            <a:ext cx="576064" cy="715357"/>
          </a:xfrm>
          <a:prstGeom prst="homePlat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2" name="รูปห้าเหลี่ยม 31"/>
          <p:cNvSpPr/>
          <p:nvPr/>
        </p:nvSpPr>
        <p:spPr>
          <a:xfrm flipH="1">
            <a:off x="4499992" y="2040448"/>
            <a:ext cx="432048" cy="740480"/>
          </a:xfrm>
          <a:prstGeom prst="homePlat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8" name="รูปห้าเหลี่ยม 37"/>
          <p:cNvSpPr/>
          <p:nvPr/>
        </p:nvSpPr>
        <p:spPr>
          <a:xfrm flipH="1">
            <a:off x="2747573" y="3933056"/>
            <a:ext cx="421318" cy="720080"/>
          </a:xfrm>
          <a:prstGeom prst="homePlat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9" name="รูปห้าเหลี่ยม 38"/>
          <p:cNvSpPr/>
          <p:nvPr/>
        </p:nvSpPr>
        <p:spPr>
          <a:xfrm flipH="1">
            <a:off x="2062450" y="4869160"/>
            <a:ext cx="421318" cy="720080"/>
          </a:xfrm>
          <a:prstGeom prst="homePlat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0" name="รูปห้าเหลี่ยม 39"/>
          <p:cNvSpPr/>
          <p:nvPr/>
        </p:nvSpPr>
        <p:spPr>
          <a:xfrm flipH="1">
            <a:off x="1198354" y="5805264"/>
            <a:ext cx="421318" cy="720080"/>
          </a:xfrm>
          <a:prstGeom prst="homePlat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87619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36524" y="106254"/>
            <a:ext cx="2530476" cy="646330"/>
            <a:chOff x="48" y="0"/>
            <a:chExt cx="1834" cy="541"/>
          </a:xfrm>
        </p:grpSpPr>
        <p:pic>
          <p:nvPicPr>
            <p:cNvPr id="17" name="Picture 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63" y="0"/>
              <a:ext cx="1519" cy="5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8" descr="00 ตรา รพร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" y="45"/>
              <a:ext cx="391" cy="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2" name="TextBox 81"/>
          <p:cNvSpPr txBox="1"/>
          <p:nvPr/>
        </p:nvSpPr>
        <p:spPr>
          <a:xfrm>
            <a:off x="71438" y="3143248"/>
            <a:ext cx="7857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66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  <a:sym typeface="Wingdings"/>
              </a:rPr>
              <a:t></a:t>
            </a:r>
            <a:endParaRPr lang="th-TH" sz="6600" b="1" dirty="0" smtClean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58" y="2026407"/>
            <a:ext cx="2964999" cy="4392488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4355976" y="3102059"/>
            <a:ext cx="3024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b="1" dirty="0" smtClean="0">
                <a:latin typeface="TH SarabunPSK" pitchFamily="34" charset="-34"/>
                <a:cs typeface="TH SarabunPSK" pitchFamily="34" charset="-34"/>
              </a:rPr>
              <a:t>กำหนดเป็นพื้นที่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144511" y="2356138"/>
            <a:ext cx="589198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500" b="1" dirty="0" smtClean="0">
                <a:latin typeface="TH SarabunPSK" pitchFamily="34" charset="-34"/>
                <a:cs typeface="TH SarabunPSK" pitchFamily="34" charset="-34"/>
              </a:rPr>
              <a:t>โรงพยาบาลสมเด็จพระยุพราชท่าบ่อ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995936" y="3812847"/>
            <a:ext cx="37444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8000" b="1" u="heavy" dirty="0" smtClean="0">
                <a:latin typeface="TH SarabunPSK" pitchFamily="34" charset="-34"/>
                <a:cs typeface="TH SarabunPSK" pitchFamily="34" charset="-34"/>
              </a:rPr>
              <a:t>ปลอดบุหรี่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283968" y="5118283"/>
            <a:ext cx="3024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5400" b="1" dirty="0" smtClean="0">
                <a:latin typeface="TH SarabunPSK" pitchFamily="34" charset="-34"/>
                <a:cs typeface="TH SarabunPSK" pitchFamily="34" charset="-34"/>
              </a:rPr>
              <a:t>ทั้งโรงพยาบาล</a:t>
            </a:r>
          </a:p>
        </p:txBody>
      </p:sp>
      <p:sp>
        <p:nvSpPr>
          <p:cNvPr id="16" name="แผนผังลำดับงาน: กระบวนการ 15"/>
          <p:cNvSpPr/>
          <p:nvPr/>
        </p:nvSpPr>
        <p:spPr>
          <a:xfrm>
            <a:off x="0" y="836712"/>
            <a:ext cx="8604448" cy="714380"/>
          </a:xfrm>
          <a:prstGeom prst="flowChartProcess">
            <a:avLst/>
          </a:prstGeom>
          <a:solidFill>
            <a:srgbClr val="DAE91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9" name="มนมุมสี่เหลี่ยมผืนผ้าด้านทแยงมุม 11"/>
          <p:cNvSpPr/>
          <p:nvPr/>
        </p:nvSpPr>
        <p:spPr>
          <a:xfrm>
            <a:off x="827584" y="945684"/>
            <a:ext cx="3744416" cy="533400"/>
          </a:xfrm>
          <a:prstGeom prst="round2Diag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tabLst>
                <a:tab pos="261938" algn="l"/>
              </a:tabLst>
            </a:pPr>
            <a:r>
              <a:rPr lang="th-TH" sz="4400" b="1" dirty="0" smtClean="0"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นโยบายห้ามสูบบุหรี่</a:t>
            </a:r>
            <a:endParaRPr lang="en-US" sz="4000" b="1" dirty="0">
              <a:solidFill>
                <a:schemeClr val="accent6">
                  <a:lumMod val="50000"/>
                </a:schemeClr>
              </a:solidFill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</p:txBody>
      </p:sp>
      <p:sp>
        <p:nvSpPr>
          <p:cNvPr id="30" name="มนมุมสี่เหลี่ยมผืนผ้าด้านทแยงมุม 7"/>
          <p:cNvSpPr/>
          <p:nvPr/>
        </p:nvSpPr>
        <p:spPr>
          <a:xfrm>
            <a:off x="-36512" y="1017692"/>
            <a:ext cx="438340" cy="533400"/>
          </a:xfrm>
          <a:prstGeom prst="round2DiagRect">
            <a:avLst>
              <a:gd name="adj1" fmla="val 16667"/>
              <a:gd name="adj2" fmla="val 43589"/>
            </a:avLst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h-TH" sz="6000" b="1" dirty="0" smtClean="0">
                <a:ln w="28575">
                  <a:solidFill>
                    <a:schemeClr val="bg1"/>
                  </a:solidFill>
                </a:ln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</a:t>
            </a:r>
            <a:endParaRPr lang="en-US" sz="6000" b="1" dirty="0">
              <a:ln w="28575">
                <a:solidFill>
                  <a:schemeClr val="bg1"/>
                </a:solidFill>
              </a:ln>
              <a:solidFill>
                <a:schemeClr val="tx1"/>
              </a:solidFill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7850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36524" y="106254"/>
            <a:ext cx="2530476" cy="646330"/>
            <a:chOff x="48" y="0"/>
            <a:chExt cx="1834" cy="541"/>
          </a:xfrm>
        </p:grpSpPr>
        <p:pic>
          <p:nvPicPr>
            <p:cNvPr id="17" name="Picture 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63" y="0"/>
              <a:ext cx="1519" cy="5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8" descr="00 ตรา รพร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" y="45"/>
              <a:ext cx="391" cy="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4" name="รูปห้าเหลี่ยม 33"/>
          <p:cNvSpPr/>
          <p:nvPr/>
        </p:nvSpPr>
        <p:spPr>
          <a:xfrm>
            <a:off x="-17190" y="956054"/>
            <a:ext cx="4222470" cy="955542"/>
          </a:xfrm>
          <a:prstGeom prst="homePlat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6" name="TextBox 15"/>
          <p:cNvSpPr txBox="1"/>
          <p:nvPr/>
        </p:nvSpPr>
        <p:spPr>
          <a:xfrm>
            <a:off x="179512" y="980728"/>
            <a:ext cx="33350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60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กรณีฝ่าฝืน</a:t>
            </a:r>
          </a:p>
        </p:txBody>
      </p:sp>
      <p:sp>
        <p:nvSpPr>
          <p:cNvPr id="36" name="สี่เหลี่ยมผืนผ้า 35"/>
          <p:cNvSpPr/>
          <p:nvPr/>
        </p:nvSpPr>
        <p:spPr>
          <a:xfrm>
            <a:off x="2977798" y="2276872"/>
            <a:ext cx="6166202" cy="7920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-17190" y="2132856"/>
            <a:ext cx="3365054" cy="79208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23528" y="2212122"/>
            <a:ext cx="277671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500" b="1" dirty="0" smtClean="0">
                <a:solidFill>
                  <a:schemeClr val="bg1">
                    <a:lumMod val="95000"/>
                  </a:schemeClr>
                </a:solidFill>
                <a:latin typeface="TH SarabunPSK" pitchFamily="34" charset="-34"/>
                <a:cs typeface="TH SarabunPSK" pitchFamily="34" charset="-34"/>
              </a:rPr>
              <a:t>ผู้ป่วยที่ติดบุหรี่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811508" y="2361074"/>
            <a:ext cx="52969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แพทย์เป็นผู้พิจารณาแผนการรักษา</a:t>
            </a:r>
          </a:p>
        </p:txBody>
      </p:sp>
      <p:sp>
        <p:nvSpPr>
          <p:cNvPr id="38" name="สี่เหลี่ยมผืนผ้า 37"/>
          <p:cNvSpPr/>
          <p:nvPr/>
        </p:nvSpPr>
        <p:spPr>
          <a:xfrm>
            <a:off x="2958476" y="3356992"/>
            <a:ext cx="6185524" cy="7920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9" name="สี่เหลี่ยมผืนผ้า 38"/>
          <p:cNvSpPr/>
          <p:nvPr/>
        </p:nvSpPr>
        <p:spPr>
          <a:xfrm>
            <a:off x="-36512" y="3212976"/>
            <a:ext cx="3365054" cy="79208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51520" y="3292242"/>
            <a:ext cx="316835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500" b="1" dirty="0" smtClean="0">
                <a:solidFill>
                  <a:schemeClr val="bg1">
                    <a:lumMod val="95000"/>
                  </a:schemeClr>
                </a:solidFill>
                <a:latin typeface="TH SarabunPSK" pitchFamily="34" charset="-34"/>
                <a:cs typeface="TH SarabunPSK" pitchFamily="34" charset="-34"/>
              </a:rPr>
              <a:t>เจ้าหน้าที่ติดบุหรี่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653086" y="3481844"/>
            <a:ext cx="5311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จะดำเนินการตามระเบียบของโรงพยาบาล/กฎหมาย</a:t>
            </a:r>
          </a:p>
        </p:txBody>
      </p:sp>
      <p:sp>
        <p:nvSpPr>
          <p:cNvPr id="42" name="สี่เหลี่ยมผืนผ้า 41"/>
          <p:cNvSpPr/>
          <p:nvPr/>
        </p:nvSpPr>
        <p:spPr>
          <a:xfrm>
            <a:off x="2994988" y="4437112"/>
            <a:ext cx="6185524" cy="7920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3" name="สี่เหลี่ยมผืนผ้า 42"/>
          <p:cNvSpPr/>
          <p:nvPr/>
        </p:nvSpPr>
        <p:spPr>
          <a:xfrm>
            <a:off x="-36512" y="4293096"/>
            <a:ext cx="3365054" cy="79208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79512" y="4392399"/>
            <a:ext cx="316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solidFill>
                  <a:schemeClr val="bg1">
                    <a:lumMod val="95000"/>
                  </a:schemeClr>
                </a:solidFill>
                <a:latin typeface="TH SarabunPSK" pitchFamily="34" charset="-34"/>
                <a:cs typeface="TH SarabunPSK" pitchFamily="34" charset="-34"/>
              </a:rPr>
              <a:t>ผู้รับเหมา/คนงานติดบุหรี่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542449" y="4608130"/>
            <a:ext cx="556605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500" b="1" dirty="0" smtClean="0">
                <a:latin typeface="TH SarabunPSK" pitchFamily="34" charset="-34"/>
                <a:cs typeface="TH SarabunPSK" pitchFamily="34" charset="-34"/>
              </a:rPr>
              <a:t>ดำเนินการตามระเบียบของโรงพยาบาล/สัญญาจ้าง/กฎหมาย</a:t>
            </a:r>
          </a:p>
        </p:txBody>
      </p:sp>
      <p:sp>
        <p:nvSpPr>
          <p:cNvPr id="46" name="สี่เหลี่ยมผืนผ้า 45"/>
          <p:cNvSpPr/>
          <p:nvPr/>
        </p:nvSpPr>
        <p:spPr>
          <a:xfrm>
            <a:off x="2994988" y="5517232"/>
            <a:ext cx="6185524" cy="7920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7" name="สี่เหลี่ยมผืนผ้า 46"/>
          <p:cNvSpPr/>
          <p:nvPr/>
        </p:nvSpPr>
        <p:spPr>
          <a:xfrm>
            <a:off x="-36512" y="5373216"/>
            <a:ext cx="3365054" cy="79208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07504" y="5452482"/>
            <a:ext cx="316835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500" b="1" dirty="0" smtClean="0">
                <a:solidFill>
                  <a:schemeClr val="bg1">
                    <a:lumMod val="95000"/>
                  </a:schemeClr>
                </a:solidFill>
                <a:latin typeface="TH SarabunPSK" pitchFamily="34" charset="-34"/>
                <a:cs typeface="TH SarabunPSK" pitchFamily="34" charset="-34"/>
              </a:rPr>
              <a:t>ผู้มาติดต่อราชการ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078907" y="5517232"/>
            <a:ext cx="488558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500" b="1" dirty="0" smtClean="0">
                <a:latin typeface="TH SarabunPSK" pitchFamily="34" charset="-34"/>
                <a:cs typeface="TH SarabunPSK" pitchFamily="34" charset="-34"/>
              </a:rPr>
              <a:t>จะดำเนินการตามกฎหมาย</a:t>
            </a:r>
          </a:p>
        </p:txBody>
      </p:sp>
    </p:spTree>
    <p:extLst>
      <p:ext uri="{BB962C8B-B14F-4D97-AF65-F5344CB8AC3E}">
        <p14:creationId xmlns:p14="http://schemas.microsoft.com/office/powerpoint/2010/main" val="3509779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สี่เหลี่ยมผืนผ้า 13"/>
          <p:cNvSpPr/>
          <p:nvPr/>
        </p:nvSpPr>
        <p:spPr>
          <a:xfrm>
            <a:off x="2667000" y="260648"/>
            <a:ext cx="6477000" cy="100811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16" name="Group 6"/>
          <p:cNvGrpSpPr>
            <a:grpSpLocks/>
          </p:cNvGrpSpPr>
          <p:nvPr/>
        </p:nvGrpSpPr>
        <p:grpSpPr bwMode="auto">
          <a:xfrm>
            <a:off x="136524" y="106254"/>
            <a:ext cx="2530476" cy="646330"/>
            <a:chOff x="48" y="0"/>
            <a:chExt cx="1834" cy="541"/>
          </a:xfrm>
        </p:grpSpPr>
        <p:pic>
          <p:nvPicPr>
            <p:cNvPr id="17" name="Picture 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63" y="0"/>
              <a:ext cx="1519" cy="5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8" descr="00 ตรา รพร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" y="45"/>
              <a:ext cx="391" cy="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สี่เหลี่ยมผืนผ้า 2"/>
          <p:cNvSpPr/>
          <p:nvPr/>
        </p:nvSpPr>
        <p:spPr>
          <a:xfrm>
            <a:off x="-20668" y="836712"/>
            <a:ext cx="7400980" cy="7920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มนมุมสี่เหลี่ยมผืนผ้าด้านทแยงมุม 11"/>
          <p:cNvSpPr/>
          <p:nvPr/>
        </p:nvSpPr>
        <p:spPr>
          <a:xfrm>
            <a:off x="899592" y="951384"/>
            <a:ext cx="3744416" cy="533400"/>
          </a:xfrm>
          <a:prstGeom prst="round2Diag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tabLst>
                <a:tab pos="261938" algn="l"/>
              </a:tabLst>
            </a:pPr>
            <a:r>
              <a:rPr lang="th-TH" sz="4400" b="1" dirty="0" smtClean="0">
                <a:solidFill>
                  <a:schemeClr val="bg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บุคลากร</a:t>
            </a:r>
            <a:endParaRPr lang="en-US" sz="4000" b="1" dirty="0">
              <a:solidFill>
                <a:schemeClr val="bg1"/>
              </a:solidFill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</p:txBody>
      </p:sp>
      <p:sp>
        <p:nvSpPr>
          <p:cNvPr id="10" name="มนมุมสี่เหลี่ยมผืนผ้าด้านทแยงมุม 7"/>
          <p:cNvSpPr/>
          <p:nvPr/>
        </p:nvSpPr>
        <p:spPr>
          <a:xfrm>
            <a:off x="35496" y="1052736"/>
            <a:ext cx="438340" cy="533400"/>
          </a:xfrm>
          <a:prstGeom prst="round2DiagRect">
            <a:avLst>
              <a:gd name="adj1" fmla="val 16667"/>
              <a:gd name="adj2" fmla="val 43589"/>
            </a:avLst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h-TH" sz="6000" b="1" dirty="0" smtClean="0">
                <a:ln w="28575">
                  <a:solidFill>
                    <a:schemeClr val="bg1"/>
                  </a:solidFill>
                </a:ln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</a:t>
            </a:r>
            <a:endParaRPr lang="en-US" sz="6000" b="1" dirty="0">
              <a:ln w="28575">
                <a:solidFill>
                  <a:schemeClr val="bg1"/>
                </a:solidFill>
              </a:ln>
              <a:solidFill>
                <a:schemeClr val="tx1"/>
              </a:solidFill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7172" y="2060848"/>
            <a:ext cx="7889284" cy="458587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tabLst>
                <a:tab pos="1255713" algn="l"/>
                <a:tab pos="1882775" algn="l"/>
                <a:tab pos="4572000" algn="l"/>
              </a:tabLst>
            </a:pPr>
            <a:r>
              <a:rPr lang="th-TH" sz="3200" b="1" dirty="0" smtClean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1. ตรวจสุขภาพก่อนเข้ารับทำงาน</a:t>
            </a:r>
          </a:p>
          <a:p>
            <a:pPr>
              <a:tabLst>
                <a:tab pos="1255713" algn="l"/>
                <a:tab pos="2155825" algn="l"/>
                <a:tab pos="4572000" algn="l"/>
              </a:tabLst>
            </a:pPr>
            <a:r>
              <a:rPr lang="th-TH" sz="3200" b="1" dirty="0" smtClean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2. </a:t>
            </a:r>
            <a:r>
              <a:rPr lang="th-TH" sz="3200" b="1" dirty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ตรวจ</a:t>
            </a:r>
            <a:r>
              <a:rPr lang="th-TH" sz="3200" b="1" dirty="0" smtClean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สุขภาพประจำปี</a:t>
            </a:r>
          </a:p>
          <a:p>
            <a:pPr>
              <a:tabLst>
                <a:tab pos="1255713" algn="l"/>
                <a:tab pos="2155825" algn="l"/>
                <a:tab pos="4572000" algn="l"/>
              </a:tabLst>
            </a:pPr>
            <a:r>
              <a:rPr lang="th-TH" sz="3200" b="1" dirty="0" smtClean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3. มีเอกสารแสดงการมอบหมายหน้าที่ชัดเจน</a:t>
            </a:r>
          </a:p>
          <a:p>
            <a:pPr>
              <a:tabLst>
                <a:tab pos="1255713" algn="l"/>
                <a:tab pos="2155825" algn="l"/>
                <a:tab pos="4572000" algn="l"/>
              </a:tabLst>
            </a:pPr>
            <a:r>
              <a:rPr lang="th-TH" sz="3200" b="1" dirty="0" smtClean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4. มีเอกสารแสดงผลการประเมินผลการปฏิบัติงานประจำปี</a:t>
            </a:r>
          </a:p>
          <a:p>
            <a:pPr>
              <a:tabLst>
                <a:tab pos="1255713" algn="l"/>
                <a:tab pos="2155825" algn="l"/>
                <a:tab pos="4572000" algn="l"/>
              </a:tabLst>
            </a:pPr>
            <a:r>
              <a:rPr lang="th-TH" sz="3200" b="1" dirty="0" smtClean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5. มีเอกสารแสดงการ</a:t>
            </a:r>
            <a:r>
              <a:rPr lang="th-TH" sz="3200" b="1" u="sng" dirty="0" smtClean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ทวนสอบ</a:t>
            </a:r>
            <a:r>
              <a:rPr lang="th-TH" sz="3200" b="1" dirty="0" smtClean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, วุฒิการศึกษา, วุฒิบัตร, อนุมัติบัตร </a:t>
            </a:r>
          </a:p>
          <a:p>
            <a:pPr>
              <a:tabLst>
                <a:tab pos="1255713" algn="l"/>
                <a:tab pos="2155825" algn="l"/>
                <a:tab pos="4572000" algn="l"/>
              </a:tabLst>
            </a:pPr>
            <a:r>
              <a:rPr lang="th-TH" sz="3200" b="1" dirty="0" smtClean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   จากสถาบันการศึกษาทุกคน</a:t>
            </a:r>
          </a:p>
          <a:p>
            <a:pPr>
              <a:tabLst>
                <a:tab pos="1255713" algn="l"/>
                <a:tab pos="2155825" algn="l"/>
                <a:tab pos="4572000" algn="l"/>
              </a:tabLst>
            </a:pPr>
            <a:r>
              <a:rPr lang="th-TH" sz="3200" b="1" dirty="0" smtClean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6. ต้องผ่านการอบรม</a:t>
            </a:r>
            <a:r>
              <a:rPr lang="th-TH" sz="3200" b="1" smtClean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/ซ้อม</a:t>
            </a:r>
            <a:r>
              <a:rPr lang="th-TH" sz="3200" b="1" dirty="0" smtClean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แผนอัคคีภัย</a:t>
            </a:r>
          </a:p>
          <a:p>
            <a:pPr>
              <a:spcBef>
                <a:spcPts val="1200"/>
              </a:spcBef>
              <a:tabLst>
                <a:tab pos="1255713" algn="l"/>
                <a:tab pos="2155825" algn="l"/>
                <a:tab pos="4572000" algn="l"/>
              </a:tabLst>
            </a:pPr>
            <a:r>
              <a:rPr lang="th-TH" sz="3200" b="1" dirty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	</a:t>
            </a:r>
            <a:r>
              <a:rPr lang="th-TH" sz="3200" b="1" dirty="0" smtClean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* ข้อ 1-6 ต้องมีเอกสารจัดเก็บในแฟ้มประวัติทุกคน</a:t>
            </a:r>
            <a:r>
              <a:rPr lang="th-TH" sz="3200" b="1" dirty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	</a:t>
            </a:r>
            <a:r>
              <a:rPr lang="th-TH" sz="2600" dirty="0" smtClean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		</a:t>
            </a: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762" b="57143" l="0" r="100000">
                        <a14:foregroundMark x1="39759" y1="29167" x2="39759" y2="29167"/>
                        <a14:foregroundMark x1="66265" y1="29167" x2="66265" y2="29167"/>
                        <a14:foregroundMark x1="73494" y1="30952" x2="73494" y2="30952"/>
                        <a14:foregroundMark x1="83735" y1="33929" x2="83735" y2="33929"/>
                        <a14:foregroundMark x1="90361" y1="34524" x2="90361" y2="34524"/>
                        <a14:foregroundMark x1="27711" y1="29762" x2="27711" y2="29762"/>
                        <a14:foregroundMark x1="18072" y1="34524" x2="18072" y2="34524"/>
                        <a14:foregroundMark x1="10843" y1="37500" x2="10843" y2="3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0536"/>
          <a:stretch/>
        </p:blipFill>
        <p:spPr>
          <a:xfrm>
            <a:off x="4427984" y="245976"/>
            <a:ext cx="3353011" cy="1814872"/>
          </a:xfrm>
          <a:prstGeom prst="rect">
            <a:avLst/>
          </a:prstGeom>
        </p:spPr>
      </p:pic>
      <p:pic>
        <p:nvPicPr>
          <p:cNvPr id="1027" name="Picture 3" descr="C:\Program Files\Microsoft Office\MEDIA\CAGCAT10\j0195812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7499" y="140622"/>
            <a:ext cx="1773022" cy="1824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1917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 txBox="1">
            <a:spLocks noChangeArrowheads="1"/>
          </p:cNvSpPr>
          <p:nvPr/>
        </p:nvSpPr>
        <p:spPr>
          <a:xfrm>
            <a:off x="3707903" y="-14064"/>
            <a:ext cx="2952329" cy="106680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th-TH" sz="8800" b="1" dirty="0" smtClean="0">
                <a:solidFill>
                  <a:srgbClr val="FFC000"/>
                </a:solidFill>
                <a:latin typeface="TH Baijam" pitchFamily="2" charset="-34"/>
                <a:cs typeface="TH Baijam" pitchFamily="2" charset="-34"/>
              </a:rPr>
              <a:t>นโยบาย</a:t>
            </a:r>
            <a:endParaRPr lang="th-TH" sz="8800" b="1" dirty="0">
              <a:solidFill>
                <a:srgbClr val="FFC000"/>
              </a:solidFill>
              <a:latin typeface="TH Baijam" pitchFamily="2" charset="-34"/>
              <a:cs typeface="TH Baijam" pitchFamily="2" charset="-34"/>
            </a:endParaRPr>
          </a:p>
        </p:txBody>
      </p:sp>
      <p:grpSp>
        <p:nvGrpSpPr>
          <p:cNvPr id="14" name="Group 6"/>
          <p:cNvGrpSpPr>
            <a:grpSpLocks/>
          </p:cNvGrpSpPr>
          <p:nvPr/>
        </p:nvGrpSpPr>
        <p:grpSpPr bwMode="auto">
          <a:xfrm>
            <a:off x="71406" y="68026"/>
            <a:ext cx="2530476" cy="646330"/>
            <a:chOff x="48" y="0"/>
            <a:chExt cx="1834" cy="541"/>
          </a:xfrm>
        </p:grpSpPr>
        <p:pic>
          <p:nvPicPr>
            <p:cNvPr id="15" name="Picture 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3" y="0"/>
              <a:ext cx="1519" cy="5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8" descr="00 ตรา รพร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" y="45"/>
              <a:ext cx="391" cy="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4" name="แผนผังลำดับงาน: กระบวนการ 23"/>
          <p:cNvSpPr/>
          <p:nvPr/>
        </p:nvSpPr>
        <p:spPr>
          <a:xfrm>
            <a:off x="892942" y="1124744"/>
            <a:ext cx="8251057" cy="714380"/>
          </a:xfrm>
          <a:prstGeom prst="flowChartProcess">
            <a:avLst/>
          </a:prstGeom>
          <a:solidFill>
            <a:srgbClr val="9CEE9C"/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9" name="มนมุมสี่เหลี่ยมผืนผ้าด้านทแยงมุม 6"/>
          <p:cNvSpPr/>
          <p:nvPr/>
        </p:nvSpPr>
        <p:spPr>
          <a:xfrm>
            <a:off x="1138324" y="1239416"/>
            <a:ext cx="8258212" cy="533400"/>
          </a:xfrm>
          <a:prstGeom prst="round2Diag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h-TH" b="1" dirty="0" smtClean="0">
                <a:solidFill>
                  <a:schemeClr val="tx1"/>
                </a:solidFill>
                <a:effectLst/>
                <a:latin typeface="TH SarabunPSK" pitchFamily="34" charset="-34"/>
                <a:ea typeface="Tahoma" pitchFamily="34" charset="0"/>
                <a:cs typeface="TH SarabunPSK" pitchFamily="34" charset="-34"/>
              </a:rPr>
              <a:t>แผนการ</a:t>
            </a:r>
            <a:r>
              <a:rPr lang="th-TH" b="1" dirty="0">
                <a:solidFill>
                  <a:schemeClr val="tx1"/>
                </a:solidFill>
                <a:effectLst/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จัดการความปลอดภัยและ</a:t>
            </a:r>
            <a:r>
              <a:rPr lang="th-TH" b="1" dirty="0" err="1">
                <a:solidFill>
                  <a:schemeClr val="tx1"/>
                </a:solidFill>
                <a:effectLst/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สวัสดิ</a:t>
            </a:r>
            <a:r>
              <a:rPr lang="th-TH" b="1" dirty="0">
                <a:solidFill>
                  <a:schemeClr val="tx1"/>
                </a:solidFill>
                <a:effectLst/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ภาพ  </a:t>
            </a:r>
            <a:r>
              <a:rPr lang="th-TH" sz="2400" b="1" dirty="0">
                <a:solidFill>
                  <a:schemeClr val="tx1"/>
                </a:solidFill>
                <a:effectLst/>
                <a:latin typeface="TH SarabunPSK" pitchFamily="34" charset="-34"/>
                <a:ea typeface="Tahoma" pitchFamily="34" charset="0"/>
                <a:cs typeface="TH SarabunPSK" pitchFamily="34" charset="-34"/>
              </a:rPr>
              <a:t>(</a:t>
            </a:r>
            <a:r>
              <a:rPr lang="en-US" sz="2400" b="1" dirty="0">
                <a:solidFill>
                  <a:schemeClr val="tx1"/>
                </a:solidFill>
                <a:effectLst/>
                <a:latin typeface="TH SarabunPSK" pitchFamily="34" charset="-34"/>
                <a:ea typeface="Tahoma" pitchFamily="34" charset="0"/>
                <a:cs typeface="TH SarabunPSK" pitchFamily="34" charset="-34"/>
              </a:rPr>
              <a:t>Safety &amp; Security Management)</a:t>
            </a:r>
          </a:p>
        </p:txBody>
      </p:sp>
      <p:sp>
        <p:nvSpPr>
          <p:cNvPr id="31" name="แผนผังลำดับงาน: กระบวนการ 30"/>
          <p:cNvSpPr/>
          <p:nvPr/>
        </p:nvSpPr>
        <p:spPr>
          <a:xfrm>
            <a:off x="892942" y="1922532"/>
            <a:ext cx="8251058" cy="714380"/>
          </a:xfrm>
          <a:prstGeom prst="flowChartProcess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2" name="แผนผังลำดับงาน: กระบวนการ 31"/>
          <p:cNvSpPr/>
          <p:nvPr/>
        </p:nvSpPr>
        <p:spPr>
          <a:xfrm>
            <a:off x="892942" y="2714620"/>
            <a:ext cx="8264862" cy="714380"/>
          </a:xfrm>
          <a:prstGeom prst="flowChartProcess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3" name="แผนผังลำดับงาน: กระบวนการ 32"/>
          <p:cNvSpPr/>
          <p:nvPr/>
        </p:nvSpPr>
        <p:spPr>
          <a:xfrm>
            <a:off x="892941" y="3506708"/>
            <a:ext cx="8251057" cy="714380"/>
          </a:xfrm>
          <a:prstGeom prst="flowChartProcess">
            <a:avLst/>
          </a:prstGeom>
          <a:solidFill>
            <a:srgbClr val="ADA0F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4" name="แผนผังลำดับงาน: กระบวนการ 33"/>
          <p:cNvSpPr/>
          <p:nvPr/>
        </p:nvSpPr>
        <p:spPr>
          <a:xfrm>
            <a:off x="892941" y="4298796"/>
            <a:ext cx="8251059" cy="714380"/>
          </a:xfrm>
          <a:prstGeom prst="flowChartProcess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5" name="แผนผังลำดับงาน: กระบวนการ 34"/>
          <p:cNvSpPr/>
          <p:nvPr/>
        </p:nvSpPr>
        <p:spPr>
          <a:xfrm>
            <a:off x="892940" y="5882972"/>
            <a:ext cx="8251060" cy="714380"/>
          </a:xfrm>
          <a:prstGeom prst="flowChartProcess">
            <a:avLst/>
          </a:prstGeom>
          <a:solidFill>
            <a:srgbClr val="DAE91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6" name="แผนผังลำดับงาน: กระบวนการ 35"/>
          <p:cNvSpPr/>
          <p:nvPr/>
        </p:nvSpPr>
        <p:spPr>
          <a:xfrm>
            <a:off x="892940" y="5090884"/>
            <a:ext cx="8251059" cy="714380"/>
          </a:xfrm>
          <a:prstGeom prst="flowChartProcess">
            <a:avLst/>
          </a:prstGeom>
          <a:solidFill>
            <a:srgbClr val="FFCC00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9" name="มนมุมสี่เหลี่ยมผืนผ้าด้านทแยงมุม 7"/>
          <p:cNvSpPr/>
          <p:nvPr/>
        </p:nvSpPr>
        <p:spPr>
          <a:xfrm>
            <a:off x="1142976" y="2031504"/>
            <a:ext cx="6257940" cy="533400"/>
          </a:xfrm>
          <a:prstGeom prst="round2Diag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h-TH" b="1" dirty="0" smtClean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แผนการ</a:t>
            </a:r>
            <a:r>
              <a:rPr lang="th-TH" b="1" dirty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จัดการสถานการณ์ฉุกเฉิน  </a:t>
            </a:r>
            <a:r>
              <a:rPr lang="th-TH" sz="2400" b="1" dirty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(</a:t>
            </a:r>
            <a:r>
              <a:rPr lang="en-US" sz="2400" b="1" dirty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Emergency Management)</a:t>
            </a:r>
          </a:p>
        </p:txBody>
      </p:sp>
      <p:sp>
        <p:nvSpPr>
          <p:cNvPr id="52" name="มนมุมสี่เหลี่ยมผืนผ้าด้านทแยงมุม 8"/>
          <p:cNvSpPr/>
          <p:nvPr/>
        </p:nvSpPr>
        <p:spPr>
          <a:xfrm>
            <a:off x="1187624" y="2823592"/>
            <a:ext cx="7534268" cy="533400"/>
          </a:xfrm>
          <a:prstGeom prst="round2Diag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tabLst>
                <a:tab pos="261938" algn="l"/>
              </a:tabLst>
            </a:pPr>
            <a:r>
              <a:rPr lang="th-TH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แผนการ</a:t>
            </a:r>
            <a:r>
              <a:rPr lang="th-TH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จัดการระบบสาธารณูปโภค  </a:t>
            </a:r>
            <a:r>
              <a:rPr lang="th-TH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(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Utility System Management)</a:t>
            </a:r>
          </a:p>
        </p:txBody>
      </p:sp>
      <p:sp>
        <p:nvSpPr>
          <p:cNvPr id="55" name="มนมุมสี่เหลี่ยมผืนผ้าด้านทแยงมุม 9"/>
          <p:cNvSpPr/>
          <p:nvPr/>
        </p:nvSpPr>
        <p:spPr>
          <a:xfrm>
            <a:off x="1145608" y="3615680"/>
            <a:ext cx="7962896" cy="533400"/>
          </a:xfrm>
          <a:prstGeom prst="round2Diag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tabLst>
                <a:tab pos="261938" algn="l"/>
              </a:tabLst>
            </a:pPr>
            <a:r>
              <a:rPr lang="th-TH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แผนการ</a:t>
            </a:r>
            <a:r>
              <a:rPr lang="th-TH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จัดการความปลอดภัยด้านอัคคีภัย  </a:t>
            </a:r>
            <a:r>
              <a:rPr lang="th-TH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(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Fire Safety Management)</a:t>
            </a:r>
          </a:p>
        </p:txBody>
      </p:sp>
      <p:sp>
        <p:nvSpPr>
          <p:cNvPr id="58" name="มนมุมสี่เหลี่ยมผืนผ้าด้านทแยงมุม 10"/>
          <p:cNvSpPr/>
          <p:nvPr/>
        </p:nvSpPr>
        <p:spPr>
          <a:xfrm>
            <a:off x="1115616" y="4407768"/>
            <a:ext cx="8640960" cy="533400"/>
          </a:xfrm>
          <a:prstGeom prst="round2Diag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tabLst>
                <a:tab pos="261938" algn="l"/>
              </a:tabLst>
            </a:pPr>
            <a:r>
              <a:rPr lang="th-TH" b="1" dirty="0" smtClean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แผนการ</a:t>
            </a:r>
            <a:r>
              <a:rPr lang="th-TH" b="1" dirty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จัดการอุปกรณ์และเทคโนโลยีทางการแพทย์ </a:t>
            </a:r>
            <a:r>
              <a:rPr lang="th-TH" sz="1800" b="1" dirty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(</a:t>
            </a:r>
            <a:r>
              <a:rPr lang="en-US" sz="1800" b="1" dirty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Medical Equipment Management)</a:t>
            </a:r>
            <a:endParaRPr lang="en-US" sz="2000" b="1" dirty="0">
              <a:solidFill>
                <a:schemeClr val="tx1"/>
              </a:solidFill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</p:txBody>
      </p:sp>
      <p:sp>
        <p:nvSpPr>
          <p:cNvPr id="61" name="มนมุมสี่เหลี่ยมผืนผ้าด้านทแยงมุม 11"/>
          <p:cNvSpPr/>
          <p:nvPr/>
        </p:nvSpPr>
        <p:spPr>
          <a:xfrm>
            <a:off x="1111599" y="5199856"/>
            <a:ext cx="8212929" cy="533400"/>
          </a:xfrm>
          <a:prstGeom prst="round2Diag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tabLst>
                <a:tab pos="261938" algn="l"/>
              </a:tabLst>
            </a:pPr>
            <a:r>
              <a:rPr lang="th-TH" b="1" dirty="0" smtClean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แผนการ</a:t>
            </a:r>
            <a:r>
              <a:rPr lang="th-TH" b="1" dirty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จัดการขยะและสารเคมีอันตราย </a:t>
            </a:r>
            <a:r>
              <a:rPr lang="th-TH" sz="2000" b="1" dirty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(</a:t>
            </a:r>
            <a:r>
              <a:rPr lang="en-US" sz="2000" b="1" dirty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Hazardous Material and Waste Management</a:t>
            </a:r>
            <a:r>
              <a:rPr lang="en-US" sz="2000" b="1" dirty="0" smtClean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)</a:t>
            </a:r>
            <a:endParaRPr lang="en-US" sz="2000" b="1" dirty="0">
              <a:solidFill>
                <a:schemeClr val="tx1"/>
              </a:solidFill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</p:txBody>
      </p:sp>
      <p:sp>
        <p:nvSpPr>
          <p:cNvPr id="65" name="มนมุมสี่เหลี่ยมผืนผ้าด้านทแยงมุม 11"/>
          <p:cNvSpPr/>
          <p:nvPr/>
        </p:nvSpPr>
        <p:spPr>
          <a:xfrm>
            <a:off x="1115616" y="5991944"/>
            <a:ext cx="2247888" cy="533400"/>
          </a:xfrm>
          <a:prstGeom prst="round2Diag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tabLst>
                <a:tab pos="261938" algn="l"/>
              </a:tabLst>
            </a:pPr>
            <a:r>
              <a:rPr lang="th-TH" b="1" dirty="0" smtClean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นโยบายห้ามสูบบุหรี่</a:t>
            </a:r>
            <a:endParaRPr lang="en-US" sz="2400" b="1" dirty="0">
              <a:solidFill>
                <a:schemeClr val="tx1"/>
              </a:solidFill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</p:txBody>
      </p:sp>
      <p:sp>
        <p:nvSpPr>
          <p:cNvPr id="42" name="มนมุมสี่เหลี่ยมผืนผ้าด้านทแยงมุม 7"/>
          <p:cNvSpPr/>
          <p:nvPr/>
        </p:nvSpPr>
        <p:spPr>
          <a:xfrm>
            <a:off x="-36512" y="2132856"/>
            <a:ext cx="438340" cy="533400"/>
          </a:xfrm>
          <a:prstGeom prst="round2DiagRect">
            <a:avLst>
              <a:gd name="adj1" fmla="val 16667"/>
              <a:gd name="adj2" fmla="val 43589"/>
            </a:avLst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h-TH" sz="6000" b="1" dirty="0" smtClean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</a:t>
            </a:r>
            <a:endParaRPr lang="en-US" sz="6000" b="1" dirty="0">
              <a:solidFill>
                <a:schemeClr val="tx1"/>
              </a:solidFill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</p:txBody>
      </p:sp>
      <p:sp>
        <p:nvSpPr>
          <p:cNvPr id="43" name="มนมุมสี่เหลี่ยมผืนผ้าด้านทแยงมุม 7"/>
          <p:cNvSpPr/>
          <p:nvPr/>
        </p:nvSpPr>
        <p:spPr>
          <a:xfrm>
            <a:off x="-78902" y="2895600"/>
            <a:ext cx="618454" cy="533400"/>
          </a:xfrm>
          <a:prstGeom prst="round2DiagRect">
            <a:avLst>
              <a:gd name="adj1" fmla="val 16667"/>
              <a:gd name="adj2" fmla="val 43589"/>
            </a:avLst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h-TH" sz="6000" b="1" dirty="0" smtClean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</a:t>
            </a:r>
            <a:endParaRPr lang="en-US" sz="5400" b="1" dirty="0">
              <a:solidFill>
                <a:schemeClr val="tx1"/>
              </a:solidFill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</p:txBody>
      </p:sp>
      <p:sp>
        <p:nvSpPr>
          <p:cNvPr id="44" name="มนมุมสี่เหลี่ยมผืนผ้าด้านทแยงมุม 7"/>
          <p:cNvSpPr/>
          <p:nvPr/>
        </p:nvSpPr>
        <p:spPr>
          <a:xfrm>
            <a:off x="-36512" y="3687688"/>
            <a:ext cx="438340" cy="533400"/>
          </a:xfrm>
          <a:prstGeom prst="round2DiagRect">
            <a:avLst>
              <a:gd name="adj1" fmla="val 16667"/>
              <a:gd name="adj2" fmla="val 43589"/>
            </a:avLst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h-TH" sz="6000" b="1" dirty="0" smtClean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</a:t>
            </a:r>
            <a:endParaRPr lang="en-US" sz="6000" b="1" dirty="0">
              <a:solidFill>
                <a:schemeClr val="tx1"/>
              </a:solidFill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</p:txBody>
      </p:sp>
      <p:sp>
        <p:nvSpPr>
          <p:cNvPr id="45" name="มนมุมสี่เหลี่ยมผืนผ้าด้านทแยงมุม 7"/>
          <p:cNvSpPr/>
          <p:nvPr/>
        </p:nvSpPr>
        <p:spPr>
          <a:xfrm>
            <a:off x="-36512" y="5271864"/>
            <a:ext cx="438340" cy="533400"/>
          </a:xfrm>
          <a:prstGeom prst="round2DiagRect">
            <a:avLst>
              <a:gd name="adj1" fmla="val 16667"/>
              <a:gd name="adj2" fmla="val 43589"/>
            </a:avLst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h-TH" sz="6000" b="1" dirty="0" smtClean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</a:t>
            </a:r>
            <a:endParaRPr lang="en-US" sz="6000" b="1" dirty="0">
              <a:solidFill>
                <a:schemeClr val="tx1"/>
              </a:solidFill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</p:txBody>
      </p:sp>
      <p:sp>
        <p:nvSpPr>
          <p:cNvPr id="46" name="มนมุมสี่เหลี่ยมผืนผ้าด้านทแยงมุม 7"/>
          <p:cNvSpPr/>
          <p:nvPr/>
        </p:nvSpPr>
        <p:spPr>
          <a:xfrm>
            <a:off x="29204" y="4437112"/>
            <a:ext cx="438340" cy="533400"/>
          </a:xfrm>
          <a:prstGeom prst="round2DiagRect">
            <a:avLst>
              <a:gd name="adj1" fmla="val 0"/>
              <a:gd name="adj2" fmla="val 0"/>
            </a:avLst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h-TH" sz="6000" b="1" dirty="0" smtClean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</a:t>
            </a:r>
            <a:endParaRPr lang="en-US" sz="6000" b="1" dirty="0">
              <a:solidFill>
                <a:schemeClr val="tx1"/>
              </a:solidFill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</p:txBody>
      </p:sp>
      <p:sp>
        <p:nvSpPr>
          <p:cNvPr id="47" name="มนมุมสี่เหลี่ยมผืนผ้าด้านทแยงมุม 7"/>
          <p:cNvSpPr/>
          <p:nvPr/>
        </p:nvSpPr>
        <p:spPr>
          <a:xfrm>
            <a:off x="-36512" y="6063952"/>
            <a:ext cx="438340" cy="533400"/>
          </a:xfrm>
          <a:prstGeom prst="round2DiagRect">
            <a:avLst>
              <a:gd name="adj1" fmla="val 16667"/>
              <a:gd name="adj2" fmla="val 43589"/>
            </a:avLst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h-TH" sz="6000" b="1" dirty="0" smtClean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</a:t>
            </a:r>
            <a:endParaRPr lang="en-US" sz="6000" b="1" dirty="0">
              <a:solidFill>
                <a:schemeClr val="tx1"/>
              </a:solidFill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</p:txBody>
      </p:sp>
      <p:sp>
        <p:nvSpPr>
          <p:cNvPr id="50" name="สี่เหลี่ยมผืนผ้า 49"/>
          <p:cNvSpPr/>
          <p:nvPr/>
        </p:nvSpPr>
        <p:spPr>
          <a:xfrm>
            <a:off x="35496" y="1268760"/>
            <a:ext cx="792088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000" dirty="0" smtClean="0">
                <a:solidFill>
                  <a:schemeClr val="tx1"/>
                </a:solidFill>
                <a:sym typeface="Wingdings"/>
              </a:rPr>
              <a:t></a:t>
            </a:r>
            <a:endParaRPr lang="th-TH" sz="6000" dirty="0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300192" y="44624"/>
            <a:ext cx="28803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solidFill>
                  <a:srgbClr val="FFC000"/>
                </a:solidFill>
                <a:latin typeface="Arial Black" pitchFamily="34" charset="0"/>
              </a:rPr>
              <a:t>FMS</a:t>
            </a:r>
            <a:endParaRPr lang="th-TH" sz="8000" dirty="0">
              <a:solidFill>
                <a:srgbClr val="FFC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719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สี่เหลี่ยมผืนผ้า 46"/>
          <p:cNvSpPr/>
          <p:nvPr/>
        </p:nvSpPr>
        <p:spPr>
          <a:xfrm>
            <a:off x="269742" y="1146076"/>
            <a:ext cx="8874289" cy="9867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5" name="สี่เหลี่ยมผืนผ้า 44"/>
          <p:cNvSpPr/>
          <p:nvPr/>
        </p:nvSpPr>
        <p:spPr>
          <a:xfrm rot="16200000">
            <a:off x="4531781" y="-3271455"/>
            <a:ext cx="619996" cy="86044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" name="แผนผังลำดับงาน: กระบวนการ 13"/>
          <p:cNvSpPr/>
          <p:nvPr/>
        </p:nvSpPr>
        <p:spPr>
          <a:xfrm>
            <a:off x="0" y="1643050"/>
            <a:ext cx="9144000" cy="5214950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16" name="Group 6"/>
          <p:cNvGrpSpPr>
            <a:grpSpLocks/>
          </p:cNvGrpSpPr>
          <p:nvPr/>
        </p:nvGrpSpPr>
        <p:grpSpPr bwMode="auto">
          <a:xfrm>
            <a:off x="-2" y="44624"/>
            <a:ext cx="2530476" cy="646330"/>
            <a:chOff x="48" y="0"/>
            <a:chExt cx="1834" cy="541"/>
          </a:xfrm>
        </p:grpSpPr>
        <p:pic>
          <p:nvPicPr>
            <p:cNvPr id="17" name="Picture 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63" y="0"/>
              <a:ext cx="1519" cy="5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8" descr="00 ตรา รพร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" y="45"/>
              <a:ext cx="391" cy="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0" name="แผนผังลำดับงาน: กระบวนการ 49"/>
          <p:cNvSpPr/>
          <p:nvPr/>
        </p:nvSpPr>
        <p:spPr>
          <a:xfrm>
            <a:off x="-1" y="741475"/>
            <a:ext cx="8676458" cy="714380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1" name="มนมุมสี่เหลี่ยมผืนผ้าด้านทแยงมุม 6"/>
          <p:cNvSpPr/>
          <p:nvPr/>
        </p:nvSpPr>
        <p:spPr>
          <a:xfrm>
            <a:off x="994308" y="879376"/>
            <a:ext cx="5881948" cy="533400"/>
          </a:xfrm>
          <a:prstGeom prst="round2Diag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h-TH" sz="3600" b="1" dirty="0" smtClean="0">
                <a:solidFill>
                  <a:schemeClr val="tx1"/>
                </a:solidFill>
                <a:effectLst/>
                <a:latin typeface="TH SarabunPSK" pitchFamily="34" charset="-34"/>
                <a:ea typeface="Tahoma" pitchFamily="34" charset="0"/>
                <a:cs typeface="TH SarabunPSK" pitchFamily="34" charset="-34"/>
              </a:rPr>
              <a:t>แผนการ</a:t>
            </a:r>
            <a:r>
              <a:rPr lang="th-TH" sz="3600" b="1" dirty="0">
                <a:solidFill>
                  <a:schemeClr val="tx1"/>
                </a:solidFill>
                <a:effectLst/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จัดการความปลอดภัยและ</a:t>
            </a:r>
            <a:r>
              <a:rPr lang="th-TH" sz="3600" b="1" dirty="0" err="1">
                <a:solidFill>
                  <a:schemeClr val="tx1"/>
                </a:solidFill>
                <a:effectLst/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สวัสดิ</a:t>
            </a:r>
            <a:r>
              <a:rPr lang="th-TH" sz="3600" b="1" dirty="0" smtClean="0">
                <a:solidFill>
                  <a:schemeClr val="tx1"/>
                </a:solidFill>
                <a:effectLst/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ภาพ</a:t>
            </a:r>
            <a:r>
              <a:rPr lang="en-US" sz="3200" b="1" dirty="0" smtClean="0">
                <a:solidFill>
                  <a:schemeClr val="tx1"/>
                </a:solidFill>
                <a:effectLst/>
                <a:latin typeface="TH SarabunPSK" pitchFamily="34" charset="-34"/>
                <a:ea typeface="Tahoma" pitchFamily="34" charset="0"/>
                <a:cs typeface="TH SarabunPSK" pitchFamily="34" charset="-34"/>
              </a:rPr>
              <a:t>)</a:t>
            </a:r>
            <a:endParaRPr lang="en-US" sz="3200" b="1" dirty="0">
              <a:solidFill>
                <a:schemeClr val="tx1"/>
              </a:solidFill>
              <a:effectLst/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</p:txBody>
      </p:sp>
      <p:sp>
        <p:nvSpPr>
          <p:cNvPr id="54" name="สี่เหลี่ยมผืนผ้า 53"/>
          <p:cNvSpPr/>
          <p:nvPr/>
        </p:nvSpPr>
        <p:spPr>
          <a:xfrm>
            <a:off x="107504" y="908720"/>
            <a:ext cx="792088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000" dirty="0" smtClean="0">
                <a:ln w="28575">
                  <a:solidFill>
                    <a:schemeClr val="bg1"/>
                  </a:solidFill>
                </a:ln>
                <a:solidFill>
                  <a:schemeClr val="tx1"/>
                </a:solidFill>
                <a:sym typeface="Wingdings"/>
              </a:rPr>
              <a:t></a:t>
            </a:r>
            <a:endParaRPr lang="th-TH" sz="6000" dirty="0">
              <a:ln w="28575"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5536" y="1484784"/>
            <a:ext cx="7776864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th-TH" sz="3600" b="1" dirty="0" smtClean="0">
                <a:solidFill>
                  <a:srgbClr val="FFCC0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1.1 มาตรฐาน</a:t>
            </a:r>
            <a:r>
              <a:rPr lang="th-TH" sz="3600" b="1" dirty="0">
                <a:solidFill>
                  <a:srgbClr val="FFCC0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อาคาร (อาคารบริการและสนับสนุนบริการ</a:t>
            </a:r>
            <a:r>
              <a:rPr lang="th-TH" sz="3600" b="1" dirty="0" smtClean="0">
                <a:solidFill>
                  <a:srgbClr val="FFCC0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)</a:t>
            </a:r>
            <a:endParaRPr lang="th-TH" sz="3600" b="1" dirty="0">
              <a:solidFill>
                <a:srgbClr val="FFCC00"/>
              </a:solidFill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269740" y="2192670"/>
            <a:ext cx="8874257" cy="66026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9" name="TextBox 18"/>
          <p:cNvSpPr txBox="1"/>
          <p:nvPr/>
        </p:nvSpPr>
        <p:spPr>
          <a:xfrm>
            <a:off x="1115616" y="2268161"/>
            <a:ext cx="6552728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th-TH" sz="3200" dirty="0" smtClean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ระบุจำนวน</a:t>
            </a:r>
            <a:r>
              <a:rPr lang="th-TH" sz="3200" dirty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อาคารพร้อมพื้นที่ใช้สอยทุกอาคาร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67544" y="2268160"/>
            <a:ext cx="5116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ym typeface="Wingdings"/>
              </a:rPr>
              <a:t></a:t>
            </a:r>
            <a:endParaRPr lang="th-TH" dirty="0"/>
          </a:p>
        </p:txBody>
      </p:sp>
      <p:sp>
        <p:nvSpPr>
          <p:cNvPr id="22" name="สี่เหลี่ยมผืนผ้า 21"/>
          <p:cNvSpPr/>
          <p:nvPr/>
        </p:nvSpPr>
        <p:spPr>
          <a:xfrm>
            <a:off x="269743" y="2912750"/>
            <a:ext cx="8874290" cy="66026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1115615" y="3039343"/>
            <a:ext cx="80283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dirty="0"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มีผลการตรวจสอบอาคารโดยผู้ตรวจสอบที่ได้ขึ้นทะเบียนต่อ</a:t>
            </a:r>
            <a:r>
              <a:rPr lang="th-TH" sz="2400" dirty="0" smtClean="0"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คณะกรรมการควบคุมอาคาร</a:t>
            </a:r>
            <a:endParaRPr lang="th-TH" sz="2400" dirty="0">
              <a:latin typeface="TH SarabunPSK" pitchFamily="34" charset="-34"/>
              <a:ea typeface="Tahoma" pitchFamily="34" charset="0"/>
              <a:cs typeface="TH SarabunPSK" pitchFamily="34" charset="-34"/>
              <a:sym typeface="Wingding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67544" y="2996952"/>
            <a:ext cx="5116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ym typeface="Wingdings"/>
              </a:rPr>
              <a:t></a:t>
            </a:r>
            <a:endParaRPr lang="th-TH" dirty="0"/>
          </a:p>
        </p:txBody>
      </p:sp>
      <p:sp>
        <p:nvSpPr>
          <p:cNvPr id="25" name="สี่เหลี่ยมผืนผ้า 24"/>
          <p:cNvSpPr/>
          <p:nvPr/>
        </p:nvSpPr>
        <p:spPr>
          <a:xfrm>
            <a:off x="269741" y="3645024"/>
            <a:ext cx="8874291" cy="66026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6" name="สี่เหลี่ยมผืนผ้า 25"/>
          <p:cNvSpPr/>
          <p:nvPr/>
        </p:nvSpPr>
        <p:spPr>
          <a:xfrm>
            <a:off x="1152129" y="3759423"/>
            <a:ext cx="65162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มีผลการรับรองมาตรฐานอาคารจากนายทะเบียนท้องที่ (เทศบาล)</a:t>
            </a:r>
            <a:endParaRPr lang="th-TH" sz="2400" dirty="0">
              <a:latin typeface="TH SarabunPSK" pitchFamily="34" charset="-34"/>
              <a:ea typeface="Tahoma" pitchFamily="34" charset="0"/>
              <a:cs typeface="TH SarabunPSK" pitchFamily="34" charset="-34"/>
              <a:sym typeface="Wingding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67544" y="3717032"/>
            <a:ext cx="5116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ym typeface="Wingdings"/>
              </a:rPr>
              <a:t></a:t>
            </a:r>
            <a:endParaRPr lang="th-TH" dirty="0"/>
          </a:p>
        </p:txBody>
      </p:sp>
      <p:sp>
        <p:nvSpPr>
          <p:cNvPr id="28" name="สี่เหลี่ยมผืนผ้า 27"/>
          <p:cNvSpPr/>
          <p:nvPr/>
        </p:nvSpPr>
        <p:spPr>
          <a:xfrm>
            <a:off x="269741" y="4365104"/>
            <a:ext cx="8874292" cy="24928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0" name="TextBox 29"/>
          <p:cNvSpPr txBox="1"/>
          <p:nvPr/>
        </p:nvSpPr>
        <p:spPr>
          <a:xfrm>
            <a:off x="217312" y="4371488"/>
            <a:ext cx="7667056" cy="236988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	มาตรฐานอุปกรณ์ประกอบอาคาร</a:t>
            </a:r>
          </a:p>
          <a:p>
            <a:pPr>
              <a:tabLst>
                <a:tab pos="1436688" algn="l"/>
                <a:tab pos="4659313" algn="l"/>
              </a:tabLst>
            </a:pPr>
            <a:r>
              <a:rPr lang="th-TH" sz="2000" dirty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	</a:t>
            </a:r>
            <a:r>
              <a:rPr lang="th-TH" sz="2000" dirty="0" smtClean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- อุปกรณ์ตรวจจับควัน	- ประตูทนไฟ</a:t>
            </a:r>
          </a:p>
          <a:p>
            <a:pPr>
              <a:tabLst>
                <a:tab pos="1436688" algn="l"/>
                <a:tab pos="4659313" algn="l"/>
              </a:tabLst>
            </a:pPr>
            <a:r>
              <a:rPr lang="th-TH" sz="2000" dirty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	</a:t>
            </a:r>
            <a:r>
              <a:rPr lang="th-TH" sz="2000" dirty="0" smtClean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- สัญญาณแจ้งเพลิงไหม้	- ห้องกันไฟ</a:t>
            </a:r>
          </a:p>
          <a:p>
            <a:pPr>
              <a:tabLst>
                <a:tab pos="1436688" algn="l"/>
                <a:tab pos="4659313" algn="l"/>
              </a:tabLst>
            </a:pPr>
            <a:r>
              <a:rPr lang="th-TH" sz="2000" dirty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	</a:t>
            </a:r>
            <a:r>
              <a:rPr lang="th-TH" sz="2000" dirty="0" smtClean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- สายสัญญาณฉุกเฉิน	- ทางหนีไฟ</a:t>
            </a:r>
          </a:p>
          <a:p>
            <a:pPr>
              <a:tabLst>
                <a:tab pos="1436688" algn="l"/>
                <a:tab pos="4659313" algn="l"/>
              </a:tabLst>
            </a:pPr>
            <a:r>
              <a:rPr lang="th-TH" sz="2000" dirty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	</a:t>
            </a:r>
            <a:r>
              <a:rPr lang="th-TH" sz="2000" dirty="0" smtClean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- ถังดับเพลิง	- ป้ายบอกทางหนีไฟ</a:t>
            </a:r>
          </a:p>
          <a:p>
            <a:pPr>
              <a:tabLst>
                <a:tab pos="1436688" algn="l"/>
                <a:tab pos="4659313" algn="l"/>
              </a:tabLst>
            </a:pPr>
            <a:r>
              <a:rPr lang="th-TH" sz="2000" dirty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	</a:t>
            </a:r>
            <a:r>
              <a:rPr lang="th-TH" sz="2000" dirty="0" smtClean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- ไฟฉุกเฉิน	- ผังหนีไฟ</a:t>
            </a:r>
          </a:p>
          <a:p>
            <a:pPr>
              <a:tabLst>
                <a:tab pos="1436688" algn="l"/>
                <a:tab pos="4659313" algn="l"/>
              </a:tabLst>
            </a:pPr>
            <a:r>
              <a:rPr lang="th-TH" sz="2000" dirty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	</a:t>
            </a:r>
            <a:r>
              <a:rPr lang="th-TH" sz="2000" dirty="0" smtClean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- ทางลาด	- ระบบป้องกันต่าง ๆ     ฯลฯ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67544" y="4417948"/>
            <a:ext cx="5116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ym typeface="Wingdings"/>
              </a:rPr>
              <a:t>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529352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สี่เหลี่ยมผืนผ้า 28"/>
          <p:cNvSpPr/>
          <p:nvPr/>
        </p:nvSpPr>
        <p:spPr>
          <a:xfrm>
            <a:off x="323528" y="5072989"/>
            <a:ext cx="8820472" cy="150055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5" name="สี่เหลี่ยมผืนผ้า 24"/>
          <p:cNvSpPr/>
          <p:nvPr/>
        </p:nvSpPr>
        <p:spPr>
          <a:xfrm>
            <a:off x="323528" y="4293096"/>
            <a:ext cx="8820472" cy="66026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8" name="สี่เหลี่ยมผืนผ้า 27"/>
          <p:cNvSpPr/>
          <p:nvPr/>
        </p:nvSpPr>
        <p:spPr>
          <a:xfrm>
            <a:off x="323528" y="3429871"/>
            <a:ext cx="8820472" cy="79121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3" name="สี่เหลี่ยมผืนผ้า 22"/>
          <p:cNvSpPr/>
          <p:nvPr/>
        </p:nvSpPr>
        <p:spPr>
          <a:xfrm>
            <a:off x="323528" y="2626459"/>
            <a:ext cx="8820472" cy="73053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7" name="สี่เหลี่ยมผืนผ้า 46"/>
          <p:cNvSpPr/>
          <p:nvPr/>
        </p:nvSpPr>
        <p:spPr>
          <a:xfrm>
            <a:off x="323528" y="1760621"/>
            <a:ext cx="8820472" cy="7920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323528" y="836712"/>
            <a:ext cx="8820472" cy="64633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16" name="Group 6"/>
          <p:cNvGrpSpPr>
            <a:grpSpLocks/>
          </p:cNvGrpSpPr>
          <p:nvPr/>
        </p:nvGrpSpPr>
        <p:grpSpPr bwMode="auto">
          <a:xfrm>
            <a:off x="136524" y="106254"/>
            <a:ext cx="2530476" cy="646330"/>
            <a:chOff x="48" y="0"/>
            <a:chExt cx="1834" cy="541"/>
          </a:xfrm>
        </p:grpSpPr>
        <p:pic>
          <p:nvPicPr>
            <p:cNvPr id="17" name="Picture 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63" y="0"/>
              <a:ext cx="1519" cy="5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8" descr="00 ตรา รพร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" y="45"/>
              <a:ext cx="391" cy="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TextBox 9"/>
          <p:cNvSpPr txBox="1"/>
          <p:nvPr/>
        </p:nvSpPr>
        <p:spPr>
          <a:xfrm>
            <a:off x="539552" y="787351"/>
            <a:ext cx="6027144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th-TH" sz="2400" b="1" dirty="0" smtClean="0">
                <a:solidFill>
                  <a:srgbClr val="FFCC0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 </a:t>
            </a:r>
            <a:r>
              <a:rPr lang="en-US" sz="2400" b="1" dirty="0" smtClean="0">
                <a:solidFill>
                  <a:srgbClr val="FFCC0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 </a:t>
            </a:r>
            <a:r>
              <a:rPr lang="en-US" sz="4400" b="1" dirty="0" smtClean="0">
                <a:solidFill>
                  <a:srgbClr val="FFCC0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1.2 </a:t>
            </a:r>
            <a:r>
              <a:rPr lang="th-TH" sz="4400" b="1" dirty="0" smtClean="0">
                <a:solidFill>
                  <a:srgbClr val="FFCC0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 มาตรการรักษาความปลอดภัย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62140" y="1846565"/>
            <a:ext cx="6826284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tabLst>
                <a:tab pos="536575" algn="l"/>
              </a:tabLst>
            </a:pPr>
            <a:r>
              <a:rPr lang="th-TH" sz="4000" b="1" dirty="0" smtClean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กำหนด</a:t>
            </a:r>
            <a:r>
              <a:rPr lang="th-TH" sz="4000" b="1" dirty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ประตูเข้า-ออก รพ./ประตูหลัก/ประตูรอง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562140" y="3501878"/>
            <a:ext cx="6048794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tabLst>
                <a:tab pos="536575" algn="l"/>
              </a:tabLst>
            </a:pPr>
            <a:r>
              <a:rPr lang="th-TH" sz="4000" b="1" dirty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กำหนดจุดเดินตรวจ </a:t>
            </a:r>
            <a:r>
              <a:rPr lang="th-TH" sz="4000" b="1" dirty="0" err="1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รปภ</a:t>
            </a:r>
            <a:r>
              <a:rPr lang="th-TH" sz="4000" b="1" dirty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.และช่วงเวลา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547664" y="2710661"/>
            <a:ext cx="4742690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tabLst>
                <a:tab pos="536575" algn="l"/>
              </a:tabLst>
            </a:pPr>
            <a:r>
              <a:rPr lang="th-TH" sz="4000" b="1" dirty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กำหนดเวลาเปิด-ปิด ประตู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83568" y="1844824"/>
            <a:ext cx="5116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ym typeface="Wingdings"/>
              </a:rPr>
              <a:t></a:t>
            </a:r>
            <a:endParaRPr lang="th-TH" dirty="0"/>
          </a:p>
        </p:txBody>
      </p:sp>
      <p:sp>
        <p:nvSpPr>
          <p:cNvPr id="36" name="TextBox 35"/>
          <p:cNvSpPr txBox="1"/>
          <p:nvPr/>
        </p:nvSpPr>
        <p:spPr>
          <a:xfrm>
            <a:off x="683568" y="2708920"/>
            <a:ext cx="5116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ym typeface="Wingdings"/>
              </a:rPr>
              <a:t></a:t>
            </a:r>
            <a:endParaRPr lang="th-TH" dirty="0"/>
          </a:p>
        </p:txBody>
      </p:sp>
      <p:sp>
        <p:nvSpPr>
          <p:cNvPr id="37" name="TextBox 36"/>
          <p:cNvSpPr txBox="1"/>
          <p:nvPr/>
        </p:nvSpPr>
        <p:spPr>
          <a:xfrm>
            <a:off x="683568" y="3553852"/>
            <a:ext cx="5116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ym typeface="Wingdings"/>
              </a:rPr>
              <a:t></a:t>
            </a:r>
            <a:endParaRPr lang="th-TH" dirty="0"/>
          </a:p>
        </p:txBody>
      </p:sp>
      <p:sp>
        <p:nvSpPr>
          <p:cNvPr id="26" name="TextBox 25"/>
          <p:cNvSpPr txBox="1"/>
          <p:nvPr/>
        </p:nvSpPr>
        <p:spPr>
          <a:xfrm>
            <a:off x="1562140" y="4365104"/>
            <a:ext cx="6826284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tabLst>
                <a:tab pos="536575" algn="l"/>
              </a:tabLst>
            </a:pPr>
            <a:r>
              <a:rPr lang="th-TH" sz="4000" b="1" dirty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สำรวจและติดตั้ง </a:t>
            </a:r>
            <a:r>
              <a:rPr lang="en-US" sz="4000" b="1" dirty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CCTV </a:t>
            </a:r>
            <a:r>
              <a:rPr lang="th-TH" sz="4000" b="1" dirty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ทุกจุดเสี่ยง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83568" y="4437112"/>
            <a:ext cx="5116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ym typeface="Wingdings"/>
              </a:rPr>
              <a:t></a:t>
            </a:r>
            <a:endParaRPr lang="th-TH" dirty="0"/>
          </a:p>
        </p:txBody>
      </p:sp>
      <p:sp>
        <p:nvSpPr>
          <p:cNvPr id="27" name="TextBox 26"/>
          <p:cNvSpPr txBox="1"/>
          <p:nvPr/>
        </p:nvSpPr>
        <p:spPr>
          <a:xfrm>
            <a:off x="1547664" y="5085184"/>
            <a:ext cx="7596336" cy="1569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tabLst>
                <a:tab pos="536575" algn="l"/>
              </a:tabLst>
            </a:pPr>
            <a:r>
              <a:rPr lang="th-TH" sz="3200" b="1" dirty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ทางเข้า-ออก หอผู้ป่วย</a:t>
            </a:r>
            <a:r>
              <a:rPr lang="th-TH" sz="3200" b="1" dirty="0" smtClean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ต้องมีระบบรักษาความปลอดภัยตามความเหมาะสมของสภาพพื้นที่ เช่น </a:t>
            </a:r>
            <a:r>
              <a:rPr lang="en-US" sz="3200" b="1" dirty="0" smtClean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Access Control , CCTV , </a:t>
            </a:r>
          </a:p>
          <a:p>
            <a:pPr>
              <a:tabLst>
                <a:tab pos="536575" algn="l"/>
              </a:tabLst>
            </a:pPr>
            <a:r>
              <a:rPr lang="en-US" sz="3200" b="1" dirty="0" smtClean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Door Locking, Panic Alarm </a:t>
            </a:r>
            <a:r>
              <a:rPr lang="th-TH" sz="3200" b="1" dirty="0" smtClean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ฯลฯ</a:t>
            </a:r>
            <a:endParaRPr lang="th-TH" sz="3200" b="1" dirty="0">
              <a:solidFill>
                <a:schemeClr val="tx1"/>
              </a:solidFill>
              <a:latin typeface="TH SarabunPSK" pitchFamily="34" charset="-34"/>
              <a:ea typeface="Tahoma" pitchFamily="34" charset="0"/>
              <a:cs typeface="TH SarabunPSK" pitchFamily="34" charset="-34"/>
              <a:sym typeface="Wingdings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83568" y="5445224"/>
            <a:ext cx="5116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ym typeface="Wingdings"/>
              </a:rPr>
              <a:t>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596925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0" y="1268760"/>
            <a:ext cx="3923928" cy="100811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16" name="Group 6"/>
          <p:cNvGrpSpPr>
            <a:grpSpLocks/>
          </p:cNvGrpSpPr>
          <p:nvPr/>
        </p:nvGrpSpPr>
        <p:grpSpPr bwMode="auto">
          <a:xfrm>
            <a:off x="136524" y="106254"/>
            <a:ext cx="2530476" cy="646330"/>
            <a:chOff x="48" y="0"/>
            <a:chExt cx="1834" cy="541"/>
          </a:xfrm>
        </p:grpSpPr>
        <p:pic>
          <p:nvPicPr>
            <p:cNvPr id="17" name="Picture 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63" y="0"/>
              <a:ext cx="1519" cy="5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8" descr="00 ตรา รพร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" y="45"/>
              <a:ext cx="391" cy="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สี่เหลี่ยมผืนผ้า 6"/>
          <p:cNvSpPr/>
          <p:nvPr/>
        </p:nvSpPr>
        <p:spPr>
          <a:xfrm>
            <a:off x="323528" y="836712"/>
            <a:ext cx="8820503" cy="64633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TextBox 9"/>
          <p:cNvSpPr txBox="1"/>
          <p:nvPr/>
        </p:nvSpPr>
        <p:spPr>
          <a:xfrm>
            <a:off x="323528" y="836712"/>
            <a:ext cx="6027144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th-TH" sz="2400" b="1" dirty="0" smtClean="0">
                <a:solidFill>
                  <a:srgbClr val="FFCC0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 </a:t>
            </a:r>
            <a:r>
              <a:rPr lang="en-US" sz="2400" b="1" dirty="0" smtClean="0">
                <a:solidFill>
                  <a:srgbClr val="FFCC0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 </a:t>
            </a:r>
            <a:r>
              <a:rPr lang="en-US" sz="4400" b="1" dirty="0" smtClean="0">
                <a:solidFill>
                  <a:srgbClr val="FFCC0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1.2 </a:t>
            </a:r>
            <a:r>
              <a:rPr lang="th-TH" sz="4400" b="1" dirty="0" smtClean="0">
                <a:solidFill>
                  <a:srgbClr val="FFCC0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 มาตรการรักษาความปลอดภัย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3906" y="1626426"/>
            <a:ext cx="3661678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tabLst>
                <a:tab pos="536575" algn="l"/>
              </a:tabLst>
            </a:pPr>
            <a:r>
              <a:rPr lang="th-TH" sz="3600" b="1" dirty="0">
                <a:solidFill>
                  <a:srgbClr val="FFFF0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การติดบัตรแสดงตัวบุคคล</a:t>
            </a: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3923928" y="2221090"/>
            <a:ext cx="5220103" cy="1186953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6" name="สี่เหลี่ยมผืนผ้า 25"/>
          <p:cNvSpPr/>
          <p:nvPr/>
        </p:nvSpPr>
        <p:spPr>
          <a:xfrm>
            <a:off x="2915816" y="3402094"/>
            <a:ext cx="6228215" cy="13230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7" name="สี่เหลี่ยมผืนผ้า 26"/>
          <p:cNvSpPr/>
          <p:nvPr/>
        </p:nvSpPr>
        <p:spPr>
          <a:xfrm>
            <a:off x="1961964" y="4594996"/>
            <a:ext cx="7182035" cy="118695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8" name="สี่เหลี่ยมผืนผ้า 27"/>
          <p:cNvSpPr/>
          <p:nvPr/>
        </p:nvSpPr>
        <p:spPr>
          <a:xfrm>
            <a:off x="971600" y="5671047"/>
            <a:ext cx="8194497" cy="118695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9" name="TextBox 28"/>
          <p:cNvSpPr txBox="1"/>
          <p:nvPr/>
        </p:nvSpPr>
        <p:spPr>
          <a:xfrm>
            <a:off x="4283968" y="2223735"/>
            <a:ext cx="4860030" cy="12772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tabLst>
                <a:tab pos="536575" algn="l"/>
              </a:tabLst>
            </a:pPr>
            <a:r>
              <a:rPr lang="th-TH" sz="3600" b="1" dirty="0">
                <a:solidFill>
                  <a:srgbClr val="FFFF0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พนักงาน รพ. ต้องติดบัตร</a:t>
            </a:r>
            <a:r>
              <a:rPr lang="th-TH" sz="3600" b="1" dirty="0" smtClean="0">
                <a:solidFill>
                  <a:srgbClr val="FFFF0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ตลอด</a:t>
            </a:r>
          </a:p>
          <a:p>
            <a:pPr>
              <a:spcBef>
                <a:spcPts val="600"/>
              </a:spcBef>
              <a:tabLst>
                <a:tab pos="536575" algn="l"/>
              </a:tabLst>
            </a:pPr>
            <a:r>
              <a:rPr lang="th-TH" sz="3600" b="1" dirty="0" smtClean="0">
                <a:solidFill>
                  <a:srgbClr val="FFFF0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เวลา</a:t>
            </a:r>
            <a:r>
              <a:rPr lang="th-TH" sz="3600" b="1" dirty="0">
                <a:solidFill>
                  <a:srgbClr val="FFFF0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ปฏิบัติงาน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419872" y="3573016"/>
            <a:ext cx="3780000" cy="923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tabLst>
                <a:tab pos="536575" algn="l"/>
              </a:tabLst>
            </a:pPr>
            <a:r>
              <a:rPr lang="th-TH" sz="5400" b="1" dirty="0">
                <a:solidFill>
                  <a:srgbClr val="FFFF0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นักศึกษาฝึกงาน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066136" y="4737918"/>
            <a:ext cx="6682328" cy="8617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tabLst>
                <a:tab pos="1433513" algn="l"/>
              </a:tabLst>
            </a:pPr>
            <a:r>
              <a:rPr lang="th-TH" sz="5000" b="1" dirty="0">
                <a:solidFill>
                  <a:srgbClr val="FFFF0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พนักงานร้านค้า/ผู้รับเหมา/ผู้รับจ้าง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87623" y="5877272"/>
            <a:ext cx="7956375" cy="1323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tabLst>
                <a:tab pos="1433513" algn="l"/>
              </a:tabLst>
            </a:pPr>
            <a:r>
              <a:rPr lang="th-TH" sz="4000" b="1" dirty="0">
                <a:solidFill>
                  <a:srgbClr val="FFFF0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ผู้มาเยือน/ติดต่องาน/ศึกษาดูงาน ต้องแลกบัตร </a:t>
            </a:r>
            <a:r>
              <a:rPr lang="en-US" sz="4000" b="1" dirty="0">
                <a:solidFill>
                  <a:srgbClr val="FFFF0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Visitor</a:t>
            </a:r>
            <a:endParaRPr lang="th-TH" sz="4000" b="1" dirty="0">
              <a:solidFill>
                <a:srgbClr val="FFFF00"/>
              </a:solidFill>
              <a:latin typeface="TH SarabunPSK" pitchFamily="34" charset="-34"/>
              <a:ea typeface="Tahoma" pitchFamily="34" charset="0"/>
              <a:cs typeface="TH SarabunPSK" pitchFamily="34" charset="-34"/>
              <a:sym typeface="Wingdings"/>
            </a:endParaRPr>
          </a:p>
          <a:p>
            <a:pPr>
              <a:tabLst>
                <a:tab pos="536575" algn="l"/>
              </a:tabLst>
            </a:pPr>
            <a:endParaRPr lang="th-TH" sz="4000" b="1" dirty="0">
              <a:solidFill>
                <a:srgbClr val="FFFF00"/>
              </a:solidFill>
              <a:latin typeface="TH SarabunPSK" pitchFamily="34" charset="-34"/>
              <a:ea typeface="Tahoma" pitchFamily="34" charset="0"/>
              <a:cs typeface="TH SarabunPSK" pitchFamily="34" charset="-34"/>
              <a:sym typeface="Wingdings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771800" y="2393593"/>
            <a:ext cx="835076" cy="1323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tabLst>
                <a:tab pos="536575" algn="l"/>
              </a:tabLst>
            </a:pPr>
            <a:r>
              <a:rPr lang="th-TH" sz="8000" b="1" dirty="0" smtClean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</a:t>
            </a:r>
            <a:endParaRPr lang="th-TH" sz="8000" b="1" dirty="0">
              <a:solidFill>
                <a:schemeClr val="tx1"/>
              </a:solidFill>
              <a:latin typeface="TH SarabunPSK" pitchFamily="34" charset="-34"/>
              <a:ea typeface="Tahoma" pitchFamily="34" charset="0"/>
              <a:cs typeface="TH SarabunPSK" pitchFamily="34" charset="-34"/>
              <a:sym typeface="Wingdings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835696" y="3545721"/>
            <a:ext cx="835076" cy="1323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tabLst>
                <a:tab pos="536575" algn="l"/>
              </a:tabLst>
            </a:pPr>
            <a:r>
              <a:rPr lang="th-TH" sz="8000" b="1" dirty="0" smtClean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</a:t>
            </a:r>
            <a:endParaRPr lang="th-TH" sz="8000" b="1" dirty="0">
              <a:solidFill>
                <a:schemeClr val="tx1"/>
              </a:solidFill>
              <a:latin typeface="TH SarabunPSK" pitchFamily="34" charset="-34"/>
              <a:ea typeface="Tahoma" pitchFamily="34" charset="0"/>
              <a:cs typeface="TH SarabunPSK" pitchFamily="34" charset="-34"/>
              <a:sym typeface="Wingdings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27584" y="4625841"/>
            <a:ext cx="835076" cy="1323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tabLst>
                <a:tab pos="536575" algn="l"/>
              </a:tabLst>
            </a:pPr>
            <a:r>
              <a:rPr lang="th-TH" sz="8000" b="1" dirty="0" smtClean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</a:t>
            </a:r>
            <a:endParaRPr lang="th-TH" sz="8000" b="1" dirty="0">
              <a:solidFill>
                <a:schemeClr val="tx1"/>
              </a:solidFill>
              <a:latin typeface="TH SarabunPSK" pitchFamily="34" charset="-34"/>
              <a:ea typeface="Tahoma" pitchFamily="34" charset="0"/>
              <a:cs typeface="TH SarabunPSK" pitchFamily="34" charset="-34"/>
              <a:sym typeface="Wingding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-79500" y="5733256"/>
            <a:ext cx="835076" cy="1323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tabLst>
                <a:tab pos="536575" algn="l"/>
              </a:tabLst>
            </a:pPr>
            <a:r>
              <a:rPr lang="th-TH" sz="8000" b="1" dirty="0" smtClean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</a:t>
            </a:r>
            <a:endParaRPr lang="th-TH" sz="8000" b="1" dirty="0">
              <a:solidFill>
                <a:schemeClr val="tx1"/>
              </a:solidFill>
              <a:latin typeface="TH SarabunPSK" pitchFamily="34" charset="-34"/>
              <a:ea typeface="Tahoma" pitchFamily="34" charset="0"/>
              <a:cs typeface="TH SarabunPSK" pitchFamily="34" charset="-34"/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2964823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สี่เหลี่ยมผืนผ้า 14"/>
          <p:cNvSpPr/>
          <p:nvPr/>
        </p:nvSpPr>
        <p:spPr>
          <a:xfrm>
            <a:off x="0" y="1268760"/>
            <a:ext cx="3923928" cy="100811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16" name="Group 6"/>
          <p:cNvGrpSpPr>
            <a:grpSpLocks/>
          </p:cNvGrpSpPr>
          <p:nvPr/>
        </p:nvGrpSpPr>
        <p:grpSpPr bwMode="auto">
          <a:xfrm>
            <a:off x="136524" y="106254"/>
            <a:ext cx="2530476" cy="646330"/>
            <a:chOff x="48" y="0"/>
            <a:chExt cx="1834" cy="541"/>
          </a:xfrm>
        </p:grpSpPr>
        <p:pic>
          <p:nvPicPr>
            <p:cNvPr id="17" name="Picture 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63" y="0"/>
              <a:ext cx="1519" cy="5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8" descr="00 ตรา รพร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" y="45"/>
              <a:ext cx="391" cy="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สี่เหลี่ยมผืนผ้า 6"/>
          <p:cNvSpPr/>
          <p:nvPr/>
        </p:nvSpPr>
        <p:spPr>
          <a:xfrm>
            <a:off x="288032" y="836712"/>
            <a:ext cx="8856000" cy="64633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TextBox 9"/>
          <p:cNvSpPr txBox="1"/>
          <p:nvPr/>
        </p:nvSpPr>
        <p:spPr>
          <a:xfrm>
            <a:off x="323528" y="836712"/>
            <a:ext cx="6027144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th-TH" sz="2400" b="1" dirty="0" smtClean="0">
                <a:solidFill>
                  <a:srgbClr val="FFCC0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 </a:t>
            </a:r>
            <a:r>
              <a:rPr lang="en-US" sz="2400" b="1" dirty="0" smtClean="0">
                <a:solidFill>
                  <a:srgbClr val="FFCC0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 </a:t>
            </a:r>
            <a:r>
              <a:rPr lang="en-US" sz="4400" b="1" dirty="0" smtClean="0">
                <a:solidFill>
                  <a:srgbClr val="FFCC0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1.2 </a:t>
            </a:r>
            <a:r>
              <a:rPr lang="th-TH" sz="4400" b="1" dirty="0" smtClean="0">
                <a:solidFill>
                  <a:srgbClr val="FFCC0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 มาตรการรักษาความปลอดภัย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9972" y="1558533"/>
            <a:ext cx="6322228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tabLst>
                <a:tab pos="536575" algn="l"/>
              </a:tabLst>
            </a:pPr>
            <a:r>
              <a:rPr lang="th-TH" sz="3600" b="1" dirty="0">
                <a:solidFill>
                  <a:srgbClr val="FFFF0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กำหนดเวลาเยี่ยมในหอผู้ป่วย</a:t>
            </a:r>
          </a:p>
        </p:txBody>
      </p:sp>
      <p:sp>
        <p:nvSpPr>
          <p:cNvPr id="20" name="สี่เหลี่ยมผืนผ้า 19"/>
          <p:cNvSpPr/>
          <p:nvPr/>
        </p:nvSpPr>
        <p:spPr>
          <a:xfrm>
            <a:off x="1187624" y="2528900"/>
            <a:ext cx="7416824" cy="176419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1" name="สี่เหลี่ยมผืนผ้า 20"/>
          <p:cNvSpPr/>
          <p:nvPr/>
        </p:nvSpPr>
        <p:spPr>
          <a:xfrm>
            <a:off x="1187624" y="4450337"/>
            <a:ext cx="7416824" cy="176419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2" name="TextBox 21"/>
          <p:cNvSpPr txBox="1"/>
          <p:nvPr/>
        </p:nvSpPr>
        <p:spPr>
          <a:xfrm>
            <a:off x="1190751" y="2662886"/>
            <a:ext cx="7668344" cy="12003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tabLst>
                <a:tab pos="536575" algn="l"/>
                <a:tab pos="1433513" algn="l"/>
              </a:tabLst>
            </a:pPr>
            <a:r>
              <a:rPr lang="th-TH" sz="3600" b="1" dirty="0">
                <a:solidFill>
                  <a:schemeClr val="tx2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(1) ต้องกำหนดให้ชัดเจน (เช่น เวลา 10.00 – 20.00 น.)  </a:t>
            </a:r>
          </a:p>
          <a:p>
            <a:pPr>
              <a:tabLst>
                <a:tab pos="536575" algn="l"/>
                <a:tab pos="1433513" algn="l"/>
              </a:tabLst>
            </a:pPr>
            <a:r>
              <a:rPr lang="th-TH" sz="3600" b="1" dirty="0" smtClean="0">
                <a:solidFill>
                  <a:schemeClr val="tx2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    นอก</a:t>
            </a:r>
            <a:r>
              <a:rPr lang="th-TH" sz="3600" b="1" dirty="0">
                <a:solidFill>
                  <a:schemeClr val="tx2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เวลาเยี่ยม</a:t>
            </a:r>
            <a:r>
              <a:rPr lang="th-TH" sz="3600" b="1" dirty="0" err="1">
                <a:solidFill>
                  <a:schemeClr val="tx2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ต้องล็</a:t>
            </a:r>
            <a:r>
              <a:rPr lang="th-TH" sz="3600" b="1" dirty="0">
                <a:solidFill>
                  <a:schemeClr val="tx2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อกกุญแจ</a:t>
            </a:r>
            <a:r>
              <a:rPr lang="th-TH" sz="3600" b="1" dirty="0" smtClean="0">
                <a:solidFill>
                  <a:schemeClr val="tx2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และมีกริ่ง</a:t>
            </a:r>
            <a:r>
              <a:rPr lang="th-TH" sz="3600" b="1" dirty="0">
                <a:solidFill>
                  <a:schemeClr val="tx2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เรียกที่ประตู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178532" y="4450337"/>
            <a:ext cx="7668344" cy="17543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spcBef>
                <a:spcPts val="1800"/>
              </a:spcBef>
              <a:tabLst>
                <a:tab pos="536575" algn="l"/>
                <a:tab pos="1433513" algn="l"/>
              </a:tabLst>
            </a:pPr>
            <a:r>
              <a:rPr lang="th-TH" sz="3600" b="1" dirty="0">
                <a:solidFill>
                  <a:schemeClr val="tx2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(2) การเยี่ยมนอกเวลาราชการ พยาบาลต้องมา</a:t>
            </a:r>
          </a:p>
          <a:p>
            <a:pPr>
              <a:tabLst>
                <a:tab pos="536575" algn="l"/>
                <a:tab pos="1433513" algn="l"/>
              </a:tabLst>
            </a:pPr>
            <a:r>
              <a:rPr lang="th-TH" sz="3600" b="1" dirty="0" smtClean="0">
                <a:solidFill>
                  <a:schemeClr val="tx2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    เปิด</a:t>
            </a:r>
            <a:r>
              <a:rPr lang="th-TH" sz="3600" b="1" dirty="0">
                <a:solidFill>
                  <a:schemeClr val="tx2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กุญแจ -</a:t>
            </a:r>
            <a:r>
              <a:rPr lang="en-US" sz="3600" b="1" dirty="0">
                <a:solidFill>
                  <a:schemeClr val="tx2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&gt; </a:t>
            </a:r>
            <a:r>
              <a:rPr lang="th-TH" sz="3600" b="1" dirty="0">
                <a:solidFill>
                  <a:schemeClr val="tx2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สอบถามรายละเอียดตัวบุคคลก่อนพาเข้า</a:t>
            </a:r>
          </a:p>
          <a:p>
            <a:pPr>
              <a:tabLst>
                <a:tab pos="536575" algn="l"/>
                <a:tab pos="1433513" algn="l"/>
              </a:tabLst>
            </a:pPr>
            <a:r>
              <a:rPr lang="th-TH" sz="3600" b="1" dirty="0">
                <a:solidFill>
                  <a:schemeClr val="tx2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    </a:t>
            </a:r>
            <a:r>
              <a:rPr lang="th-TH" sz="3600" b="1" dirty="0" smtClean="0">
                <a:solidFill>
                  <a:schemeClr val="tx2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ไปเยี่ยมและพากลับ</a:t>
            </a:r>
            <a:r>
              <a:rPr lang="en-US" sz="3600" b="1" dirty="0" smtClean="0">
                <a:solidFill>
                  <a:schemeClr val="tx2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 </a:t>
            </a:r>
            <a:endParaRPr lang="th-TH" sz="3600" b="1" dirty="0">
              <a:solidFill>
                <a:schemeClr val="tx2"/>
              </a:solidFill>
              <a:latin typeface="TH SarabunPSK" pitchFamily="34" charset="-34"/>
              <a:ea typeface="Tahoma" pitchFamily="34" charset="0"/>
              <a:cs typeface="TH SarabunPSK" pitchFamily="34" charset="-34"/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36339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สี่เหลี่ยมผืนผ้า 14"/>
          <p:cNvSpPr/>
          <p:nvPr/>
        </p:nvSpPr>
        <p:spPr>
          <a:xfrm>
            <a:off x="0" y="1268760"/>
            <a:ext cx="7668344" cy="100811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755576" y="2276872"/>
            <a:ext cx="8204625" cy="40050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179512" y="980728"/>
            <a:ext cx="8964520" cy="64633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16" name="Group 6"/>
          <p:cNvGrpSpPr>
            <a:grpSpLocks/>
          </p:cNvGrpSpPr>
          <p:nvPr/>
        </p:nvGrpSpPr>
        <p:grpSpPr bwMode="auto">
          <a:xfrm>
            <a:off x="136524" y="106254"/>
            <a:ext cx="2530476" cy="646330"/>
            <a:chOff x="48" y="0"/>
            <a:chExt cx="1834" cy="541"/>
          </a:xfrm>
        </p:grpSpPr>
        <p:pic>
          <p:nvPicPr>
            <p:cNvPr id="17" name="Picture 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3" y="0"/>
              <a:ext cx="1519" cy="5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8" descr="00 ตรา รพร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" y="45"/>
              <a:ext cx="391" cy="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TextBox 8"/>
          <p:cNvSpPr txBox="1"/>
          <p:nvPr/>
        </p:nvSpPr>
        <p:spPr>
          <a:xfrm>
            <a:off x="179512" y="2420888"/>
            <a:ext cx="9144000" cy="317009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tabLst>
                <a:tab pos="536575" algn="l"/>
              </a:tabLst>
            </a:pPr>
            <a:r>
              <a:rPr lang="th-TH" b="1" dirty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	</a:t>
            </a:r>
            <a:r>
              <a:rPr lang="th-TH" b="1" dirty="0" smtClean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	</a:t>
            </a:r>
            <a:r>
              <a:rPr lang="th-TH" dirty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 </a:t>
            </a:r>
            <a:r>
              <a:rPr lang="th-TH" dirty="0" smtClean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      </a:t>
            </a:r>
            <a:r>
              <a:rPr lang="th-TH" sz="3600" b="1" dirty="0" smtClean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(1) ห้องยา			(4) ห้อง </a:t>
            </a:r>
            <a:r>
              <a:rPr lang="en-US" sz="3600" b="1" dirty="0" smtClean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LAB</a:t>
            </a:r>
          </a:p>
          <a:p>
            <a:pPr>
              <a:spcBef>
                <a:spcPts val="600"/>
              </a:spcBef>
              <a:tabLst>
                <a:tab pos="536575" algn="l"/>
                <a:tab pos="1433513" algn="l"/>
              </a:tabLst>
            </a:pPr>
            <a:r>
              <a:rPr lang="en-US" sz="3600" b="1" dirty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	</a:t>
            </a:r>
            <a:r>
              <a:rPr lang="en-US" sz="3600" b="1" dirty="0" smtClean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	</a:t>
            </a:r>
            <a:r>
              <a:rPr lang="th-TH" sz="3600" b="1" dirty="0" smtClean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(2) ห้องบัตร			(5) หอผู้ป่วยเด็ก</a:t>
            </a:r>
          </a:p>
          <a:p>
            <a:pPr>
              <a:spcBef>
                <a:spcPts val="600"/>
              </a:spcBef>
              <a:tabLst>
                <a:tab pos="536575" algn="l"/>
                <a:tab pos="1433513" algn="l"/>
              </a:tabLst>
            </a:pPr>
            <a:r>
              <a:rPr lang="th-TH" sz="3600" b="1" dirty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	</a:t>
            </a:r>
            <a:r>
              <a:rPr lang="th-TH" sz="3600" b="1" dirty="0" smtClean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	(3) ห้อง </a:t>
            </a:r>
            <a:r>
              <a:rPr lang="en-US" sz="3600" b="1" dirty="0" smtClean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IT			</a:t>
            </a:r>
            <a:r>
              <a:rPr lang="th-TH" sz="3600" b="1" dirty="0" smtClean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(6) ห้องคลอด/เด็กอ่อน</a:t>
            </a:r>
          </a:p>
          <a:p>
            <a:pPr>
              <a:spcBef>
                <a:spcPts val="600"/>
              </a:spcBef>
              <a:tabLst>
                <a:tab pos="536575" algn="l"/>
                <a:tab pos="1433513" algn="l"/>
              </a:tabLst>
            </a:pPr>
            <a:r>
              <a:rPr lang="th-TH" sz="3600" b="1" dirty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	</a:t>
            </a:r>
            <a:r>
              <a:rPr lang="th-TH" sz="3600" b="1" dirty="0" smtClean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	** ต้องสแกนก่อนเข้าห้อง</a:t>
            </a:r>
          </a:p>
          <a:p>
            <a:pPr>
              <a:spcBef>
                <a:spcPts val="600"/>
              </a:spcBef>
              <a:tabLst>
                <a:tab pos="1433513" algn="l"/>
              </a:tabLst>
            </a:pPr>
            <a:r>
              <a:rPr lang="th-TH" sz="3600" b="1" dirty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	</a:t>
            </a:r>
            <a:endParaRPr lang="th-TH" b="1" dirty="0">
              <a:solidFill>
                <a:schemeClr val="tx1"/>
              </a:solidFill>
              <a:latin typeface="TH SarabunPSK" pitchFamily="34" charset="-34"/>
              <a:ea typeface="Tahoma" pitchFamily="34" charset="0"/>
              <a:cs typeface="TH SarabunPSK" pitchFamily="34" charset="-34"/>
              <a:sym typeface="Wingding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3528" y="980728"/>
            <a:ext cx="6027144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th-TH" sz="2400" b="1" dirty="0" smtClean="0">
                <a:solidFill>
                  <a:srgbClr val="FFCC0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 </a:t>
            </a:r>
            <a:r>
              <a:rPr lang="en-US" sz="2400" b="1" dirty="0" smtClean="0">
                <a:solidFill>
                  <a:srgbClr val="FFCC0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 </a:t>
            </a:r>
            <a:r>
              <a:rPr lang="en-US" sz="4400" b="1" dirty="0" smtClean="0">
                <a:solidFill>
                  <a:srgbClr val="FFCC0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1.2 </a:t>
            </a:r>
            <a:r>
              <a:rPr lang="th-TH" sz="4400" b="1" dirty="0" smtClean="0">
                <a:solidFill>
                  <a:srgbClr val="FFCC0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 มาตรการรักษาความปลอดภัย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9972" y="1700808"/>
            <a:ext cx="8122428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tabLst>
                <a:tab pos="536575" algn="l"/>
              </a:tabLst>
            </a:pPr>
            <a:r>
              <a:rPr lang="th-TH" sz="3600" b="1" dirty="0">
                <a:solidFill>
                  <a:srgbClr val="FFFF0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พื้นที่เสี่ยงที่จะต้องติดระบบควบคุม</a:t>
            </a:r>
            <a:r>
              <a:rPr lang="th-TH" sz="3600" b="1" dirty="0" smtClean="0">
                <a:solidFill>
                  <a:srgbClr val="FFFF0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ประตู </a:t>
            </a:r>
            <a:r>
              <a:rPr lang="en-US" sz="3600" b="1" dirty="0" smtClean="0">
                <a:solidFill>
                  <a:srgbClr val="FFFF0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/>
              </a:rPr>
              <a:t>Access Control</a:t>
            </a:r>
            <a:endParaRPr lang="th-TH" sz="3600" b="1" dirty="0">
              <a:solidFill>
                <a:srgbClr val="FFFF00"/>
              </a:solidFill>
              <a:latin typeface="TH SarabunPSK" pitchFamily="34" charset="-34"/>
              <a:ea typeface="Tahoma" pitchFamily="34" charset="0"/>
              <a:cs typeface="TH SarabunPSK" pitchFamily="34" charset="-34"/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4117373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2346</TotalTime>
  <Words>1554</Words>
  <Application>Microsoft Office PowerPoint</Application>
  <PresentationFormat>นำเสนอทางหน้าจอ (4:3)</PresentationFormat>
  <Paragraphs>409</Paragraphs>
  <Slides>37</Slides>
  <Notes>5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37</vt:i4>
      </vt:variant>
    </vt:vector>
  </HeadingPairs>
  <TitlesOfParts>
    <vt:vector size="38" baseType="lpstr">
      <vt:lpstr>ชุดรูปแบบของ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>TCPH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iTCPH</dc:creator>
  <cp:lastModifiedBy>Somchai</cp:lastModifiedBy>
  <cp:revision>160</cp:revision>
  <cp:lastPrinted>2015-06-12T04:19:26Z</cp:lastPrinted>
  <dcterms:created xsi:type="dcterms:W3CDTF">2015-05-27T04:02:09Z</dcterms:created>
  <dcterms:modified xsi:type="dcterms:W3CDTF">2015-06-22T02:41:05Z</dcterms:modified>
</cp:coreProperties>
</file>