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04" r:id="rId3"/>
    <p:sldId id="303" r:id="rId4"/>
    <p:sldId id="257" r:id="rId5"/>
    <p:sldId id="258" r:id="rId6"/>
    <p:sldId id="302" r:id="rId7"/>
    <p:sldId id="292" r:id="rId8"/>
    <p:sldId id="294" r:id="rId9"/>
    <p:sldId id="308" r:id="rId10"/>
    <p:sldId id="263" r:id="rId11"/>
    <p:sldId id="275" r:id="rId12"/>
    <p:sldId id="277" r:id="rId13"/>
    <p:sldId id="278" r:id="rId14"/>
    <p:sldId id="279" r:id="rId15"/>
    <p:sldId id="280" r:id="rId16"/>
    <p:sldId id="281" r:id="rId17"/>
    <p:sldId id="307" r:id="rId18"/>
    <p:sldId id="264" r:id="rId19"/>
    <p:sldId id="295" r:id="rId20"/>
    <p:sldId id="309" r:id="rId21"/>
    <p:sldId id="296" r:id="rId22"/>
    <p:sldId id="298" r:id="rId23"/>
    <p:sldId id="299" r:id="rId24"/>
    <p:sldId id="310" r:id="rId25"/>
    <p:sldId id="311" r:id="rId26"/>
    <p:sldId id="315" r:id="rId27"/>
    <p:sldId id="313" r:id="rId28"/>
    <p:sldId id="300" r:id="rId29"/>
    <p:sldId id="312" r:id="rId30"/>
    <p:sldId id="301" r:id="rId31"/>
    <p:sldId id="276" r:id="rId32"/>
    <p:sldId id="306" r:id="rId33"/>
    <p:sldId id="316" r:id="rId34"/>
    <p:sldId id="305" r:id="rId3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  <a:srgbClr val="006600"/>
    <a:srgbClr val="99FFCC"/>
    <a:srgbClr val="CCFF99"/>
    <a:srgbClr val="CCECFF"/>
    <a:srgbClr val="FFCCFF"/>
    <a:srgbClr val="00FF99"/>
    <a:srgbClr val="00FFFF"/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48" autoAdjust="0"/>
  </p:normalViewPr>
  <p:slideViewPr>
    <p:cSldViewPr>
      <p:cViewPr>
        <p:scale>
          <a:sx n="77" d="100"/>
          <a:sy n="77" d="100"/>
        </p:scale>
        <p:origin x="-176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รายรับ</c:v>
                </c:pt>
              </c:strCache>
            </c:strRef>
          </c:tx>
          <c:dLbls>
            <c:dLbl>
              <c:idx val="0"/>
              <c:layout>
                <c:manualLayout>
                  <c:x val="-5.8641975308641972E-2"/>
                  <c:y val="-3.0866359269839442E-2"/>
                </c:manualLayout>
              </c:layout>
              <c:showVal val="1"/>
            </c:dLbl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2555</c:v>
                </c:pt>
                <c:pt idx="1">
                  <c:v>2556</c:v>
                </c:pt>
                <c:pt idx="2">
                  <c:v>2557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 formatCode="#,##0">
                  <c:v>139808729</c:v>
                </c:pt>
                <c:pt idx="1">
                  <c:v>145014203</c:v>
                </c:pt>
                <c:pt idx="2">
                  <c:v>153857975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รายจ่าย</c:v>
                </c:pt>
              </c:strCache>
            </c:strRef>
          </c:tx>
          <c:dLbls>
            <c:dLbl>
              <c:idx val="2"/>
              <c:layout>
                <c:manualLayout>
                  <c:x val="0"/>
                  <c:y val="2.2448261287156001E-2"/>
                </c:manualLayout>
              </c:layout>
              <c:showVal val="1"/>
            </c:dLbl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2555</c:v>
                </c:pt>
                <c:pt idx="1">
                  <c:v>2556</c:v>
                </c:pt>
                <c:pt idx="2">
                  <c:v>2557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133380988</c:v>
                </c:pt>
                <c:pt idx="1">
                  <c:v>159313272</c:v>
                </c:pt>
                <c:pt idx="2">
                  <c:v>149840898</c:v>
                </c:pt>
              </c:numCache>
            </c:numRef>
          </c:val>
        </c:ser>
        <c:marker val="1"/>
        <c:axId val="62671488"/>
        <c:axId val="68948352"/>
      </c:lineChart>
      <c:catAx>
        <c:axId val="62671488"/>
        <c:scaling>
          <c:orientation val="minMax"/>
        </c:scaling>
        <c:axPos val="b"/>
        <c:numFmt formatCode="General" sourceLinked="1"/>
        <c:tickLblPos val="nextTo"/>
        <c:crossAx val="68948352"/>
        <c:crosses val="autoZero"/>
        <c:auto val="1"/>
        <c:lblAlgn val="ctr"/>
        <c:lblOffset val="100"/>
      </c:catAx>
      <c:valAx>
        <c:axId val="68948352"/>
        <c:scaling>
          <c:orientation val="minMax"/>
        </c:scaling>
        <c:axPos val="l"/>
        <c:majorGridlines/>
        <c:numFmt formatCode="#,##0" sourceLinked="1"/>
        <c:tickLblPos val="nextTo"/>
        <c:crossAx val="626714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 b="1">
          <a:latin typeface="FreesiaUPC" pitchFamily="34" charset="-34"/>
          <a:cs typeface="FreesiaUPC" pitchFamily="34" charset="-34"/>
        </a:defRPr>
      </a:pPr>
      <a:endParaRPr lang="th-TH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Current Ratio </c:v>
                </c:pt>
              </c:strCache>
            </c:strRef>
          </c:tx>
          <c:dLbls>
            <c:dLbl>
              <c:idx val="0"/>
              <c:layout>
                <c:manualLayout>
                  <c:x val="-2.1604938271605013E-2"/>
                  <c:y val="-2.8060326608944936E-2"/>
                </c:manualLayout>
              </c:layout>
              <c:showVal val="1"/>
            </c:dLbl>
            <c:dLbl>
              <c:idx val="1"/>
              <c:layout>
                <c:manualLayout>
                  <c:x val="-1.5432098765432705E-3"/>
                  <c:y val="-3.0866359269839376E-2"/>
                </c:manualLayout>
              </c:layout>
              <c:showVal val="1"/>
            </c:dLbl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2555</c:v>
                </c:pt>
                <c:pt idx="1">
                  <c:v>2556</c:v>
                </c:pt>
                <c:pt idx="2">
                  <c:v>2557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4.46</c:v>
                </c:pt>
                <c:pt idx="1">
                  <c:v>2.48</c:v>
                </c:pt>
                <c:pt idx="2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Quick Ratio </c:v>
                </c:pt>
              </c:strCache>
            </c:strRef>
          </c:tx>
          <c:dLbls>
            <c:dLbl>
              <c:idx val="0"/>
              <c:layout>
                <c:manualLayout>
                  <c:x val="-1.2345679012345678E-2"/>
                  <c:y val="3.0866359269839376E-2"/>
                </c:manualLayout>
              </c:layout>
              <c:showVal val="1"/>
            </c:dLbl>
            <c:dLbl>
              <c:idx val="1"/>
              <c:layout>
                <c:manualLayout>
                  <c:x val="-1.5432098765432705E-3"/>
                  <c:y val="2.2448261287155973E-2"/>
                </c:manualLayout>
              </c:layout>
              <c:showVal val="1"/>
            </c:dLbl>
            <c:showVal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2555</c:v>
                </c:pt>
                <c:pt idx="1">
                  <c:v>2556</c:v>
                </c:pt>
                <c:pt idx="2">
                  <c:v>2557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4.25</c:v>
                </c:pt>
                <c:pt idx="1">
                  <c:v>2.2200000000000002</c:v>
                </c:pt>
                <c:pt idx="2">
                  <c:v>1.9100000000000001</c:v>
                </c:pt>
              </c:numCache>
            </c:numRef>
          </c:val>
        </c:ser>
        <c:marker val="1"/>
        <c:axId val="57404416"/>
        <c:axId val="68973312"/>
      </c:lineChart>
      <c:catAx>
        <c:axId val="57404416"/>
        <c:scaling>
          <c:orientation val="minMax"/>
        </c:scaling>
        <c:axPos val="b"/>
        <c:numFmt formatCode="General" sourceLinked="1"/>
        <c:tickLblPos val="nextTo"/>
        <c:crossAx val="68973312"/>
        <c:crosses val="autoZero"/>
        <c:auto val="1"/>
        <c:lblAlgn val="ctr"/>
        <c:lblOffset val="100"/>
      </c:catAx>
      <c:valAx>
        <c:axId val="68973312"/>
        <c:scaling>
          <c:orientation val="minMax"/>
          <c:max val="10"/>
        </c:scaling>
        <c:axPos val="l"/>
        <c:majorGridlines/>
        <c:numFmt formatCode="General" sourceLinked="1"/>
        <c:tickLblPos val="nextTo"/>
        <c:crossAx val="57404416"/>
        <c:crosses val="autoZero"/>
        <c:crossBetween val="between"/>
        <c:majorUnit val="1"/>
      </c:valAx>
    </c:plotArea>
    <c:legend>
      <c:legendPos val="r"/>
      <c:layout/>
    </c:legend>
    <c:plotVisOnly val="1"/>
  </c:chart>
  <c:txPr>
    <a:bodyPr/>
    <a:lstStyle/>
    <a:p>
      <a:pPr>
        <a:defRPr sz="1800" b="1">
          <a:latin typeface="FreesiaUPC" pitchFamily="34" charset="-34"/>
          <a:cs typeface="FreesiaUPC" pitchFamily="34" charset="-34"/>
        </a:defRPr>
      </a:pPr>
      <a:endParaRPr lang="th-TH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 dirty="0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059D0-8722-49C3-9481-6386FF6F6E80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 dirty="0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A6DD5-1323-4687-84F7-4EBDDE3362D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88958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A6DD5-1323-4687-84F7-4EBDDE3362DA}" type="slidenum">
              <a:rPr lang="th-TH" smtClean="0"/>
              <a:pPr/>
              <a:t>14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159483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2051366754"/>
      </p:ext>
    </p:extLst>
  </p:cSld>
  <p:clrMapOvr>
    <a:masterClrMapping/>
  </p:clrMapOvr>
  <p:transition spd="med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119072449"/>
      </p:ext>
    </p:extLst>
  </p:cSld>
  <p:clrMapOvr>
    <a:masterClrMapping/>
  </p:clrMapOvr>
  <p:transition spd="med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877219675"/>
      </p:ext>
    </p:extLst>
  </p:cSld>
  <p:clrMapOvr>
    <a:masterClrMapping/>
  </p:clrMapOvr>
  <p:transition spd="med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726212151"/>
      </p:ext>
    </p:extLst>
  </p:cSld>
  <p:clrMapOvr>
    <a:masterClrMapping/>
  </p:clrMapOvr>
  <p:transition spd="med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393079228"/>
      </p:ext>
    </p:extLst>
  </p:cSld>
  <p:clrMapOvr>
    <a:masterClrMapping/>
  </p:clrMapOvr>
  <p:transition spd="med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930989201"/>
      </p:ext>
    </p:extLst>
  </p:cSld>
  <p:clrMapOvr>
    <a:masterClrMapping/>
  </p:clrMapOvr>
  <p:transition spd="med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731795475"/>
      </p:ext>
    </p:extLst>
  </p:cSld>
  <p:clrMapOvr>
    <a:masterClrMapping/>
  </p:clrMapOvr>
  <p:transition spd="med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3543664006"/>
      </p:ext>
    </p:extLst>
  </p:cSld>
  <p:clrMapOvr>
    <a:masterClrMapping/>
  </p:clrMapOvr>
  <p:transition spd="med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1643466239"/>
      </p:ext>
    </p:extLst>
  </p:cSld>
  <p:clrMapOvr>
    <a:masterClrMapping/>
  </p:clrMapOvr>
  <p:transition spd="med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1407780806"/>
      </p:ext>
    </p:extLst>
  </p:cSld>
  <p:clrMapOvr>
    <a:masterClrMapping/>
  </p:clrMapOvr>
  <p:transition spd="med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1535128204"/>
      </p:ext>
    </p:extLst>
  </p:cSld>
  <p:clrMapOvr>
    <a:masterClrMapping/>
  </p:clrMapOvr>
  <p:transition spd="med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B8A7E-A3DB-4F8E-92FC-99AFF4F75D32}" type="datetimeFigureOut">
              <a:rPr lang="th-TH" smtClean="0"/>
              <a:pPr/>
              <a:t>19/06/58</a:t>
            </a:fld>
            <a:endParaRPr lang="th-TH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2B1C4-B91E-41B2-8A67-4B0BA047293A}" type="slidenum">
              <a:rPr lang="th-TH" smtClean="0"/>
              <a:pPr/>
              <a:t>‹#›</a:t>
            </a:fld>
            <a:endParaRPr lang="th-TH" dirty="0"/>
          </a:p>
        </p:txBody>
      </p:sp>
    </p:spTree>
    <p:extLst>
      <p:ext uri="{BB962C8B-B14F-4D97-AF65-F5344CB8AC3E}">
        <p14:creationId xmlns="" xmlns:p14="http://schemas.microsoft.com/office/powerpoint/2010/main" val="152279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heck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7733" y="1462619"/>
            <a:ext cx="68114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การบริหารทรัพยากรบุคคลสายสนับสนุน</a:t>
            </a:r>
            <a:endParaRPr lang="en-US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algn="ctr"/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(Haman </a:t>
            </a:r>
            <a:r>
              <a:rPr lang="en-US" sz="40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Resource Management Back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Office)</a:t>
            </a:r>
            <a:endParaRPr lang="th-TH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2585" y="576844"/>
            <a:ext cx="4182555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h-TH" sz="54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โรงพยาบาลน้ำพอง</a:t>
            </a:r>
            <a:endParaRPr lang="th-TH" sz="54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31311" y="5465406"/>
            <a:ext cx="304121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b="1" dirty="0" err="1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ศิ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ริธร  ยอดสะอึ</a:t>
            </a:r>
          </a:p>
          <a:p>
            <a:pPr algn="ctr"/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นักจัดการงานทั่วไป ชำนาญการ</a:t>
            </a:r>
            <a:endParaRPr lang="th-TH" sz="2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8" name="Picture 2" descr="E:\ภาพกิจกรรมปี 2558\รูปส่ง สรพ\101CANON\IMG_6093.JPG"/>
          <p:cNvPicPr>
            <a:picLocks noChangeAspect="1" noChangeArrowheads="1"/>
          </p:cNvPicPr>
          <p:nvPr/>
        </p:nvPicPr>
        <p:blipFill>
          <a:blip r:embed="rId2" cstate="print"/>
          <a:srcRect r="7265" b="22950"/>
          <a:stretch>
            <a:fillRect/>
          </a:stretch>
        </p:blipFill>
        <p:spPr bwMode="auto">
          <a:xfrm>
            <a:off x="-46070" y="2918130"/>
            <a:ext cx="450760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E:\ภาพกิจกรรมปี 2558\รูปส่ง สรพ\101CANON\IMG_6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0210" y="2882562"/>
            <a:ext cx="1693000" cy="2535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E:\ภาพกิจกรรมปี 2558\องค์กรแพทย์\New folder\IMG_1875.JPG"/>
          <p:cNvPicPr>
            <a:picLocks noChangeAspect="1" noChangeArrowheads="1"/>
          </p:cNvPicPr>
          <p:nvPr/>
        </p:nvPicPr>
        <p:blipFill>
          <a:blip r:embed="rId4" cstate="print"/>
          <a:srcRect l="3144" r="7450"/>
          <a:stretch>
            <a:fillRect/>
          </a:stretch>
        </p:blipFill>
        <p:spPr bwMode="auto">
          <a:xfrm>
            <a:off x="5740408" y="2868726"/>
            <a:ext cx="3429024" cy="2560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9171510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มุมมน 11"/>
          <p:cNvSpPr/>
          <p:nvPr/>
        </p:nvSpPr>
        <p:spPr>
          <a:xfrm>
            <a:off x="428596" y="2500306"/>
            <a:ext cx="178595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สี่เหลี่ยมมุมมน 10"/>
          <p:cNvSpPr/>
          <p:nvPr/>
        </p:nvSpPr>
        <p:spPr>
          <a:xfrm>
            <a:off x="428596" y="1237391"/>
            <a:ext cx="178595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ี่เหลี่ยมมุมมน 9"/>
          <p:cNvSpPr/>
          <p:nvPr/>
        </p:nvSpPr>
        <p:spPr>
          <a:xfrm>
            <a:off x="2571736" y="357166"/>
            <a:ext cx="3786214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Box 3"/>
          <p:cNvSpPr txBox="1"/>
          <p:nvPr/>
        </p:nvSpPr>
        <p:spPr>
          <a:xfrm>
            <a:off x="3059832" y="444981"/>
            <a:ext cx="29546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ฝ่ายบริหารทั่วไป</a:t>
            </a:r>
            <a:endParaRPr lang="th-TH" sz="4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666" y="1376878"/>
            <a:ext cx="1412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วิสัยทัศน์</a:t>
            </a:r>
            <a:endParaRPr lang="th-TH" sz="36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6795" y="1451705"/>
            <a:ext cx="6260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FreesiaUPC" pitchFamily="34" charset="-34"/>
                <a:cs typeface="FreesiaUPC" pitchFamily="34" charset="-34"/>
              </a:rPr>
              <a:t>เป็นเลิศด้านการบริหารจัดการ  บุคลากรมีความสุข</a:t>
            </a:r>
            <a:endParaRPr lang="th-TH" sz="32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917" y="2643182"/>
            <a:ext cx="1486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เป้าหมาย</a:t>
            </a:r>
            <a:endParaRPr lang="th-TH" sz="36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928" y="3643314"/>
            <a:ext cx="49263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บุคลากรมีความสุข  และพึงพอใจในการทำงาน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บุคลากรเพียงพอ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บุคลากรได้รับการพัฒนาสมรรถนะสอดคล้อง</a:t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ตามภาระงานและทิศทางองค์กรให้บุคลากร</a:t>
            </a:r>
            <a:br>
              <a:rPr lang="th-TH" sz="24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เห็นคุณค่าและพัฒนางานอย่างต่อเนื่อง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บุคลากรมีสุขภาพดี มีความสุขในการดำเนินชีวิต</a:t>
            </a:r>
          </a:p>
        </p:txBody>
      </p:sp>
      <p:pic>
        <p:nvPicPr>
          <p:cNvPr id="1026" name="Picture 2" descr="E:\สาวๆบริหาร\IMG_77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094647"/>
            <a:ext cx="3153114" cy="3548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630801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สี่เหลี่ยมมุมมน 26"/>
          <p:cNvSpPr/>
          <p:nvPr/>
        </p:nvSpPr>
        <p:spPr>
          <a:xfrm>
            <a:off x="2643174" y="142852"/>
            <a:ext cx="464347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4" name="TextBox 3"/>
          <p:cNvSpPr txBox="1"/>
          <p:nvPr/>
        </p:nvSpPr>
        <p:spPr>
          <a:xfrm>
            <a:off x="2917755" y="334012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7" name="ตัวเชื่อมต่อตรง 6"/>
          <p:cNvCxnSpPr/>
          <p:nvPr/>
        </p:nvCxnSpPr>
        <p:spPr>
          <a:xfrm>
            <a:off x="3060434" y="1717630"/>
            <a:ext cx="0" cy="382245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ตัวเชื่อมต่อตรง 12"/>
          <p:cNvCxnSpPr/>
          <p:nvPr/>
        </p:nvCxnSpPr>
        <p:spPr>
          <a:xfrm>
            <a:off x="4014286" y="2613542"/>
            <a:ext cx="504483" cy="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สี่เหลี่ยมผืนผ้า 13"/>
          <p:cNvSpPr/>
          <p:nvPr/>
        </p:nvSpPr>
        <p:spPr>
          <a:xfrm>
            <a:off x="3852522" y="2143116"/>
            <a:ext cx="4985873" cy="55677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งานนิติการและตรวจสอบภายใน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7" name="สี่เหลี่ยมผืนผ้า 16"/>
          <p:cNvSpPr/>
          <p:nvPr/>
        </p:nvSpPr>
        <p:spPr>
          <a:xfrm>
            <a:off x="3852524" y="2699887"/>
            <a:ext cx="4985872" cy="2657939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8900" indent="-88900">
              <a:buFont typeface="Arial" pitchFamily="34" charset="0"/>
              <a:buChar char="•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ให้คำปรึกษาด้านกฎหมาย กฎระเบียบ งานรับเรื่องร้องทุกข์  ร้องเรียน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งานไกล่เกลี่ยข้อพิพาท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งานเผยแพร่ความรู้กฎหมายกฎระเบียบที่เกี่ยวข้องกับการทำงาน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ตรวจสอบการ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ปฎิบัติ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ตามแผนงาน การบริหารการเงินการคลัง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การบริหารความเสี่ยง</a:t>
            </a:r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108106" y="5724288"/>
            <a:ext cx="1152128" cy="63367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  <a:p>
            <a:pPr algn="ctr"/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12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ธุรการ)</a:t>
            </a:r>
            <a:endParaRPr lang="th-TH" sz="12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0" name="สี่เหลี่ยมผืนผ้า 19"/>
          <p:cNvSpPr/>
          <p:nvPr/>
        </p:nvSpPr>
        <p:spPr>
          <a:xfrm>
            <a:off x="1657340" y="5720793"/>
            <a:ext cx="1338490" cy="633670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งานบริหารงานบุคคล</a:t>
            </a:r>
            <a:endParaRPr lang="th-TH" sz="16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1" name="สี่เหลี่ยมผืนผ้า 20"/>
          <p:cNvSpPr/>
          <p:nvPr/>
        </p:nvSpPr>
        <p:spPr>
          <a:xfrm>
            <a:off x="3357586" y="5713850"/>
            <a:ext cx="1683068" cy="633670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งานพัสดุ</a:t>
            </a:r>
          </a:p>
          <a:p>
            <a:pPr algn="ctr"/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1200" b="1" dirty="0" err="1" smtClean="0">
                <a:latin typeface="FreesiaUPC" pitchFamily="34" charset="-34"/>
                <a:cs typeface="FreesiaUPC" pitchFamily="34" charset="-34"/>
              </a:rPr>
              <a:t>นวก</a:t>
            </a:r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พัสดุ </a:t>
            </a:r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/</a:t>
            </a:r>
            <a:r>
              <a:rPr lang="th-TH" sz="12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พัสดุ)</a:t>
            </a:r>
            <a:endParaRPr lang="th-TH" sz="12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2" name="สี่เหลี่ยมผืนผ้า 21"/>
          <p:cNvSpPr/>
          <p:nvPr/>
        </p:nvSpPr>
        <p:spPr>
          <a:xfrm>
            <a:off x="5450870" y="5708479"/>
            <a:ext cx="1621491" cy="633671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  <a:p>
            <a:pPr algn="ctr"/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(นายช่างเทคนิค</a:t>
            </a:r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ชำนาญงาน)</a:t>
            </a:r>
            <a:endParaRPr lang="th-TH" sz="12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3" name="สี่เหลี่ยมผืนผ้า 22"/>
          <p:cNvSpPr/>
          <p:nvPr/>
        </p:nvSpPr>
        <p:spPr>
          <a:xfrm>
            <a:off x="7314328" y="5717235"/>
            <a:ext cx="1758266" cy="633671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1400" b="1" dirty="0" err="1" smtClean="0">
                <a:latin typeface="FreesiaUPC" pitchFamily="34" charset="-34"/>
                <a:cs typeface="FreesiaUPC" pitchFamily="34" charset="-34"/>
              </a:rPr>
              <a:t>นวก.</a:t>
            </a:r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การเงินชำนาญการ/</a:t>
            </a:r>
          </a:p>
          <a:p>
            <a:pPr algn="ctr"/>
            <a:r>
              <a:rPr lang="th-TH" sz="14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การเงินและบัญชี)</a:t>
            </a:r>
            <a:endParaRPr lang="th-TH" sz="1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5" name="ตัวเชื่อมต่อตรง 24"/>
          <p:cNvCxnSpPr/>
          <p:nvPr/>
        </p:nvCxnSpPr>
        <p:spPr>
          <a:xfrm flipH="1">
            <a:off x="540154" y="5540080"/>
            <a:ext cx="7416825" cy="17324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ตัวเชื่อมต่อตรง 36"/>
          <p:cNvCxnSpPr/>
          <p:nvPr/>
        </p:nvCxnSpPr>
        <p:spPr>
          <a:xfrm>
            <a:off x="2144802" y="5540080"/>
            <a:ext cx="1" cy="121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>
            <a:off x="3852522" y="5540080"/>
            <a:ext cx="1" cy="121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ตัวเชื่อมต่อตรง 38"/>
          <p:cNvCxnSpPr/>
          <p:nvPr/>
        </p:nvCxnSpPr>
        <p:spPr>
          <a:xfrm>
            <a:off x="5940754" y="5540080"/>
            <a:ext cx="1" cy="121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>
            <a:off x="7956978" y="5540080"/>
            <a:ext cx="1" cy="121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ตัวเชื่อมต่อตรง 25"/>
          <p:cNvCxnSpPr/>
          <p:nvPr/>
        </p:nvCxnSpPr>
        <p:spPr>
          <a:xfrm>
            <a:off x="540154" y="5565870"/>
            <a:ext cx="1" cy="121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ตัวเชื่อมต่อตรง 28"/>
          <p:cNvCxnSpPr/>
          <p:nvPr/>
        </p:nvCxnSpPr>
        <p:spPr>
          <a:xfrm>
            <a:off x="3060434" y="3693662"/>
            <a:ext cx="79209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1472" y="4333824"/>
            <a:ext cx="164339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31" name="ตัวเชื่อมต่อตรง 30"/>
          <p:cNvCxnSpPr/>
          <p:nvPr/>
        </p:nvCxnSpPr>
        <p:spPr>
          <a:xfrm rot="5400000">
            <a:off x="1000894" y="514271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สี่เหลี่ยมผืนผ้า 4"/>
          <p:cNvSpPr/>
          <p:nvPr/>
        </p:nvSpPr>
        <p:spPr>
          <a:xfrm>
            <a:off x="1620274" y="1118251"/>
            <a:ext cx="3312368" cy="953427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20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  1 คน)</a:t>
            </a:r>
            <a:endParaRPr lang="th-TH" sz="20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769967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ตัวเชื่อมต่อตรง 115"/>
          <p:cNvCxnSpPr/>
          <p:nvPr/>
        </p:nvCxnSpPr>
        <p:spPr>
          <a:xfrm>
            <a:off x="8563003" y="1776401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ตัวเชื่อมต่อตรง 114"/>
          <p:cNvCxnSpPr/>
          <p:nvPr/>
        </p:nvCxnSpPr>
        <p:spPr>
          <a:xfrm>
            <a:off x="7215206" y="1785926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ตัวเชื่อมต่อตรง 113"/>
          <p:cNvCxnSpPr/>
          <p:nvPr/>
        </p:nvCxnSpPr>
        <p:spPr>
          <a:xfrm>
            <a:off x="5786446" y="1785926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ตัวเชื่อมต่อตรง 111"/>
          <p:cNvCxnSpPr/>
          <p:nvPr/>
        </p:nvCxnSpPr>
        <p:spPr>
          <a:xfrm>
            <a:off x="3643306" y="1785926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ตัวเชื่อมต่อตรง 112"/>
          <p:cNvCxnSpPr/>
          <p:nvPr/>
        </p:nvCxnSpPr>
        <p:spPr>
          <a:xfrm>
            <a:off x="4786314" y="1785926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ตัวเชื่อมต่อตรง 102"/>
          <p:cNvCxnSpPr/>
          <p:nvPr/>
        </p:nvCxnSpPr>
        <p:spPr>
          <a:xfrm rot="5400000">
            <a:off x="4358480" y="4142586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ตัวเชื่อมต่อตรง 80"/>
          <p:cNvCxnSpPr/>
          <p:nvPr/>
        </p:nvCxnSpPr>
        <p:spPr>
          <a:xfrm>
            <a:off x="2571736" y="1784338"/>
            <a:ext cx="107157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สี่เหลี่ยมผืนผ้า 4"/>
          <p:cNvSpPr/>
          <p:nvPr/>
        </p:nvSpPr>
        <p:spPr>
          <a:xfrm>
            <a:off x="2401537" y="142852"/>
            <a:ext cx="2602511" cy="792088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(นักจัดการงานทั่วไปชำนาญการ)</a:t>
            </a:r>
            <a:endParaRPr lang="th-TH" sz="16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  <p:grpSp>
        <p:nvGrpSpPr>
          <p:cNvPr id="43" name="กลุ่ม 42"/>
          <p:cNvGrpSpPr/>
          <p:nvPr/>
        </p:nvGrpSpPr>
        <p:grpSpPr>
          <a:xfrm>
            <a:off x="5130316" y="581005"/>
            <a:ext cx="3258108" cy="1221365"/>
            <a:chOff x="5004048" y="1488212"/>
            <a:chExt cx="4067944" cy="1512167"/>
          </a:xfrm>
          <a:solidFill>
            <a:srgbClr val="FFFFCC"/>
          </a:solidFill>
        </p:grpSpPr>
        <p:sp>
          <p:nvSpPr>
            <p:cNvPr id="14" name="สี่เหลี่ยมผืนผ้า 13"/>
            <p:cNvSpPr/>
            <p:nvPr/>
          </p:nvSpPr>
          <p:spPr>
            <a:xfrm>
              <a:off x="5004048" y="1488212"/>
              <a:ext cx="4067944" cy="360041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งานนิติการและตรวจสอบภายใน</a:t>
              </a:r>
              <a:endParaRPr lang="th-TH" sz="1100" b="1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17" name="สี่เหลี่ยมผืนผ้า 16"/>
            <p:cNvSpPr/>
            <p:nvPr/>
          </p:nvSpPr>
          <p:spPr>
            <a:xfrm>
              <a:off x="5004048" y="1844823"/>
              <a:ext cx="4067944" cy="1155556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ให้คำปรึกษาด้านกฎหมาย กฎระเบียบ งานรับเรื่องร้องทุกข์ ร้องเรียน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งานไกล่เกลี่ยข้อพิพาท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งานเผยแพร่ความรู้กฎหมายกฎระเบียบที่เกี่ยวข้องกับการทำงาน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ตรวจสอบการ</a:t>
              </a:r>
              <a:r>
                <a:rPr lang="th-TH" sz="1100" b="1" dirty="0" err="1" smtClean="0">
                  <a:latin typeface="FreesiaUPC" pitchFamily="34" charset="-34"/>
                  <a:cs typeface="FreesiaUPC" pitchFamily="34" charset="-34"/>
                </a:rPr>
                <a:t>ปฎิบัติ</a:t>
              </a: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ตามแผนงาน การบริหารการเงินการคลัง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การบริหารความเสี่ยง</a:t>
              </a:r>
            </a:p>
          </p:txBody>
        </p:sp>
      </p:grpSp>
      <p:cxnSp>
        <p:nvCxnSpPr>
          <p:cNvPr id="9" name="ตัวเชื่อมต่อตรง 8"/>
          <p:cNvCxnSpPr/>
          <p:nvPr/>
        </p:nvCxnSpPr>
        <p:spPr>
          <a:xfrm>
            <a:off x="3635896" y="1294979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ตัวเชื่อมต่อตรง 40"/>
          <p:cNvCxnSpPr/>
          <p:nvPr/>
        </p:nvCxnSpPr>
        <p:spPr>
          <a:xfrm>
            <a:off x="1977432" y="2165915"/>
            <a:ext cx="0" cy="2052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ตัวเชื่อมต่อตรง 43"/>
          <p:cNvCxnSpPr/>
          <p:nvPr/>
        </p:nvCxnSpPr>
        <p:spPr>
          <a:xfrm>
            <a:off x="1473376" y="2373647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ตัวเชื่อมต่อตรง 44"/>
          <p:cNvCxnSpPr/>
          <p:nvPr/>
        </p:nvCxnSpPr>
        <p:spPr>
          <a:xfrm>
            <a:off x="2543161" y="2357430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ตัวเชื่อมต่อตรง 55"/>
          <p:cNvCxnSpPr/>
          <p:nvPr/>
        </p:nvCxnSpPr>
        <p:spPr>
          <a:xfrm>
            <a:off x="1471591" y="2376480"/>
            <a:ext cx="107157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4000496" y="2500306"/>
            <a:ext cx="1571636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งานเลขานุการ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5857884" y="2500308"/>
            <a:ext cx="1500198" cy="285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งานรักษาความปลอดภัย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4" name="Text Box 5"/>
          <p:cNvSpPr txBox="1">
            <a:spLocks noChangeArrowheads="1"/>
          </p:cNvSpPr>
          <p:nvPr/>
        </p:nvSpPr>
        <p:spPr bwMode="auto">
          <a:xfrm>
            <a:off x="4000496" y="2786056"/>
            <a:ext cx="1571636" cy="10715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นัดหมายในการประชุม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– จดรายงานการประชุม  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เตรียมเอกสารในการประชุม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eesiaUPC" pitchFamily="34" charset="-34"/>
              <a:ea typeface="Angsana New" pitchFamily="18" charset="-34"/>
              <a:cs typeface="FreesiaUPC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5" name="Text Box 6"/>
          <p:cNvSpPr txBox="1">
            <a:spLocks noChangeArrowheads="1"/>
          </p:cNvSpPr>
          <p:nvPr/>
        </p:nvSpPr>
        <p:spPr bwMode="auto">
          <a:xfrm>
            <a:off x="5857884" y="2786058"/>
            <a:ext cx="1500198" cy="15001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Char char="-"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ดูแลรักษาความปลอดภัย</a:t>
            </a:r>
            <a:r>
              <a:rPr lang="th-TH" sz="12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– จัดจราจร</a:t>
            </a:r>
            <a:r>
              <a:rPr lang="th-TH" sz="12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   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จัดวางระบบการควบคุม</a:t>
            </a:r>
            <a:r>
              <a:rPr kumimoji="0" lang="th-TH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ความปลอดภัย</a:t>
            </a:r>
            <a:r>
              <a:rPr lang="th-TH" sz="12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ติดตั้งเครื่องหมายจราจร                                                                               ภายในอาคารสถานที่ให้ เหมาะสม</a:t>
            </a:r>
            <a:endParaRPr kumimoji="0" lang="th-TH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7500958" y="2500306"/>
            <a:ext cx="142876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งานสนาม</a:t>
            </a:r>
            <a:endParaRPr kumimoji="0" lang="th-TH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7" name="Text Box 8"/>
          <p:cNvSpPr txBox="1">
            <a:spLocks noChangeArrowheads="1"/>
          </p:cNvSpPr>
          <p:nvPr/>
        </p:nvSpPr>
        <p:spPr bwMode="auto">
          <a:xfrm>
            <a:off x="7500958" y="2786058"/>
            <a:ext cx="1428728" cy="1428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ดูแลความสะอาดพื้นที่โดยรอบอาคารสถานที่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ตกแต่งสวนจัดสวนให้สวยงาม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     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จัดเก็บขยะ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214282" y="4857114"/>
            <a:ext cx="142876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งานประชาสัมพันธ์</a:t>
            </a:r>
            <a:endParaRPr kumimoji="0" lang="th-TH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9" name="Text Box 10"/>
          <p:cNvSpPr txBox="1">
            <a:spLocks noChangeArrowheads="1"/>
          </p:cNvSpPr>
          <p:nvPr/>
        </p:nvSpPr>
        <p:spPr bwMode="auto">
          <a:xfrm>
            <a:off x="2285984" y="4857760"/>
            <a:ext cx="1643074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งานเคหะบริการและสถานที่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71" name="Text Box 12"/>
          <p:cNvSpPr txBox="1">
            <a:spLocks noChangeArrowheads="1"/>
          </p:cNvSpPr>
          <p:nvPr/>
        </p:nvSpPr>
        <p:spPr bwMode="auto">
          <a:xfrm>
            <a:off x="214282" y="5142864"/>
            <a:ext cx="1428760" cy="12865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รับโทรศัพท์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ติดต่อประสานงานทางโทรศัพท์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โอนงานโทรศัพท์</a:t>
            </a:r>
            <a:r>
              <a:rPr lang="th-TH" sz="14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-ต่อสายโทรศัพท์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2285984" y="5215265"/>
            <a:ext cx="1643074" cy="13576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บริการใช้ห้องประชุมเครื่องเสียง</a:t>
            </a:r>
            <a:r>
              <a:rPr lang="th-TH" sz="13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             </a:t>
            </a:r>
            <a:r>
              <a:rPr kumimoji="0" lang="th-TH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จัดสวัสดิการบ้านพักบุคลากรที่พักในโรงพยาบาล</a:t>
            </a:r>
            <a:r>
              <a:rPr lang="th-TH" sz="13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</a:t>
            </a:r>
            <a:r>
              <a:rPr kumimoji="0" lang="th-TH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งานพิธีการ/ งานราชพิธี</a:t>
            </a:r>
            <a:r>
              <a:rPr lang="th-TH" sz="13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</a:t>
            </a:r>
            <a:r>
              <a:rPr kumimoji="0" lang="th-TH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ร่วมกิจกรรมวันสำคัญ</a:t>
            </a:r>
            <a:endParaRPr kumimoji="0" lang="th-TH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74" name="Text Box 15"/>
          <p:cNvSpPr txBox="1">
            <a:spLocks noChangeArrowheads="1"/>
          </p:cNvSpPr>
          <p:nvPr/>
        </p:nvSpPr>
        <p:spPr bwMode="auto">
          <a:xfrm>
            <a:off x="4572000" y="4857760"/>
            <a:ext cx="1285884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งานยานพาหนะ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75" name="Text Box 16"/>
          <p:cNvSpPr txBox="1">
            <a:spLocks noChangeArrowheads="1"/>
          </p:cNvSpPr>
          <p:nvPr/>
        </p:nvSpPr>
        <p:spPr bwMode="auto">
          <a:xfrm>
            <a:off x="4572000" y="5143510"/>
            <a:ext cx="1285884" cy="9286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จัดรถ</a:t>
            </a:r>
            <a:r>
              <a:rPr lang="th-TH" sz="12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ดูแลบำรุงรักษารถ</a:t>
            </a:r>
            <a:r>
              <a:rPr lang="th-TH" sz="12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ควบคุมการใช้รถ</a:t>
            </a:r>
            <a:r>
              <a:rPr lang="th-TH" sz="12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</a:t>
            </a: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ควบคุมการใช้น้ำมัน</a:t>
            </a:r>
            <a:endParaRPr kumimoji="0" lang="th-TH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76" name="Text Box 17"/>
          <p:cNvSpPr txBox="1">
            <a:spLocks noChangeArrowheads="1"/>
          </p:cNvSpPr>
          <p:nvPr/>
        </p:nvSpPr>
        <p:spPr bwMode="auto">
          <a:xfrm>
            <a:off x="6719670" y="4857760"/>
            <a:ext cx="2297321" cy="314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งานสิ่งแวดล้อมและความปลอดภัย</a:t>
            </a:r>
            <a:endParaRPr kumimoji="0" lang="th-TH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77" name="Text Box 18"/>
          <p:cNvSpPr txBox="1">
            <a:spLocks noChangeArrowheads="1"/>
          </p:cNvSpPr>
          <p:nvPr/>
        </p:nvSpPr>
        <p:spPr bwMode="auto">
          <a:xfrm>
            <a:off x="6727496" y="5143512"/>
            <a:ext cx="2286016" cy="150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ดูแลความปลอดภัยด้านโครงสร้างกายภาพและอาคารสถานที่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</a:t>
            </a: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เครื่องมืออุปกรณ์ในการทำงาน ระบบสนับสนุนเช่น ไฟฟ้า ประปา แก๊สทางการแพทย์ ไฟฉุกเฉิน</a:t>
            </a:r>
            <a:r>
              <a:rPr kumimoji="0" lang="th-TH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                                      </a:t>
            </a: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เฝ้าระวังความเสี่ยงด้านโครงการทางกายภาพและอาชีวอนามัย                                           </a:t>
            </a:r>
            <a:r>
              <a:rPr lang="th-TH" sz="1100" b="1" dirty="0" smtClean="0">
                <a:latin typeface="FreesiaUPC" pitchFamily="34" charset="-34"/>
                <a:ea typeface="Angsana New" pitchFamily="18" charset="-34"/>
                <a:cs typeface="FreesiaUPC" pitchFamily="34" charset="-34"/>
              </a:rPr>
              <a:t>- </a:t>
            </a: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eesiaUPC" pitchFamily="34" charset="-34"/>
                <a:ea typeface="Angsana New" pitchFamily="18" charset="-34"/>
                <a:cs typeface="FreesiaUPC" pitchFamily="34" charset="-34"/>
              </a:rPr>
              <a:t>ดูแลความปลอดภัยด้านอาชีวอนามัยของบุคลากรในหน่วยงาน</a:t>
            </a:r>
            <a:endParaRPr kumimoji="0" lang="th-TH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537272" y="2527095"/>
            <a:ext cx="1320084" cy="1116219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050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800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7" name="สี่เหลี่ยมผืนผ้า 26"/>
          <p:cNvSpPr/>
          <p:nvPr/>
        </p:nvSpPr>
        <p:spPr>
          <a:xfrm>
            <a:off x="2214546" y="2500306"/>
            <a:ext cx="1500198" cy="1187657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18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2847471"/>
            <a:ext cx="131638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100" b="1" dirty="0" smtClean="0">
                <a:latin typeface="FreesiaUPC" pitchFamily="34" charset="-34"/>
                <a:cs typeface="FreesiaUPC" pitchFamily="34" charset="-34"/>
              </a:rPr>
              <a:t>-รับ-ส่ง หนังสือ</a:t>
            </a:r>
          </a:p>
          <a:p>
            <a:pPr>
              <a:buFontTx/>
              <a:buChar char="-"/>
            </a:pPr>
            <a:r>
              <a:rPr lang="th-TH" sz="1100" b="1" dirty="0" smtClean="0">
                <a:latin typeface="FreesiaUPC" pitchFamily="34" charset="-34"/>
                <a:cs typeface="FreesiaUPC" pitchFamily="34" charset="-34"/>
              </a:rPr>
              <a:t>จัดทำหนังสือ(ร่างโต้ตอบ)</a:t>
            </a:r>
          </a:p>
          <a:p>
            <a:r>
              <a:rPr lang="th-TH" sz="1100" b="1" dirty="0" smtClean="0">
                <a:latin typeface="FreesiaUPC" pitchFamily="34" charset="-34"/>
                <a:cs typeface="FreesiaUPC" pitchFamily="34" charset="-34"/>
              </a:rPr>
              <a:t>-จัดเก็บหนังสือ</a:t>
            </a:r>
          </a:p>
          <a:p>
            <a:r>
              <a:rPr lang="th-TH" sz="1100" b="1" dirty="0" smtClean="0">
                <a:latin typeface="FreesiaUPC" pitchFamily="34" charset="-34"/>
                <a:cs typeface="FreesiaUPC" pitchFamily="34" charset="-34"/>
              </a:rPr>
              <a:t>-ทำลายหนังสือ</a:t>
            </a:r>
          </a:p>
          <a:p>
            <a:endParaRPr lang="th-TH" sz="11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14348" y="2522535"/>
            <a:ext cx="968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งานสารบรรณ </a:t>
            </a:r>
            <a:endParaRPr lang="th-TH" sz="1400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2357422" y="2500306"/>
            <a:ext cx="1035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งานธุรการทั่วไป</a:t>
            </a:r>
            <a:endParaRPr lang="th-TH" sz="1400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2143108" y="2714620"/>
            <a:ext cx="15279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sz="1200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1200" dirty="0" smtClean="0">
                <a:latin typeface="FreesiaUPC" pitchFamily="34" charset="-34"/>
                <a:cs typeface="FreesiaUPC" pitchFamily="34" charset="-34"/>
              </a:rPr>
              <a:t>-</a:t>
            </a:r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นัดหมายในการประชุม</a:t>
            </a:r>
          </a:p>
          <a:p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-จดรายงานการประชุม</a:t>
            </a:r>
          </a:p>
          <a:p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-เตรียมเอกสารในการประชุม</a:t>
            </a:r>
          </a:p>
          <a:p>
            <a:endParaRPr lang="th-TH" sz="1200" dirty="0"/>
          </a:p>
        </p:txBody>
      </p:sp>
      <p:cxnSp>
        <p:nvCxnSpPr>
          <p:cNvPr id="58" name="ตัวเชื่อมต่อตรง 57"/>
          <p:cNvCxnSpPr/>
          <p:nvPr/>
        </p:nvCxnSpPr>
        <p:spPr>
          <a:xfrm>
            <a:off x="2214546" y="2786058"/>
            <a:ext cx="150019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ตัวเชื่อมต่อตรง 59"/>
          <p:cNvCxnSpPr/>
          <p:nvPr/>
        </p:nvCxnSpPr>
        <p:spPr>
          <a:xfrm>
            <a:off x="514322" y="2786058"/>
            <a:ext cx="135732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ตัวเชื่อมต่อตรง 78"/>
          <p:cNvCxnSpPr/>
          <p:nvPr/>
        </p:nvCxnSpPr>
        <p:spPr>
          <a:xfrm>
            <a:off x="857224" y="4571362"/>
            <a:ext cx="7215238" cy="6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ตัวเชื่อมต่อตรง 81"/>
          <p:cNvCxnSpPr/>
          <p:nvPr/>
        </p:nvCxnSpPr>
        <p:spPr>
          <a:xfrm>
            <a:off x="857224" y="4561837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ตัวเชื่อมต่อตรง 82"/>
          <p:cNvCxnSpPr/>
          <p:nvPr/>
        </p:nvCxnSpPr>
        <p:spPr>
          <a:xfrm>
            <a:off x="3143240" y="4572008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ตัวเชื่อมต่อตรง 83"/>
          <p:cNvCxnSpPr/>
          <p:nvPr/>
        </p:nvCxnSpPr>
        <p:spPr>
          <a:xfrm>
            <a:off x="6643702" y="4286256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ตัวเชื่อมต่อตรง 85"/>
          <p:cNvCxnSpPr/>
          <p:nvPr/>
        </p:nvCxnSpPr>
        <p:spPr>
          <a:xfrm rot="5400000">
            <a:off x="7893867" y="4393413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ตัวเชื่อมต่อตรง 86"/>
          <p:cNvCxnSpPr/>
          <p:nvPr/>
        </p:nvCxnSpPr>
        <p:spPr>
          <a:xfrm>
            <a:off x="5214942" y="4572008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ตัวเชื่อมต่อตรง 87"/>
          <p:cNvCxnSpPr/>
          <p:nvPr/>
        </p:nvCxnSpPr>
        <p:spPr>
          <a:xfrm>
            <a:off x="8072462" y="4572008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สี่เหลี่ยมมุมมน 91"/>
          <p:cNvSpPr/>
          <p:nvPr/>
        </p:nvSpPr>
        <p:spPr>
          <a:xfrm>
            <a:off x="5357818" y="93424"/>
            <a:ext cx="3786182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 b="1"/>
          </a:p>
        </p:txBody>
      </p:sp>
      <p:sp>
        <p:nvSpPr>
          <p:cNvPr id="93" name="TextBox 92"/>
          <p:cNvSpPr txBox="1"/>
          <p:nvPr/>
        </p:nvSpPr>
        <p:spPr>
          <a:xfrm>
            <a:off x="5678089" y="142852"/>
            <a:ext cx="2965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sz="20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1071538" y="1357298"/>
            <a:ext cx="1979874" cy="79208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18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ธุรการ 2 คน)</a:t>
            </a:r>
            <a:endParaRPr lang="th-TH" sz="18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100" name="ตัวเชื่อมต่อตรง 99"/>
          <p:cNvCxnSpPr/>
          <p:nvPr/>
        </p:nvCxnSpPr>
        <p:spPr>
          <a:xfrm rot="5400000">
            <a:off x="2501092" y="4133061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สี่เหลี่ยมผืนผ้า 103"/>
          <p:cNvSpPr/>
          <p:nvPr/>
        </p:nvSpPr>
        <p:spPr>
          <a:xfrm>
            <a:off x="4357686" y="2000240"/>
            <a:ext cx="857256" cy="43491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งานพัสดุ</a:t>
            </a:r>
          </a:p>
        </p:txBody>
      </p:sp>
      <p:sp>
        <p:nvSpPr>
          <p:cNvPr id="105" name="สี่เหลี่ยมผืนผ้า 104"/>
          <p:cNvSpPr/>
          <p:nvPr/>
        </p:nvSpPr>
        <p:spPr>
          <a:xfrm>
            <a:off x="5295905" y="2000240"/>
            <a:ext cx="1000132" cy="4166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</p:txBody>
      </p:sp>
      <p:sp>
        <p:nvSpPr>
          <p:cNvPr id="106" name="สี่เหลี่ยมผืนผ้า 105"/>
          <p:cNvSpPr/>
          <p:nvPr/>
        </p:nvSpPr>
        <p:spPr>
          <a:xfrm>
            <a:off x="6377000" y="2000240"/>
            <a:ext cx="1643074" cy="413399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080294" y="2049653"/>
            <a:ext cx="105830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sz="1200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  <a:endParaRPr lang="th-TH" sz="12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8" name="สี่เหลี่ยมผืนผ้า 107"/>
          <p:cNvSpPr/>
          <p:nvPr/>
        </p:nvSpPr>
        <p:spPr>
          <a:xfrm>
            <a:off x="3143240" y="2000240"/>
            <a:ext cx="1143008" cy="428628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งานบริหาร</a:t>
            </a:r>
          </a:p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งานบุคคล</a:t>
            </a:r>
            <a:endParaRPr lang="th-TH" sz="1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109" name="ตัวเชื่อมต่อตรง 108"/>
          <p:cNvCxnSpPr/>
          <p:nvPr/>
        </p:nvCxnSpPr>
        <p:spPr>
          <a:xfrm>
            <a:off x="3214678" y="1784338"/>
            <a:ext cx="53578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ตัวเชื่อมต่อตรง 110"/>
          <p:cNvCxnSpPr/>
          <p:nvPr/>
        </p:nvCxnSpPr>
        <p:spPr>
          <a:xfrm rot="5400000">
            <a:off x="3215472" y="1356504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696263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สี่เหลี่ยมผืนผ้า 18"/>
          <p:cNvSpPr/>
          <p:nvPr/>
        </p:nvSpPr>
        <p:spPr>
          <a:xfrm>
            <a:off x="2195736" y="2708920"/>
            <a:ext cx="2016224" cy="792088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งานบริหารงานบุคคล 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ธุรการ 1 คน</a:t>
            </a:r>
          </a:p>
        </p:txBody>
      </p:sp>
      <p:cxnSp>
        <p:nvCxnSpPr>
          <p:cNvPr id="25" name="ตัวเชื่อมต่อตรง 24"/>
          <p:cNvCxnSpPr/>
          <p:nvPr/>
        </p:nvCxnSpPr>
        <p:spPr>
          <a:xfrm flipH="1">
            <a:off x="1187624" y="2492896"/>
            <a:ext cx="698268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ตัวเชื่อมต่อตรง 36"/>
          <p:cNvCxnSpPr/>
          <p:nvPr/>
        </p:nvCxnSpPr>
        <p:spPr>
          <a:xfrm>
            <a:off x="3203848" y="2492896"/>
            <a:ext cx="0" cy="216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>
            <a:off x="5004048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ตัวเชื่อมต่อตรง 38"/>
          <p:cNvCxnSpPr/>
          <p:nvPr/>
        </p:nvCxnSpPr>
        <p:spPr>
          <a:xfrm>
            <a:off x="6588224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>
            <a:off x="8161642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ตัวเชื่อมต่อตรง 2"/>
          <p:cNvCxnSpPr/>
          <p:nvPr/>
        </p:nvCxnSpPr>
        <p:spPr>
          <a:xfrm>
            <a:off x="3635896" y="1412776"/>
            <a:ext cx="7576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ตัวเชื่อมต่อตรง 8"/>
          <p:cNvCxnSpPr/>
          <p:nvPr/>
        </p:nvCxnSpPr>
        <p:spPr>
          <a:xfrm>
            <a:off x="3635896" y="1857364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สี่เหลี่ยมผืนผ้า 28"/>
          <p:cNvSpPr/>
          <p:nvPr/>
        </p:nvSpPr>
        <p:spPr>
          <a:xfrm>
            <a:off x="4308020" y="2686561"/>
            <a:ext cx="1533612" cy="43491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งานพัสดุ</a:t>
            </a:r>
          </a:p>
        </p:txBody>
      </p:sp>
      <p:sp>
        <p:nvSpPr>
          <p:cNvPr id="30" name="สี่เหลี่ยมผืนผ้า 29"/>
          <p:cNvSpPr/>
          <p:nvPr/>
        </p:nvSpPr>
        <p:spPr>
          <a:xfrm>
            <a:off x="5940152" y="2683007"/>
            <a:ext cx="1224136" cy="4166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</p:txBody>
      </p:sp>
      <p:sp>
        <p:nvSpPr>
          <p:cNvPr id="31" name="สี่เหลี่ยมผืนผ้า 30"/>
          <p:cNvSpPr/>
          <p:nvPr/>
        </p:nvSpPr>
        <p:spPr>
          <a:xfrm>
            <a:off x="7369554" y="2686305"/>
            <a:ext cx="1619672" cy="413399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</p:txBody>
      </p:sp>
      <p:grpSp>
        <p:nvGrpSpPr>
          <p:cNvPr id="32" name="กลุ่ม 31"/>
          <p:cNvGrpSpPr/>
          <p:nvPr/>
        </p:nvGrpSpPr>
        <p:grpSpPr>
          <a:xfrm>
            <a:off x="5130316" y="1214422"/>
            <a:ext cx="3258108" cy="1221365"/>
            <a:chOff x="5004048" y="1488212"/>
            <a:chExt cx="4067944" cy="1512167"/>
          </a:xfrm>
          <a:solidFill>
            <a:srgbClr val="FFFFCC"/>
          </a:solidFill>
        </p:grpSpPr>
        <p:sp>
          <p:nvSpPr>
            <p:cNvPr id="33" name="สี่เหลี่ยมผืนผ้า 32"/>
            <p:cNvSpPr/>
            <p:nvPr/>
          </p:nvSpPr>
          <p:spPr>
            <a:xfrm>
              <a:off x="5004048" y="1488212"/>
              <a:ext cx="4067944" cy="360041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งานนิติการและตรวจสอบภายใน</a:t>
              </a:r>
              <a:endParaRPr lang="th-TH" sz="1100" b="1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34" name="สี่เหลี่ยมผืนผ้า 33"/>
            <p:cNvSpPr/>
            <p:nvPr/>
          </p:nvSpPr>
          <p:spPr>
            <a:xfrm>
              <a:off x="5004048" y="1844823"/>
              <a:ext cx="4067944" cy="1155556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ให้คำปรึกษาด้านกฎหมาย กฎระเบียบ งานรับเรื่องร้องทุกข์ ร้องเรียน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งานไกล่เกลี่ยข้อพิพาท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งานเผยแพร่ความรู้กฎหมายกฎระเบียบที่เกี่ยวข้องกับการทำงาน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ตรวจสอบการ</a:t>
              </a:r>
              <a:r>
                <a:rPr lang="th-TH" sz="1100" b="1" dirty="0" err="1" smtClean="0">
                  <a:latin typeface="FreesiaUPC" pitchFamily="34" charset="-34"/>
                  <a:cs typeface="FreesiaUPC" pitchFamily="34" charset="-34"/>
                </a:rPr>
                <a:t>ปฎิบัติ</a:t>
              </a: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ตามแผนงาน การบริหารการเงินการคลัง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การบริหารความเสี่ยง</a:t>
              </a:r>
            </a:p>
          </p:txBody>
        </p:sp>
      </p:grpSp>
      <p:sp>
        <p:nvSpPr>
          <p:cNvPr id="35" name="สี่เหลี่ยมผืนผ้า 34"/>
          <p:cNvSpPr/>
          <p:nvPr/>
        </p:nvSpPr>
        <p:spPr>
          <a:xfrm>
            <a:off x="2401537" y="928670"/>
            <a:ext cx="2602511" cy="792088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(นักจัดการงานทั่วไปชำนาญการ)</a:t>
            </a:r>
            <a:endParaRPr lang="th-TH" sz="16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1" name="สี่เหลี่ยมมุมมน 40"/>
          <p:cNvSpPr/>
          <p:nvPr/>
        </p:nvSpPr>
        <p:spPr>
          <a:xfrm>
            <a:off x="2285984" y="142852"/>
            <a:ext cx="4643470" cy="78581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42" name="TextBox 41"/>
          <p:cNvSpPr txBox="1"/>
          <p:nvPr/>
        </p:nvSpPr>
        <p:spPr>
          <a:xfrm>
            <a:off x="2560565" y="334012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43702" y="3376612"/>
            <a:ext cx="164339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45" name="ตัวเชื่อมต่อตรง 44"/>
          <p:cNvCxnSpPr/>
          <p:nvPr/>
        </p:nvCxnSpPr>
        <p:spPr>
          <a:xfrm rot="5400000">
            <a:off x="6858810" y="292814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สี่เหลี่ยมผืนผ้า 25"/>
          <p:cNvSpPr/>
          <p:nvPr/>
        </p:nvSpPr>
        <p:spPr>
          <a:xfrm>
            <a:off x="428596" y="2676520"/>
            <a:ext cx="1428760" cy="571504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</p:txBody>
      </p:sp>
      <p:cxnSp>
        <p:nvCxnSpPr>
          <p:cNvPr id="43" name="ตัวเชื่อมต่อตรง 42"/>
          <p:cNvCxnSpPr/>
          <p:nvPr/>
        </p:nvCxnSpPr>
        <p:spPr>
          <a:xfrm>
            <a:off x="1214414" y="250030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ตัวเชื่อมต่อตรง 46"/>
          <p:cNvCxnSpPr/>
          <p:nvPr/>
        </p:nvCxnSpPr>
        <p:spPr>
          <a:xfrm rot="5400000">
            <a:off x="2786844" y="3928272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สี่เหลี่ยมผืนผ้า 23"/>
          <p:cNvSpPr/>
          <p:nvPr/>
        </p:nvSpPr>
        <p:spPr>
          <a:xfrm>
            <a:off x="1142976" y="3857628"/>
            <a:ext cx="5786478" cy="27146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16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- จัดทำเรื่องขอย้าย ขอโอน ขอเปลี่ยนสายงาน ขอลาศึกษาต่อ </a:t>
            </a:r>
            <a:br>
              <a:rPr lang="th-TH" sz="22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   ขอลาออก เลื่อนระดับเลื่อนเงินเดือน/ความดีความชอบ</a:t>
            </a:r>
          </a:p>
          <a:p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- จัดทำแบบประเมินผลการ</a:t>
            </a:r>
            <a:r>
              <a:rPr lang="th-TH" sz="2200" b="1" dirty="0" err="1" smtClean="0">
                <a:latin typeface="FreesiaUPC" pitchFamily="34" charset="-34"/>
                <a:cs typeface="FreesiaUPC" pitchFamily="34" charset="-34"/>
              </a:rPr>
              <a:t>ปฎิบัติงาน</a:t>
            </a:r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ของข้าราชการ</a:t>
            </a:r>
          </a:p>
          <a:p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- จัดทำประวัติ </a:t>
            </a:r>
            <a:r>
              <a:rPr lang="th-TH" sz="2200" b="1" dirty="0" err="1" smtClean="0">
                <a:latin typeface="FreesiaUPC" pitchFamily="34" charset="-34"/>
                <a:cs typeface="FreesiaUPC" pitchFamily="34" charset="-34"/>
              </a:rPr>
              <a:t>กพ.</a:t>
            </a:r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7 ประวัติการฝึกอบรม จัดทำทะเบียนคุมวันลา </a:t>
            </a:r>
            <a:br>
              <a:rPr lang="th-TH" sz="22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   จัดทำเรื่องลาต่างๆ งานบริหารลูกจ้าง</a:t>
            </a:r>
          </a:p>
          <a:p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- ทำเรื่องขออนุมัติจ้างบุคลากร</a:t>
            </a:r>
          </a:p>
          <a:p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- จัดทำประกาศสรรหา จัดทำคำสั่งจ้าง จัดทำประวัติลูกจ้าง/</a:t>
            </a:r>
            <a:br>
              <a:rPr lang="th-TH" sz="2200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sz="2200" b="1" dirty="0" smtClean="0">
                <a:latin typeface="FreesiaUPC" pitchFamily="34" charset="-34"/>
                <a:cs typeface="FreesiaUPC" pitchFamily="34" charset="-34"/>
              </a:rPr>
              <a:t>บัตรประจำตัวลูกจ้าง ทำข้อมูลประกอบการเลื่อนคำจ้าง</a:t>
            </a:r>
          </a:p>
          <a:p>
            <a:endParaRPr lang="th-TH" sz="1800" b="1" dirty="0"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77994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ตัวเชื่อมต่อตรง 24"/>
          <p:cNvCxnSpPr/>
          <p:nvPr/>
        </p:nvCxnSpPr>
        <p:spPr>
          <a:xfrm flipH="1">
            <a:off x="1187624" y="2492896"/>
            <a:ext cx="698268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ตัวเชื่อมต่อตรง 35"/>
          <p:cNvCxnSpPr/>
          <p:nvPr/>
        </p:nvCxnSpPr>
        <p:spPr>
          <a:xfrm>
            <a:off x="1187624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ตัวเชื่อมต่อตรง 36"/>
          <p:cNvCxnSpPr/>
          <p:nvPr/>
        </p:nvCxnSpPr>
        <p:spPr>
          <a:xfrm>
            <a:off x="2627784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>
            <a:off x="4572000" y="2492896"/>
            <a:ext cx="0" cy="1835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ตัวเชื่อมต่อตรง 38"/>
          <p:cNvCxnSpPr/>
          <p:nvPr/>
        </p:nvCxnSpPr>
        <p:spPr>
          <a:xfrm>
            <a:off x="6643702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>
            <a:off x="8161642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ตัวเชื่อมต่อตรง 2"/>
          <p:cNvCxnSpPr/>
          <p:nvPr/>
        </p:nvCxnSpPr>
        <p:spPr>
          <a:xfrm>
            <a:off x="3635896" y="1412776"/>
            <a:ext cx="7576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ตัวเชื่อมต่อตรง 8"/>
          <p:cNvCxnSpPr/>
          <p:nvPr/>
        </p:nvCxnSpPr>
        <p:spPr>
          <a:xfrm>
            <a:off x="3635896" y="1772816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สี่เหลี่ยมผืนผ้า 23"/>
          <p:cNvSpPr/>
          <p:nvPr/>
        </p:nvSpPr>
        <p:spPr>
          <a:xfrm>
            <a:off x="2267744" y="3933056"/>
            <a:ext cx="5661842" cy="23762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1800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 ทำแผนจัดซื้อจัดจ้าง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 ดำเนินการจัดซื้อจัดจ้าง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 ตรวจรับพัสดุ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 บริหารคลังพัสดุ(เก็บรักษา/เบิกจ่าย/ลงทะเบียนควบคุม)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 งานก่อสร้าง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6" name="ตัวเชื่อมต่อตรง 25"/>
          <p:cNvCxnSpPr/>
          <p:nvPr/>
        </p:nvCxnSpPr>
        <p:spPr>
          <a:xfrm>
            <a:off x="4572000" y="3677474"/>
            <a:ext cx="0" cy="2555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สี่เหลี่ยมมุมมน 27"/>
          <p:cNvSpPr/>
          <p:nvPr/>
        </p:nvSpPr>
        <p:spPr>
          <a:xfrm>
            <a:off x="4500530" y="142852"/>
            <a:ext cx="464347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29" name="TextBox 28"/>
          <p:cNvSpPr txBox="1"/>
          <p:nvPr/>
        </p:nvSpPr>
        <p:spPr>
          <a:xfrm>
            <a:off x="4775111" y="334012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0" name="สี่เหลี่ยมผืนผ้า 29"/>
          <p:cNvSpPr/>
          <p:nvPr/>
        </p:nvSpPr>
        <p:spPr>
          <a:xfrm>
            <a:off x="2401537" y="857232"/>
            <a:ext cx="2602511" cy="792088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(นักจัดการงานทั่วไปชำนาญการ)</a:t>
            </a:r>
            <a:endParaRPr lang="th-TH" sz="16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  <p:grpSp>
        <p:nvGrpSpPr>
          <p:cNvPr id="31" name="กลุ่ม 30"/>
          <p:cNvGrpSpPr/>
          <p:nvPr/>
        </p:nvGrpSpPr>
        <p:grpSpPr>
          <a:xfrm>
            <a:off x="5130316" y="1214422"/>
            <a:ext cx="3258108" cy="1221365"/>
            <a:chOff x="5004048" y="1488212"/>
            <a:chExt cx="4067944" cy="1512167"/>
          </a:xfrm>
          <a:solidFill>
            <a:srgbClr val="FFFFCC"/>
          </a:solidFill>
        </p:grpSpPr>
        <p:sp>
          <p:nvSpPr>
            <p:cNvPr id="32" name="สี่เหลี่ยมผืนผ้า 31"/>
            <p:cNvSpPr/>
            <p:nvPr/>
          </p:nvSpPr>
          <p:spPr>
            <a:xfrm>
              <a:off x="5004048" y="1488212"/>
              <a:ext cx="4067944" cy="360041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งานนิติการและตรวจสอบภายใน</a:t>
              </a:r>
              <a:endParaRPr lang="th-TH" sz="1100" b="1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33" name="สี่เหลี่ยมผืนผ้า 32"/>
            <p:cNvSpPr/>
            <p:nvPr/>
          </p:nvSpPr>
          <p:spPr>
            <a:xfrm>
              <a:off x="5004048" y="1844823"/>
              <a:ext cx="4067944" cy="1155556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ให้คำปรึกษาด้านกฎหมาย กฎระเบียบ งานรับเรื่องร้องทุกข์ ร้องเรียน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งานไกล่เกลี่ยข้อพิพาท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งานเผยแพร่ความรู้กฎหมายกฎระเบียบที่เกี่ยวข้องกับการทำงาน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ตรวจสอบการ</a:t>
              </a:r>
              <a:r>
                <a:rPr lang="th-TH" sz="1100" b="1" dirty="0" err="1" smtClean="0">
                  <a:latin typeface="FreesiaUPC" pitchFamily="34" charset="-34"/>
                  <a:cs typeface="FreesiaUPC" pitchFamily="34" charset="-34"/>
                </a:rPr>
                <a:t>ปฎิบัติ</a:t>
              </a: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ตามแผนงาน การบริหารการเงินการคลัง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การบริหารความเสี่ยง</a:t>
              </a:r>
            </a:p>
          </p:txBody>
        </p:sp>
      </p:grpSp>
      <p:sp>
        <p:nvSpPr>
          <p:cNvPr id="34" name="สี่เหลี่ยมผืนผ้า 33"/>
          <p:cNvSpPr/>
          <p:nvPr/>
        </p:nvSpPr>
        <p:spPr>
          <a:xfrm>
            <a:off x="428596" y="2714620"/>
            <a:ext cx="1428760" cy="571504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</p:txBody>
      </p:sp>
      <p:sp>
        <p:nvSpPr>
          <p:cNvPr id="35" name="สี่เหลี่ยมผืนผ้า 34"/>
          <p:cNvSpPr/>
          <p:nvPr/>
        </p:nvSpPr>
        <p:spPr>
          <a:xfrm>
            <a:off x="2011118" y="2664954"/>
            <a:ext cx="1285884" cy="521838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งานบริหารงานบุคคล</a:t>
            </a:r>
            <a:endParaRPr lang="th-TH" sz="16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4" name="สี่เหลี่ยมผืนผ้า 43"/>
          <p:cNvSpPr/>
          <p:nvPr/>
        </p:nvSpPr>
        <p:spPr>
          <a:xfrm>
            <a:off x="6062508" y="2683007"/>
            <a:ext cx="1224136" cy="4166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</p:txBody>
      </p:sp>
      <p:sp>
        <p:nvSpPr>
          <p:cNvPr id="45" name="สี่เหลี่ยมผืนผ้า 44"/>
          <p:cNvSpPr/>
          <p:nvPr/>
        </p:nvSpPr>
        <p:spPr>
          <a:xfrm>
            <a:off x="7452922" y="2686305"/>
            <a:ext cx="1619672" cy="413399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3428992" y="2708920"/>
            <a:ext cx="2428892" cy="1005832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งานพัสดุ </a:t>
            </a:r>
          </a:p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1800" b="1" dirty="0" err="1" smtClean="0">
                <a:latin typeface="FreesiaUPC" pitchFamily="34" charset="-34"/>
                <a:cs typeface="FreesiaUPC" pitchFamily="34" charset="-34"/>
              </a:rPr>
              <a:t>นวก.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พัสดุ 1 คน (</a:t>
            </a:r>
            <a:r>
              <a:rPr lang="th-TH" sz="1800" b="1" dirty="0" err="1" smtClean="0">
                <a:latin typeface="FreesiaUPC" pitchFamily="34" charset="-34"/>
                <a:cs typeface="FreesiaUPC" pitchFamily="34" charset="-34"/>
              </a:rPr>
              <a:t>พรก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) 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/</a:t>
            </a:r>
          </a:p>
          <a:p>
            <a:pPr algn="ctr"/>
            <a:r>
              <a:rPr lang="th-TH" sz="18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ธุรการ 1 คน)</a:t>
            </a:r>
            <a:endParaRPr lang="th-TH" sz="18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02271" y="3376612"/>
            <a:ext cx="164339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7" name="ตัวเชื่อมต่อตรง 26"/>
          <p:cNvCxnSpPr/>
          <p:nvPr/>
        </p:nvCxnSpPr>
        <p:spPr>
          <a:xfrm rot="5400000">
            <a:off x="6917379" y="292814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4477994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สี่เหลี่ยมผืนผ้า 18"/>
          <p:cNvSpPr/>
          <p:nvPr/>
        </p:nvSpPr>
        <p:spPr>
          <a:xfrm>
            <a:off x="4700148" y="2708350"/>
            <a:ext cx="2355174" cy="792088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(นายช่างเทคนิค 2 คน)</a:t>
            </a:r>
          </a:p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(ช่างฝีมือ/ผู้ช่วยช่าง 4 คน)</a:t>
            </a:r>
            <a:endParaRPr lang="th-TH" sz="16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5" name="ตัวเชื่อมต่อตรง 24"/>
          <p:cNvCxnSpPr/>
          <p:nvPr/>
        </p:nvCxnSpPr>
        <p:spPr>
          <a:xfrm flipH="1">
            <a:off x="973310" y="2492896"/>
            <a:ext cx="698268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ตัวเชื่อมต่อตรง 35"/>
          <p:cNvCxnSpPr/>
          <p:nvPr/>
        </p:nvCxnSpPr>
        <p:spPr>
          <a:xfrm>
            <a:off x="973310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ตัวเชื่อมต่อตรง 36"/>
          <p:cNvCxnSpPr/>
          <p:nvPr/>
        </p:nvCxnSpPr>
        <p:spPr>
          <a:xfrm>
            <a:off x="2269454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>
            <a:off x="3637606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ตัวเชื่อมต่อตรง 38"/>
          <p:cNvCxnSpPr/>
          <p:nvPr/>
        </p:nvCxnSpPr>
        <p:spPr>
          <a:xfrm>
            <a:off x="5857884" y="2517053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>
            <a:off x="7947328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ตัวเชื่อมต่อตรง 2"/>
          <p:cNvCxnSpPr/>
          <p:nvPr/>
        </p:nvCxnSpPr>
        <p:spPr>
          <a:xfrm>
            <a:off x="3421582" y="1412776"/>
            <a:ext cx="7576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ตัวเชื่อมต่อตรง 8"/>
          <p:cNvCxnSpPr/>
          <p:nvPr/>
        </p:nvCxnSpPr>
        <p:spPr>
          <a:xfrm>
            <a:off x="3421582" y="1772816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สี่เหลี่ยมผืนผ้า 23"/>
          <p:cNvSpPr/>
          <p:nvPr/>
        </p:nvSpPr>
        <p:spPr>
          <a:xfrm>
            <a:off x="4260028" y="3832222"/>
            <a:ext cx="3312368" cy="25862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ดูแลบำรุงรักษาเครื่องมืออุปกรณ์ อาคารสถานที่ ซ่อมแซมวัสดุ อุปกรณ์ครุภัณฑ์ อาคารสถานที่ ดูแลบำรุงรักษา ระบบสนับสนุน</a:t>
            </a:r>
          </a:p>
          <a:p>
            <a:endParaRPr lang="th-TH" sz="6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ควบคุมงานก่อสร้าง</a:t>
            </a:r>
          </a:p>
          <a:p>
            <a:endParaRPr lang="th-TH" sz="6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งานที่ราชพัสดุ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6" name="ตัวเชื่อมต่อตรง 25"/>
          <p:cNvCxnSpPr/>
          <p:nvPr/>
        </p:nvCxnSpPr>
        <p:spPr>
          <a:xfrm>
            <a:off x="5857884" y="3541494"/>
            <a:ext cx="0" cy="2555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/>
          <p:nvPr/>
        </p:nvCxnSpPr>
        <p:spPr>
          <a:xfrm>
            <a:off x="3421582" y="1412776"/>
            <a:ext cx="7576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ตัวเชื่อมต่อตรง 28"/>
          <p:cNvCxnSpPr/>
          <p:nvPr/>
        </p:nvCxnSpPr>
        <p:spPr>
          <a:xfrm>
            <a:off x="3421582" y="1772816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สี่เหลี่ยมมุมมน 29"/>
          <p:cNvSpPr/>
          <p:nvPr/>
        </p:nvSpPr>
        <p:spPr>
          <a:xfrm>
            <a:off x="4500530" y="142852"/>
            <a:ext cx="464347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31" name="TextBox 30"/>
          <p:cNvSpPr txBox="1"/>
          <p:nvPr/>
        </p:nvSpPr>
        <p:spPr>
          <a:xfrm>
            <a:off x="4775111" y="334012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2" name="สี่เหลี่ยมผืนผ้า 31"/>
          <p:cNvSpPr/>
          <p:nvPr/>
        </p:nvSpPr>
        <p:spPr>
          <a:xfrm>
            <a:off x="2187223" y="857232"/>
            <a:ext cx="2602511" cy="792088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(นักจัดการงานทั่วไปชำนาญการ)</a:t>
            </a:r>
            <a:endParaRPr lang="th-TH" sz="16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  <p:grpSp>
        <p:nvGrpSpPr>
          <p:cNvPr id="33" name="กลุ่ม 32"/>
          <p:cNvGrpSpPr/>
          <p:nvPr/>
        </p:nvGrpSpPr>
        <p:grpSpPr>
          <a:xfrm>
            <a:off x="4916002" y="1214422"/>
            <a:ext cx="3258108" cy="1221365"/>
            <a:chOff x="5004048" y="1488212"/>
            <a:chExt cx="4067944" cy="1512167"/>
          </a:xfrm>
          <a:solidFill>
            <a:srgbClr val="FFFFCC"/>
          </a:solidFill>
        </p:grpSpPr>
        <p:sp>
          <p:nvSpPr>
            <p:cNvPr id="34" name="สี่เหลี่ยมผืนผ้า 33"/>
            <p:cNvSpPr/>
            <p:nvPr/>
          </p:nvSpPr>
          <p:spPr>
            <a:xfrm>
              <a:off x="5004048" y="1488212"/>
              <a:ext cx="4067944" cy="360041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งานนิติการและตรวจสอบภายใน</a:t>
              </a:r>
              <a:endParaRPr lang="th-TH" sz="1100" b="1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35" name="สี่เหลี่ยมผืนผ้า 34"/>
            <p:cNvSpPr/>
            <p:nvPr/>
          </p:nvSpPr>
          <p:spPr>
            <a:xfrm>
              <a:off x="5004048" y="1844823"/>
              <a:ext cx="4067944" cy="1155556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ให้คำปรึกษาด้านกฎหมาย กฎระเบียบ งานรับเรื่องร้องทุกข์ ร้องเรียน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งานไกล่เกลี่ยข้อพิพาท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งานเผยแพร่ความรู้กฎหมายกฎระเบียบที่เกี่ยวข้องกับการทำงาน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ตรวจสอบการ</a:t>
              </a:r>
              <a:r>
                <a:rPr lang="th-TH" sz="1100" b="1" dirty="0" err="1" smtClean="0">
                  <a:latin typeface="FreesiaUPC" pitchFamily="34" charset="-34"/>
                  <a:cs typeface="FreesiaUPC" pitchFamily="34" charset="-34"/>
                </a:rPr>
                <a:t>ปฎิบัติ</a:t>
              </a: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ตามแผนงาน การบริหารการเงินการคลัง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การบริหารความเสี่ยง</a:t>
              </a:r>
            </a:p>
          </p:txBody>
        </p:sp>
      </p:grpSp>
      <p:sp>
        <p:nvSpPr>
          <p:cNvPr id="41" name="สี่เหลี่ยมผืนผ้า 40"/>
          <p:cNvSpPr/>
          <p:nvPr/>
        </p:nvSpPr>
        <p:spPr>
          <a:xfrm>
            <a:off x="142844" y="2654068"/>
            <a:ext cx="1388102" cy="48918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</p:txBody>
      </p:sp>
      <p:sp>
        <p:nvSpPr>
          <p:cNvPr id="42" name="สี่เหลี่ยมผืนผ้า 41"/>
          <p:cNvSpPr/>
          <p:nvPr/>
        </p:nvSpPr>
        <p:spPr>
          <a:xfrm>
            <a:off x="1785918" y="2681962"/>
            <a:ext cx="1192674" cy="521838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งานบริหารงานบุคคล</a:t>
            </a:r>
            <a:endParaRPr lang="th-TH" sz="16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4" name="สี่เหลี่ยมผืนผ้า 43"/>
          <p:cNvSpPr/>
          <p:nvPr/>
        </p:nvSpPr>
        <p:spPr>
          <a:xfrm>
            <a:off x="3071802" y="2664954"/>
            <a:ext cx="1533612" cy="43491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งานพัสดุ</a:t>
            </a:r>
          </a:p>
        </p:txBody>
      </p:sp>
      <p:sp>
        <p:nvSpPr>
          <p:cNvPr id="45" name="สี่เหลี่ยมผืนผ้า 44"/>
          <p:cNvSpPr/>
          <p:nvPr/>
        </p:nvSpPr>
        <p:spPr>
          <a:xfrm>
            <a:off x="7238608" y="2658411"/>
            <a:ext cx="1619672" cy="413399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00100" y="3376612"/>
            <a:ext cx="164339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43" name="ตัวเชื่อมต่อตรง 42"/>
          <p:cNvCxnSpPr/>
          <p:nvPr/>
        </p:nvCxnSpPr>
        <p:spPr>
          <a:xfrm rot="5400000">
            <a:off x="1215208" y="292814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4477994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ตัวเชื่อมต่อตรง 29"/>
          <p:cNvCxnSpPr/>
          <p:nvPr/>
        </p:nvCxnSpPr>
        <p:spPr>
          <a:xfrm>
            <a:off x="7164288" y="342900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สี่เหลี่ยมผืนผ้า 22"/>
          <p:cNvSpPr/>
          <p:nvPr/>
        </p:nvSpPr>
        <p:spPr>
          <a:xfrm>
            <a:off x="5857884" y="2669058"/>
            <a:ext cx="3143272" cy="902818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(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นวก.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การเงินฯ 1 คน /</a:t>
            </a:r>
          </a:p>
          <a:p>
            <a:pPr algn="ctr"/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จพ.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การเงินฯ 4 คน)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5" name="ตัวเชื่อมต่อตรง 24"/>
          <p:cNvCxnSpPr/>
          <p:nvPr/>
        </p:nvCxnSpPr>
        <p:spPr>
          <a:xfrm flipH="1">
            <a:off x="683568" y="2492896"/>
            <a:ext cx="6480720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ตัวเชื่อมต่อตรง 35"/>
          <p:cNvCxnSpPr/>
          <p:nvPr/>
        </p:nvCxnSpPr>
        <p:spPr>
          <a:xfrm>
            <a:off x="683568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ตัวเชื่อมต่อตรง 36"/>
          <p:cNvCxnSpPr/>
          <p:nvPr/>
        </p:nvCxnSpPr>
        <p:spPr>
          <a:xfrm>
            <a:off x="2357422" y="250030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>
            <a:off x="3643306" y="250030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ตัวเชื่อมต่อตรง 38"/>
          <p:cNvCxnSpPr/>
          <p:nvPr/>
        </p:nvCxnSpPr>
        <p:spPr>
          <a:xfrm>
            <a:off x="4929190" y="2509635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>
            <a:off x="7164288" y="2492896"/>
            <a:ext cx="0" cy="1668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ตัวเชื่อมต่อตรง 8"/>
          <p:cNvCxnSpPr/>
          <p:nvPr/>
        </p:nvCxnSpPr>
        <p:spPr>
          <a:xfrm>
            <a:off x="3428992" y="1772816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สี่เหลี่ยมผืนผ้า 23"/>
          <p:cNvSpPr/>
          <p:nvPr/>
        </p:nvSpPr>
        <p:spPr>
          <a:xfrm>
            <a:off x="3779912" y="4188638"/>
            <a:ext cx="2304256" cy="24807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11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7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6" name="ตัวเชื่อมต่อตรง 25"/>
          <p:cNvCxnSpPr/>
          <p:nvPr/>
        </p:nvCxnSpPr>
        <p:spPr>
          <a:xfrm>
            <a:off x="4860032" y="3945972"/>
            <a:ext cx="0" cy="2031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สี่เหลี่ยมผืนผ้า 26"/>
          <p:cNvSpPr/>
          <p:nvPr/>
        </p:nvSpPr>
        <p:spPr>
          <a:xfrm>
            <a:off x="6444208" y="4197603"/>
            <a:ext cx="2448272" cy="24807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-จัดทำบัญชีเกณฑ์คงค้าง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-รายงานการเงิน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-วิเคราะห์งบการเงิน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-จัดทำต้นทุนต่อหน่วย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28" name="ตัวเชื่อมต่อตรง 27"/>
          <p:cNvCxnSpPr/>
          <p:nvPr/>
        </p:nvCxnSpPr>
        <p:spPr>
          <a:xfrm>
            <a:off x="7884368" y="3945972"/>
            <a:ext cx="0" cy="2031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ตัวเชื่อมต่อตรง 28"/>
          <p:cNvCxnSpPr/>
          <p:nvPr/>
        </p:nvCxnSpPr>
        <p:spPr>
          <a:xfrm flipH="1">
            <a:off x="4860032" y="3933056"/>
            <a:ext cx="3024336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ตัวเชื่อมต่อตรง 31"/>
          <p:cNvCxnSpPr/>
          <p:nvPr/>
        </p:nvCxnSpPr>
        <p:spPr>
          <a:xfrm>
            <a:off x="3421582" y="1412776"/>
            <a:ext cx="7576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ตัวเชื่อมต่อตรง 33"/>
          <p:cNvCxnSpPr/>
          <p:nvPr/>
        </p:nvCxnSpPr>
        <p:spPr>
          <a:xfrm>
            <a:off x="3421582" y="1412776"/>
            <a:ext cx="7576" cy="10801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สี่เหลี่ยมมุมมน 40"/>
          <p:cNvSpPr/>
          <p:nvPr/>
        </p:nvSpPr>
        <p:spPr>
          <a:xfrm>
            <a:off x="4500530" y="142852"/>
            <a:ext cx="464347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42" name="TextBox 41"/>
          <p:cNvSpPr txBox="1"/>
          <p:nvPr/>
        </p:nvSpPr>
        <p:spPr>
          <a:xfrm>
            <a:off x="4775111" y="334012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4" name="สี่เหลี่ยมผืนผ้า 43"/>
          <p:cNvSpPr/>
          <p:nvPr/>
        </p:nvSpPr>
        <p:spPr>
          <a:xfrm>
            <a:off x="2187223" y="857232"/>
            <a:ext cx="2602511" cy="792088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(นักจัดการงานทั่วไปชำนาญการ)</a:t>
            </a:r>
            <a:endParaRPr lang="th-TH" sz="16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  <p:grpSp>
        <p:nvGrpSpPr>
          <p:cNvPr id="45" name="กลุ่ม 44"/>
          <p:cNvGrpSpPr/>
          <p:nvPr/>
        </p:nvGrpSpPr>
        <p:grpSpPr>
          <a:xfrm>
            <a:off x="4916002" y="1214422"/>
            <a:ext cx="3258108" cy="1221365"/>
            <a:chOff x="5004048" y="1488212"/>
            <a:chExt cx="4067944" cy="1512167"/>
          </a:xfrm>
          <a:solidFill>
            <a:srgbClr val="FFFFCC"/>
          </a:solidFill>
        </p:grpSpPr>
        <p:sp>
          <p:nvSpPr>
            <p:cNvPr id="46" name="สี่เหลี่ยมผืนผ้า 45"/>
            <p:cNvSpPr/>
            <p:nvPr/>
          </p:nvSpPr>
          <p:spPr>
            <a:xfrm>
              <a:off x="5004048" y="1488212"/>
              <a:ext cx="4067944" cy="360041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งานนิติการและตรวจสอบภายใน</a:t>
              </a:r>
              <a:endParaRPr lang="th-TH" sz="1100" b="1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47" name="สี่เหลี่ยมผืนผ้า 46"/>
            <p:cNvSpPr/>
            <p:nvPr/>
          </p:nvSpPr>
          <p:spPr>
            <a:xfrm>
              <a:off x="5004048" y="1844823"/>
              <a:ext cx="4067944" cy="1155556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ให้คำปรึกษาด้านกฎหมาย กฎระเบียบ งานรับเรื่องร้องทุกข์ ร้องเรียน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งานไกล่เกลี่ยข้อพิพาท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งานเผยแพร่ความรู้กฎหมายกฎระเบียบที่เกี่ยวข้องกับการทำงาน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ตรวจสอบการ</a:t>
              </a:r>
              <a:r>
                <a:rPr lang="th-TH" sz="1100" b="1" dirty="0" err="1" smtClean="0">
                  <a:latin typeface="FreesiaUPC" pitchFamily="34" charset="-34"/>
                  <a:cs typeface="FreesiaUPC" pitchFamily="34" charset="-34"/>
                </a:rPr>
                <a:t>ปฎิบัติ</a:t>
              </a: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ตามแผนงาน การบริหารการเงินการคลัง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100" b="1" dirty="0" smtClean="0">
                  <a:latin typeface="FreesiaUPC" pitchFamily="34" charset="-34"/>
                  <a:cs typeface="FreesiaUPC" pitchFamily="34" charset="-34"/>
                </a:rPr>
                <a:t>การบริหารความเสี่ยง</a:t>
              </a:r>
            </a:p>
          </p:txBody>
        </p:sp>
      </p:grpSp>
      <p:sp>
        <p:nvSpPr>
          <p:cNvPr id="48" name="สี่เหลี่ยมผืนผ้า 47"/>
          <p:cNvSpPr/>
          <p:nvPr/>
        </p:nvSpPr>
        <p:spPr>
          <a:xfrm>
            <a:off x="4286248" y="2643182"/>
            <a:ext cx="1357322" cy="506336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</p:txBody>
      </p:sp>
      <p:sp>
        <p:nvSpPr>
          <p:cNvPr id="50" name="สี่เหลี่ยมผืนผ้า 49"/>
          <p:cNvSpPr/>
          <p:nvPr/>
        </p:nvSpPr>
        <p:spPr>
          <a:xfrm>
            <a:off x="214282" y="2654068"/>
            <a:ext cx="1357322" cy="48918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</p:txBody>
      </p:sp>
      <p:sp>
        <p:nvSpPr>
          <p:cNvPr id="51" name="สี่เหลี่ยมผืนผ้า 50"/>
          <p:cNvSpPr/>
          <p:nvPr/>
        </p:nvSpPr>
        <p:spPr>
          <a:xfrm>
            <a:off x="1785918" y="2681962"/>
            <a:ext cx="1192674" cy="521838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FreesiaUPC" pitchFamily="34" charset="-34"/>
                <a:cs typeface="FreesiaUPC" pitchFamily="34" charset="-34"/>
              </a:rPr>
              <a:t>งานบริหารงานบุคคล</a:t>
            </a:r>
            <a:endParaRPr lang="th-TH" sz="16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52" name="สี่เหลี่ยมผืนผ้า 51"/>
          <p:cNvSpPr/>
          <p:nvPr/>
        </p:nvSpPr>
        <p:spPr>
          <a:xfrm>
            <a:off x="3071802" y="2664954"/>
            <a:ext cx="1143008" cy="43491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งานพัสดุ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143372" y="4214818"/>
            <a:ext cx="1399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งานการเงิน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03640" y="4857760"/>
            <a:ext cx="20601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รับจ่ายเงินบำรุง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และเงินอื่นฯ</a:t>
            </a:r>
          </a:p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ทำทะเบียนคุมเอกสาร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แทนตัวเงิน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- เก็บรักษาเงินประจำวัน</a:t>
            </a:r>
          </a:p>
          <a:p>
            <a:endParaRPr lang="th-TH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7072330" y="4263102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งานบัญชี</a:t>
            </a:r>
          </a:p>
        </p:txBody>
      </p:sp>
      <p:cxnSp>
        <p:nvCxnSpPr>
          <p:cNvPr id="57" name="ตัวเชื่อมต่อตรง 56"/>
          <p:cNvCxnSpPr/>
          <p:nvPr/>
        </p:nvCxnSpPr>
        <p:spPr>
          <a:xfrm>
            <a:off x="3786182" y="4714884"/>
            <a:ext cx="228601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ตัวเชื่อมต่อตรง 58"/>
          <p:cNvCxnSpPr/>
          <p:nvPr/>
        </p:nvCxnSpPr>
        <p:spPr>
          <a:xfrm>
            <a:off x="6429388" y="4714884"/>
            <a:ext cx="242889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00100" y="3376612"/>
            <a:ext cx="164339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35" name="ตัวเชื่อมต่อตรง 34"/>
          <p:cNvCxnSpPr/>
          <p:nvPr/>
        </p:nvCxnSpPr>
        <p:spPr>
          <a:xfrm rot="5400000">
            <a:off x="1215208" y="2928140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44779943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ตัวเชื่อมต่อตรง 93"/>
          <p:cNvCxnSpPr/>
          <p:nvPr/>
        </p:nvCxnSpPr>
        <p:spPr>
          <a:xfrm>
            <a:off x="3857620" y="3929066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ตัวเชื่อมต่อตรง 77"/>
          <p:cNvCxnSpPr/>
          <p:nvPr/>
        </p:nvCxnSpPr>
        <p:spPr>
          <a:xfrm>
            <a:off x="6643702" y="2852733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ตัวเชื่อมต่อตรง 115"/>
          <p:cNvCxnSpPr/>
          <p:nvPr/>
        </p:nvCxnSpPr>
        <p:spPr>
          <a:xfrm>
            <a:off x="7634309" y="2818530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ตัวเชื่อมต่อตรง 114"/>
          <p:cNvCxnSpPr/>
          <p:nvPr/>
        </p:nvCxnSpPr>
        <p:spPr>
          <a:xfrm>
            <a:off x="5572132" y="2847971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ตัวเชื่อมต่อตรง 113"/>
          <p:cNvCxnSpPr/>
          <p:nvPr/>
        </p:nvCxnSpPr>
        <p:spPr>
          <a:xfrm>
            <a:off x="3857620" y="2847971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ตัวเชื่อมต่อตรง 111"/>
          <p:cNvCxnSpPr/>
          <p:nvPr/>
        </p:nvCxnSpPr>
        <p:spPr>
          <a:xfrm>
            <a:off x="928662" y="2834342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ตัวเชื่อมต่อตรง 112"/>
          <p:cNvCxnSpPr/>
          <p:nvPr/>
        </p:nvCxnSpPr>
        <p:spPr>
          <a:xfrm>
            <a:off x="2176446" y="2834342"/>
            <a:ext cx="0" cy="2772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ตัวเชื่อมต่อตรง 80"/>
          <p:cNvCxnSpPr/>
          <p:nvPr/>
        </p:nvCxnSpPr>
        <p:spPr>
          <a:xfrm flipV="1">
            <a:off x="928662" y="2828055"/>
            <a:ext cx="1785950" cy="62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สี่เหลี่ยมผืนผ้า 4"/>
          <p:cNvSpPr/>
          <p:nvPr/>
        </p:nvSpPr>
        <p:spPr>
          <a:xfrm>
            <a:off x="2401537" y="142852"/>
            <a:ext cx="2602511" cy="792088"/>
          </a:xfrm>
          <a:prstGeom prst="rect">
            <a:avLst/>
          </a:prstGeom>
          <a:solidFill>
            <a:srgbClr val="00FF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ภารกิจด้านอำนวยการ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FreesiaUPC" pitchFamily="34" charset="-34"/>
                <a:cs typeface="FreesiaUPC" pitchFamily="34" charset="-34"/>
              </a:rPr>
              <a:t>(นักจัดการงานทั่วไปชำนาญการ)</a:t>
            </a:r>
            <a:endParaRPr lang="th-TH" sz="1600" b="1" dirty="0">
              <a:solidFill>
                <a:schemeClr val="tx1"/>
              </a:solidFill>
              <a:latin typeface="FreesiaUPC" pitchFamily="34" charset="-34"/>
              <a:cs typeface="FreesiaUPC" pitchFamily="34" charset="-34"/>
            </a:endParaRPr>
          </a:p>
        </p:txBody>
      </p:sp>
      <p:grpSp>
        <p:nvGrpSpPr>
          <p:cNvPr id="2" name="กลุ่ม 42"/>
          <p:cNvGrpSpPr/>
          <p:nvPr/>
        </p:nvGrpSpPr>
        <p:grpSpPr>
          <a:xfrm>
            <a:off x="5143504" y="857232"/>
            <a:ext cx="3786214" cy="1857388"/>
            <a:chOff x="5004048" y="1488212"/>
            <a:chExt cx="4067944" cy="1709406"/>
          </a:xfrm>
          <a:solidFill>
            <a:srgbClr val="FFFFCC"/>
          </a:solidFill>
        </p:grpSpPr>
        <p:sp>
          <p:nvSpPr>
            <p:cNvPr id="14" name="สี่เหลี่ยมผืนผ้า 13"/>
            <p:cNvSpPr/>
            <p:nvPr/>
          </p:nvSpPr>
          <p:spPr>
            <a:xfrm>
              <a:off x="5004048" y="1488212"/>
              <a:ext cx="4067944" cy="360041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งานนิติการและตรวจสอบภายใน</a:t>
              </a:r>
              <a:endParaRPr lang="th-TH" sz="1400" b="1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17" name="สี่เหลี่ยมผืนผ้า 16"/>
            <p:cNvSpPr/>
            <p:nvPr/>
          </p:nvSpPr>
          <p:spPr>
            <a:xfrm>
              <a:off x="5004048" y="1844823"/>
              <a:ext cx="4067944" cy="1352795"/>
            </a:xfrm>
            <a:prstGeom prst="rect">
              <a:avLst/>
            </a:prstGeom>
            <a:grp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8900" indent="-88900">
                <a:buFont typeface="Arial" pitchFamily="34" charset="0"/>
                <a:buChar char="•"/>
              </a:pPr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ให้คำปรึกษาด้านกฎหมาย กฎระเบียบ งานรับเรื่องร้องทุกข์ ร้องเรียน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งานไกล่เกลี่ยข้อพิพาท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งานเผยแพร่ความรู้กฎหมายกฎระเบียบที่เกี่ยวข้องกับการทำงาน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ตรวจสอบการ</a:t>
              </a:r>
              <a:r>
                <a:rPr lang="th-TH" sz="1400" b="1" dirty="0" err="1" smtClean="0">
                  <a:latin typeface="FreesiaUPC" pitchFamily="34" charset="-34"/>
                  <a:cs typeface="FreesiaUPC" pitchFamily="34" charset="-34"/>
                </a:rPr>
                <a:t>ปฎิบัติ</a:t>
              </a:r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ตามแผนงาน การบริหารการเงินการคลัง</a:t>
              </a:r>
            </a:p>
            <a:p>
              <a:pPr marL="88900" indent="-88900">
                <a:buFont typeface="Arial" pitchFamily="34" charset="0"/>
                <a:buChar char="•"/>
              </a:pPr>
              <a:r>
                <a:rPr lang="th-TH" sz="1400" b="1" dirty="0" smtClean="0">
                  <a:latin typeface="FreesiaUPC" pitchFamily="34" charset="-34"/>
                  <a:cs typeface="FreesiaUPC" pitchFamily="34" charset="-34"/>
                </a:rPr>
                <a:t>การบริหารความเสี่ยง</a:t>
              </a:r>
            </a:p>
          </p:txBody>
        </p:sp>
      </p:grpSp>
      <p:cxnSp>
        <p:nvCxnSpPr>
          <p:cNvPr id="9" name="ตัวเชื่อมต่อตรง 8"/>
          <p:cNvCxnSpPr/>
          <p:nvPr/>
        </p:nvCxnSpPr>
        <p:spPr>
          <a:xfrm>
            <a:off x="3635896" y="1294979"/>
            <a:ext cx="14761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สี่เหลี่ยมมุมมน 91"/>
          <p:cNvSpPr/>
          <p:nvPr/>
        </p:nvSpPr>
        <p:spPr>
          <a:xfrm>
            <a:off x="5286380" y="214290"/>
            <a:ext cx="3786182" cy="50006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 b="1"/>
          </a:p>
        </p:txBody>
      </p:sp>
      <p:sp>
        <p:nvSpPr>
          <p:cNvPr id="93" name="TextBox 92"/>
          <p:cNvSpPr txBox="1"/>
          <p:nvPr/>
        </p:nvSpPr>
        <p:spPr>
          <a:xfrm>
            <a:off x="5678089" y="263718"/>
            <a:ext cx="2965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โครงสร้างภาระงาน ฝ่ายบริหารทั่วไป</a:t>
            </a:r>
            <a:endParaRPr lang="th-TH" sz="20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9" name="สี่เหลี่ยมผืนผ้า 18"/>
          <p:cNvSpPr/>
          <p:nvPr/>
        </p:nvSpPr>
        <p:spPr>
          <a:xfrm>
            <a:off x="357158" y="3136961"/>
            <a:ext cx="1143008" cy="42862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กลุ่มงานธุรการ</a:t>
            </a:r>
          </a:p>
        </p:txBody>
      </p:sp>
      <p:sp>
        <p:nvSpPr>
          <p:cNvPr id="104" name="สี่เหลี่ยมผืนผ้า 103"/>
          <p:cNvSpPr/>
          <p:nvPr/>
        </p:nvSpPr>
        <p:spPr>
          <a:xfrm>
            <a:off x="5138741" y="3143248"/>
            <a:ext cx="857256" cy="43491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งานพัสดุ</a:t>
            </a:r>
          </a:p>
        </p:txBody>
      </p:sp>
      <p:sp>
        <p:nvSpPr>
          <p:cNvPr id="105" name="สี่เหลี่ยมผืนผ้า 104"/>
          <p:cNvSpPr/>
          <p:nvPr/>
        </p:nvSpPr>
        <p:spPr>
          <a:xfrm>
            <a:off x="6143636" y="3143248"/>
            <a:ext cx="1000132" cy="416697"/>
          </a:xfrm>
          <a:prstGeom prst="rect">
            <a:avLst/>
          </a:prstGeom>
          <a:solidFill>
            <a:srgbClr val="CCE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งานซ่อมบำรุง</a:t>
            </a:r>
          </a:p>
        </p:txBody>
      </p:sp>
      <p:sp>
        <p:nvSpPr>
          <p:cNvPr id="106" name="สี่เหลี่ยมผืนผ้า 105"/>
          <p:cNvSpPr/>
          <p:nvPr/>
        </p:nvSpPr>
        <p:spPr>
          <a:xfrm>
            <a:off x="7286644" y="3143248"/>
            <a:ext cx="1643074" cy="413399"/>
          </a:xfrm>
          <a:prstGeom prst="rect">
            <a:avLst/>
          </a:prstGeom>
          <a:solidFill>
            <a:srgbClr val="CCFF9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กลุ่มงานการเงินและบัญชี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846777" y="3143248"/>
            <a:ext cx="2231701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pPr algn="ctr"/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กลุ่มงานโภชนาการ</a:t>
            </a:r>
          </a:p>
          <a:p>
            <a:pPr algn="ctr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โภชนากร 1 คน (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พกส.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)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8" name="สี่เหลี่ยมผืนผ้า 107"/>
          <p:cNvSpPr/>
          <p:nvPr/>
        </p:nvSpPr>
        <p:spPr>
          <a:xfrm>
            <a:off x="1604942" y="3143248"/>
            <a:ext cx="1143008" cy="428628"/>
          </a:xfrm>
          <a:prstGeom prst="rect">
            <a:avLst/>
          </a:prstGeom>
          <a:solidFill>
            <a:srgbClr val="99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งานบริหาร</a:t>
            </a:r>
          </a:p>
          <a:p>
            <a:pPr algn="ctr"/>
            <a:r>
              <a:rPr lang="th-TH" sz="1400" b="1" dirty="0" smtClean="0">
                <a:latin typeface="FreesiaUPC" pitchFamily="34" charset="-34"/>
                <a:cs typeface="FreesiaUPC" pitchFamily="34" charset="-34"/>
              </a:rPr>
              <a:t>งานบุคคล</a:t>
            </a:r>
            <a:endParaRPr lang="th-TH" sz="1400" b="1" dirty="0"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109" name="ตัวเชื่อมต่อตรง 108"/>
          <p:cNvCxnSpPr/>
          <p:nvPr/>
        </p:nvCxnSpPr>
        <p:spPr>
          <a:xfrm>
            <a:off x="2285984" y="2826467"/>
            <a:ext cx="535785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ตัวเชื่อมต่อตรง 110"/>
          <p:cNvCxnSpPr/>
          <p:nvPr/>
        </p:nvCxnSpPr>
        <p:spPr>
          <a:xfrm rot="5400000">
            <a:off x="2679687" y="1892289"/>
            <a:ext cx="192882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สี่เหลี่ยมผืนผ้า 88"/>
          <p:cNvSpPr/>
          <p:nvPr/>
        </p:nvSpPr>
        <p:spPr>
          <a:xfrm>
            <a:off x="2714612" y="4214818"/>
            <a:ext cx="2428892" cy="22145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อาหารผู้ป่วย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โภชนะบำบัด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สุขศึกษาโภชนาการ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วิชาการด้านอาหาร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รับรองต้อนรับ</a:t>
            </a: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อื่นๆ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6962634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มุมมน 5"/>
          <p:cNvSpPr/>
          <p:nvPr/>
        </p:nvSpPr>
        <p:spPr>
          <a:xfrm>
            <a:off x="2143108" y="357166"/>
            <a:ext cx="464347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4" name="TextBox 3"/>
          <p:cNvSpPr txBox="1"/>
          <p:nvPr/>
        </p:nvSpPr>
        <p:spPr>
          <a:xfrm>
            <a:off x="3500430" y="428604"/>
            <a:ext cx="1798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อัตรากำลัง</a:t>
            </a:r>
            <a:endParaRPr lang="th-TH" sz="40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093" y="1357298"/>
            <a:ext cx="6655989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u="sng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จำนวน บุคลากรทั้งหมด  47  คน  แบ่งเป็น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นักจัดการงานทั่วไป		จำนวน  1  คน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 err="1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นวก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.การเงินและบัญชี		จำนวน  1  คน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 err="1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นวก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.พัสดุ			จำนวน  1  คน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 err="1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จพ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.การเงินและบัญชี		จำนวน  4 คน </a:t>
            </a:r>
          </a:p>
          <a:p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 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(ข้าราชการ  จำนวน 2 คน  </a:t>
            </a:r>
            <a:r>
              <a:rPr lang="th-TH" sz="2000" b="1" dirty="0" err="1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พรก.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จำนวน 1 คน  </a:t>
            </a:r>
            <a:r>
              <a:rPr lang="th-TH" sz="2000" b="1" dirty="0" err="1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พกส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 จำนวน 1 คน)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 err="1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จพ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.ธุรการ			จำนวน  5  คน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     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(ข้าราชการ  จำนวน 3 คน  </a:t>
            </a:r>
            <a:r>
              <a:rPr lang="th-TH" sz="2000" b="1" dirty="0" err="1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พกส.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จำนวน 2 คน)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นายช่างเทคนิค		จำนวน  2  คน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     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(ข้าราชการ  จำนวน 1 คน  </a:t>
            </a:r>
            <a:r>
              <a:rPr lang="th-TH" sz="2000" b="1" dirty="0" err="1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พกส.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จำนวน 1 คน)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2093" y="4655304"/>
            <a:ext cx="51106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ผู้ช่วยช่าง/ช่างฝีมือ		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จำนวน  </a:t>
            </a:r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4  คน</a:t>
            </a:r>
          </a:p>
          <a:p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โภชนากร (</a:t>
            </a:r>
            <a:r>
              <a:rPr lang="th-TH" sz="2000" b="1" dirty="0" err="1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พกส.</a:t>
            </a:r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)		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จำนวน  </a:t>
            </a:r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1  คน</a:t>
            </a:r>
          </a:p>
          <a:p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พนักงานประกอบอาหาร		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จำนวน  </a:t>
            </a:r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10  คน</a:t>
            </a:r>
          </a:p>
          <a:p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พนักงานขับรถยนต์		จำนวน  10  คน</a:t>
            </a:r>
          </a:p>
          <a:p>
            <a:r>
              <a:rPr lang="th-TH" sz="2000" b="1" dirty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 smtClean="0">
                <a:solidFill>
                  <a:schemeClr val="tx2">
                    <a:lumMod val="50000"/>
                  </a:schemeClr>
                </a:solidFill>
                <a:latin typeface="FreesiaUPC" pitchFamily="34" charset="-34"/>
                <a:cs typeface="FreesiaUPC" pitchFamily="34" charset="-34"/>
              </a:rPr>
              <a:t>พนักงานรักษาความปลอดภัย	จำนวน  7  คน</a:t>
            </a:r>
          </a:p>
        </p:txBody>
      </p:sp>
    </p:spTree>
    <p:extLst>
      <p:ext uri="{BB962C8B-B14F-4D97-AF65-F5344CB8AC3E}">
        <p14:creationId xmlns="" xmlns:p14="http://schemas.microsoft.com/office/powerpoint/2010/main" val="2990044456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มุมมน 3"/>
          <p:cNvSpPr/>
          <p:nvPr/>
        </p:nvSpPr>
        <p:spPr>
          <a:xfrm>
            <a:off x="2143108" y="357166"/>
            <a:ext cx="535785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5" name="Rectangle 26"/>
          <p:cNvSpPr txBox="1">
            <a:spLocks/>
          </p:cNvSpPr>
          <p:nvPr/>
        </p:nvSpPr>
        <p:spPr>
          <a:xfrm>
            <a:off x="571531" y="28572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285860"/>
            <a:ext cx="7165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กลยุทธ์ที่ 1  การสรรหาและการคัดเลือกบุคลากร</a:t>
            </a:r>
            <a:endParaRPr lang="th-TH" sz="36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28628" y="2560712"/>
            <a:ext cx="8715372" cy="44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046" tIns="65023" rIns="130046" bIns="65023">
            <a:spAutoFit/>
          </a:bodyPr>
          <a:lstStyle/>
          <a:p>
            <a:pPr marL="457200" indent="-457200">
              <a:buAutoNum type="arabicPeriod"/>
            </a:pP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กำหนดความต้องการ</a:t>
            </a:r>
          </a:p>
          <a:p>
            <a:pPr marL="457200" indent="-457200"/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ให้สอดคล้องกับแผนอัตรา</a:t>
            </a:r>
          </a:p>
          <a:p>
            <a:pPr marL="457200" indent="-457200"/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กำลังคน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(อายุเฉลี่ยของ</a:t>
            </a:r>
          </a:p>
          <a:p>
            <a:pPr marL="457200" indent="-457200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บุคลากร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: 48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ปี )</a:t>
            </a:r>
          </a:p>
          <a:p>
            <a:pPr marL="457200" indent="-457200"/>
            <a:endParaRPr lang="th-TH" sz="2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marL="457200" indent="-457200">
              <a:buAutoNum type="arabicPeriod"/>
            </a:pPr>
            <a:endParaRPr lang="th-TH" sz="2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marL="457200" indent="-457200"/>
            <a:endParaRPr lang="th-TH" sz="2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marL="457200" indent="-457200"/>
            <a:endParaRPr lang="th-TH" sz="2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marL="457200" indent="-457200"/>
            <a:endParaRPr lang="th-TH" sz="1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marL="457200" indent="-457200"/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2.     วางแผนอัตรากำลังคน</a:t>
            </a:r>
          </a:p>
          <a:p>
            <a:pPr marL="457200" indent="-457200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2.1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อัตรากำลังระยะสั้น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-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3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ปี เช่น ให้มีการทำงานทดแทนกันได้/สรรหา</a:t>
            </a:r>
          </a:p>
          <a:p>
            <a:pPr marL="457200" indent="-457200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2.2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อัตรากำลังระยะยาว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5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ปี เช่น รับโอน/รับย้าย,จ้างใหม่,ขอตำแหน่ง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พกร.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,มอบหมายผู้มีวุฒิการศึกษา</a:t>
            </a:r>
          </a:p>
          <a:p>
            <a:pPr marL="457200" indent="-457200"/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      แต่ตำแหน่งจ้างต่ำกว่าวุฒิได้ทำงานตรงตามวุฒิ </a:t>
            </a:r>
          </a:p>
          <a:p>
            <a:pPr marL="457200" indent="-457200"/>
            <a:endParaRPr lang="th-TH" sz="1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endParaRPr lang="th-TH" sz="2000" b="1" dirty="0" smtClean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308" y="1785926"/>
            <a:ext cx="8065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เพื่อให้มีบุคลากรเพียงพอ,มีทักษะความสามารถสอดคล้องกับภารกิจงาน 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10" name="ตาราง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42618367"/>
              </p:ext>
            </p:extLst>
          </p:nvPr>
        </p:nvGraphicFramePr>
        <p:xfrm>
          <a:off x="2786050" y="2336506"/>
          <a:ext cx="6143668" cy="2878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958109"/>
                <a:gridCol w="1156456"/>
                <a:gridCol w="1151938"/>
                <a:gridCol w="1305529"/>
              </a:tblGrid>
              <a:tr h="462451">
                <a:tc>
                  <a:txBody>
                    <a:bodyPr/>
                    <a:lstStyle/>
                    <a:p>
                      <a:pPr algn="ctr"/>
                      <a:r>
                        <a:rPr lang="th-TH" sz="1400" dirty="0" smtClean="0">
                          <a:solidFill>
                            <a:srgbClr val="0000CC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วิชาชีพ</a:t>
                      </a:r>
                      <a:endParaRPr lang="th-TH" sz="1400" dirty="0">
                        <a:solidFill>
                          <a:srgbClr val="0000CC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dirty="0" smtClean="0">
                          <a:solidFill>
                            <a:srgbClr val="0000CC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อัตรากำลังที่ควรมี (</a:t>
                      </a:r>
                      <a:r>
                        <a:rPr lang="en-US" sz="1400" dirty="0" smtClean="0">
                          <a:solidFill>
                            <a:srgbClr val="0000CC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FTE)</a:t>
                      </a:r>
                      <a:endParaRPr lang="th-TH" sz="1400" dirty="0">
                        <a:solidFill>
                          <a:srgbClr val="0000CC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dirty="0" smtClean="0">
                          <a:solidFill>
                            <a:srgbClr val="0000CC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จำนวนบุคลากรที่มี</a:t>
                      </a:r>
                      <a:endParaRPr lang="th-TH" sz="1400" dirty="0">
                        <a:solidFill>
                          <a:srgbClr val="0000CC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dirty="0" smtClean="0">
                          <a:solidFill>
                            <a:srgbClr val="0000CC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ร้อยละบุคลากรที่ขาด</a:t>
                      </a:r>
                      <a:endParaRPr lang="th-TH" sz="1400" dirty="0">
                        <a:solidFill>
                          <a:srgbClr val="0000CC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 smtClean="0">
                          <a:solidFill>
                            <a:srgbClr val="0000CC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ความต้องการภายใน 5 ปี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</a:tr>
              <a:tr h="330970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งานการเงินและบัญชี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11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5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54.54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6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0970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งานพัสดุ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6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2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66.66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4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8604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งานบริหารงานบุคคล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5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2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60.00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3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0970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งานบริหารทั่วไป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14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3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78.57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11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970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งานซ่อมบำรุง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14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6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57.14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8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0970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งานโภชนากร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2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1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50</a:t>
                      </a:r>
                      <a:r>
                        <a:rPr lang="en-US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.00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2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970"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รวม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52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19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latin typeface="FreesiaUPC" pitchFamily="34" charset="-34"/>
                          <a:cs typeface="FreesiaUPC" pitchFamily="34" charset="-34"/>
                        </a:rPr>
                        <a:t>63.46</a:t>
                      </a:r>
                      <a:endParaRPr lang="th-TH" sz="14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FreesiaUPC" pitchFamily="34" charset="-34"/>
                          <a:cs typeface="FreesiaUPC" pitchFamily="34" charset="-34"/>
                        </a:rPr>
                        <a:t>34</a:t>
                      </a:r>
                      <a:endParaRPr lang="th-TH" sz="16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สี่เหลี่ยมมุมมน 11"/>
          <p:cNvSpPr/>
          <p:nvPr/>
        </p:nvSpPr>
        <p:spPr>
          <a:xfrm>
            <a:off x="3357554" y="2357430"/>
            <a:ext cx="2428860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สี่เหลี่ยมมุมมน 10"/>
          <p:cNvSpPr/>
          <p:nvPr/>
        </p:nvSpPr>
        <p:spPr>
          <a:xfrm>
            <a:off x="2571736" y="285728"/>
            <a:ext cx="3786214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TextBox 1"/>
          <p:cNvSpPr txBox="1"/>
          <p:nvPr/>
        </p:nvSpPr>
        <p:spPr>
          <a:xfrm>
            <a:off x="3599700" y="357166"/>
            <a:ext cx="16866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วิสัยทัศน์</a:t>
            </a:r>
            <a:endParaRPr lang="th-TH" sz="4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331885"/>
            <a:ext cx="77524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เป็นเลิศด้านการบริหาร  บริการ และสร้างเสริมสุขภาพ </a:t>
            </a:r>
            <a:br>
              <a:rPr lang="th-TH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โดยภาคีเครือข่ายมีส่วนร่วม เพื่อชุมชนอยู่ดีมีสุข และบุคลากรมีความสุข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08142" y="2500306"/>
            <a:ext cx="1306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ค่านิยม</a:t>
            </a:r>
            <a:endParaRPr lang="th-TH" sz="40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3357562"/>
            <a:ext cx="6740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FreesiaUPC" pitchFamily="34" charset="-34"/>
                <a:cs typeface="FreesiaUPC" pitchFamily="34" charset="-34"/>
              </a:rPr>
              <a:t>บริการดี  มีส่วนร่วม  มีวินัย  ใฝ่เรียนรู้  เชิดชูคุณธรรม</a:t>
            </a:r>
            <a:endParaRPr lang="th-TH" sz="3200" b="1" dirty="0"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10" name="Picture 4" descr="DSCF38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000504"/>
            <a:ext cx="333377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3" name="Picture 3" descr="D:\drive-D\ภาพกิจกรรมปี 56\ผ่าต้อกระจก 30 พ.ย.56\IMG_28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000504"/>
            <a:ext cx="3103240" cy="2071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064195657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มุมมน 3"/>
          <p:cNvSpPr/>
          <p:nvPr/>
        </p:nvSpPr>
        <p:spPr>
          <a:xfrm>
            <a:off x="2143108" y="357166"/>
            <a:ext cx="535785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5" name="Rectangle 26"/>
          <p:cNvSpPr txBox="1">
            <a:spLocks/>
          </p:cNvSpPr>
          <p:nvPr/>
        </p:nvSpPr>
        <p:spPr>
          <a:xfrm>
            <a:off x="571531" y="28572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428736"/>
            <a:ext cx="7165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กลยุทธ์ที่ 1  การสรรหาและการคัดเลือกบุคลากร</a:t>
            </a:r>
            <a:endParaRPr lang="th-TH" sz="36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28628" y="2571744"/>
            <a:ext cx="8715372" cy="400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046" tIns="65023" rIns="130046" bIns="65023">
            <a:spAutoFit/>
          </a:bodyPr>
          <a:lstStyle/>
          <a:p>
            <a:r>
              <a:rPr lang="en-US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 การคัดเลือกบุคลากรเข้าสู้ตำแหน่ง...ให้ได้คนดีมีความสามารถ</a:t>
            </a:r>
          </a:p>
          <a:p>
            <a:r>
              <a:rPr lang="th-TH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en-US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3.1</a:t>
            </a:r>
            <a:r>
              <a:rPr lang="th-TH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กำหนดคุณสมบัติ </a:t>
            </a:r>
          </a:p>
          <a:p>
            <a:pPr lvl="1"/>
            <a:r>
              <a:rPr lang="th-TH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3.1.1 คุณลักษณะ</a:t>
            </a:r>
            <a:r>
              <a:rPr lang="th-TH" sz="1800" b="1" dirty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เบื้องต้น</a:t>
            </a:r>
          </a:p>
          <a:p>
            <a:pPr lvl="1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	- ปลอดอบายมุข ไม่</a:t>
            </a:r>
            <a:r>
              <a:rPr lang="th-TH" sz="1800" b="1" dirty="0">
                <a:latin typeface="FreesiaUPC" pitchFamily="34" charset="-34"/>
                <a:cs typeface="FreesiaUPC" pitchFamily="34" charset="-34"/>
              </a:rPr>
              <a:t>ดื่มสุรา ไม่สูบบุหรี่  ไม่เล่นการพนัน  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ไม่</a:t>
            </a:r>
            <a:r>
              <a:rPr lang="th-TH" sz="1800" b="1" dirty="0">
                <a:latin typeface="FreesiaUPC" pitchFamily="34" charset="-34"/>
                <a:cs typeface="FreesiaUPC" pitchFamily="34" charset="-34"/>
              </a:rPr>
              <a:t>ยุ่งเกี่ยวกับสารเสพ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ติด</a:t>
            </a:r>
          </a:p>
          <a:p>
            <a:pPr lvl="1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	- ประพฤติตนตามหลักศีล 5 ในการปฏิบัติงาน </a:t>
            </a:r>
            <a:endParaRPr lang="th-TH" sz="1800" b="1" dirty="0">
              <a:latin typeface="FreesiaUPC" pitchFamily="34" charset="-34"/>
              <a:cs typeface="FreesiaUPC" pitchFamily="34" charset="-34"/>
            </a:endParaRPr>
          </a:p>
          <a:p>
            <a:pPr lvl="1"/>
            <a:r>
              <a:rPr lang="en-US" sz="1800" b="1" dirty="0"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        - สุขภาพแข็งแรง </a:t>
            </a:r>
            <a:r>
              <a:rPr lang="th-TH" sz="1800" b="1" dirty="0">
                <a:latin typeface="FreesiaUPC" pitchFamily="34" charset="-34"/>
                <a:cs typeface="FreesiaUPC" pitchFamily="34" charset="-34"/>
              </a:rPr>
              <a:t>ไม่เป็นโรคติดต่อ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ต้องห้าม</a:t>
            </a:r>
            <a:endParaRPr lang="th-TH" sz="1800" b="1" dirty="0">
              <a:latin typeface="FreesiaUPC" pitchFamily="34" charset="-34"/>
              <a:cs typeface="FreesiaUPC" pitchFamily="34" charset="-34"/>
            </a:endParaRPr>
          </a:p>
          <a:p>
            <a:pPr lvl="1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	- </a:t>
            </a:r>
            <a:r>
              <a:rPr lang="th-TH" sz="1800" b="1" dirty="0">
                <a:latin typeface="FreesiaUPC" pitchFamily="34" charset="-34"/>
                <a:cs typeface="FreesiaUPC" pitchFamily="34" charset="-34"/>
              </a:rPr>
              <a:t>ลูกจ้าง  เป็นคนในพื้นที่  </a:t>
            </a:r>
            <a:endParaRPr lang="th-TH" sz="1800" b="1" dirty="0" smtClean="0">
              <a:latin typeface="FreesiaUPC" pitchFamily="34" charset="-34"/>
              <a:cs typeface="FreesiaUPC" pitchFamily="34" charset="-34"/>
            </a:endParaRPr>
          </a:p>
          <a:p>
            <a:pPr lvl="1"/>
            <a:r>
              <a:rPr lang="th-TH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3.1.2 สืบประวัติ</a:t>
            </a:r>
            <a:endParaRPr lang="en-US" sz="18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lvl="1"/>
            <a:r>
              <a:rPr lang="en-US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3.1.3 </a:t>
            </a:r>
            <a:r>
              <a:rPr lang="th-TH" sz="1800" b="1" dirty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คุณสมบัติเฉพาะ</a:t>
            </a:r>
            <a:r>
              <a:rPr lang="th-TH" sz="18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ตำแหน่ง</a:t>
            </a:r>
          </a:p>
          <a:p>
            <a:pPr lvl="1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        - วุฒิการศึกษาตรงกับตำแหน่ง</a:t>
            </a:r>
          </a:p>
          <a:p>
            <a:pPr lvl="1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        - ประสบการณ์ในการทำงาน</a:t>
            </a:r>
          </a:p>
          <a:p>
            <a:pPr lvl="1"/>
            <a:r>
              <a:rPr lang="th-TH" sz="1800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ผลลัพธ์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    -ขาดแคลนอัตรากำลังที่เป็นข้าราชการ ร้อยละ</a:t>
            </a:r>
            <a:r>
              <a:rPr lang="en-US" sz="1800" b="1" dirty="0" smtClean="0">
                <a:latin typeface="FreesiaUPC" pitchFamily="34" charset="-34"/>
                <a:cs typeface="FreesiaUPC" pitchFamily="34" charset="-34"/>
              </a:rPr>
              <a:t>80</a:t>
            </a:r>
            <a:endParaRPr lang="th-TH" sz="1800" b="1" dirty="0" smtClean="0">
              <a:latin typeface="FreesiaUPC" pitchFamily="34" charset="-34"/>
              <a:cs typeface="FreesiaUPC" pitchFamily="34" charset="-34"/>
            </a:endParaRPr>
          </a:p>
          <a:p>
            <a:pPr lvl="1"/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              -ขาดแคลนอัตรากำลังสายสนับสนุน  ร้อยละ </a:t>
            </a:r>
            <a:r>
              <a:rPr lang="en-US" sz="1800" b="1" dirty="0" smtClean="0">
                <a:latin typeface="FreesiaUPC" pitchFamily="34" charset="-34"/>
                <a:cs typeface="FreesiaUPC" pitchFamily="34" charset="-34"/>
              </a:rPr>
              <a:t>63</a:t>
            </a:r>
          </a:p>
          <a:p>
            <a:pPr lvl="1"/>
            <a:r>
              <a:rPr lang="th-TH" sz="1800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ปัญหาอุปสรรค </a:t>
            </a: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-ไม่สามารถสรรหาอัตรากำลังที่เป็นข้าราชการได้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4282" y="2071678"/>
            <a:ext cx="7996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เพื่อให้มีบุคลากรเพียงพอ,มีทักษะความสามารถสอดคล้องกับภารกิจงาน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มุมมน 3"/>
          <p:cNvSpPr/>
          <p:nvPr/>
        </p:nvSpPr>
        <p:spPr>
          <a:xfrm>
            <a:off x="2143108" y="357166"/>
            <a:ext cx="535785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/>
          </a:p>
        </p:txBody>
      </p:sp>
      <p:sp>
        <p:nvSpPr>
          <p:cNvPr id="5" name="Rectangle 26"/>
          <p:cNvSpPr txBox="1">
            <a:spLocks/>
          </p:cNvSpPr>
          <p:nvPr/>
        </p:nvSpPr>
        <p:spPr>
          <a:xfrm>
            <a:off x="571531" y="28572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355630" y="1285860"/>
            <a:ext cx="8502650" cy="1276245"/>
          </a:xfrm>
          <a:prstGeom prst="rect">
            <a:avLst/>
          </a:prstGeom>
        </p:spPr>
        <p:txBody>
          <a:bodyPr lIns="130046" tIns="65023" rIns="130046" bIns="65023">
            <a:spAutoFit/>
          </a:bodyPr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0000CC"/>
              </a:buClr>
              <a:buSzPct val="90000"/>
              <a:buFont typeface="Arial" pitchFamily="34" charset="0"/>
              <a:buChar char="•"/>
              <a:defRPr/>
            </a:pPr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กลยุทธ์ที่ 2 การพัฒนาศักยภาพบุคลากรอย่างต่อเนื่อง</a:t>
            </a:r>
            <a:endParaRPr lang="en-US" sz="36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defRPr/>
            </a:pPr>
            <a:r>
              <a:rPr lang="en-US" sz="3200" b="1" kern="0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3200" b="1" dirty="0"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3075" name="Picture 3" descr="E:\ภาพกิจกรรมปี 2557\บริการด้วยหัวใจรุ่น 2\New folder\IMG_9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714884"/>
            <a:ext cx="2354110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6" name="Picture 4" descr="E:\ภาพกิจกรรมปี 2557\บริการด้วยหัวใจรุ่น 2\New folder\IMG_9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343644"/>
            <a:ext cx="269617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7" name="Picture 5" descr="E:\ภาพกิจกรรมปี 2557\บริการด้วยหัวใจรุ่น 2\New folder\IMG_96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9132"/>
            <a:ext cx="269617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14283" y="1928802"/>
            <a:ext cx="892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เพื่อพัฒนาบุคลากรให้มีความรู้ความสามารถความเชี่ยวชาญในงาน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2425196"/>
            <a:ext cx="86439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defRPr/>
            </a:pPr>
            <a:r>
              <a:rPr lang="en-US" sz="2000" b="1" kern="0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en-US" sz="2400" b="1" kern="0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sz="2400" b="1" kern="0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การฝึกอบรม</a:t>
            </a:r>
            <a:endParaRPr lang="th-TH" sz="2000" b="1" kern="0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lvl="2" indent="-342900">
              <a:buClr>
                <a:schemeClr val="accent2"/>
              </a:buClr>
              <a:buSzPct val="90000"/>
              <a:defRPr/>
            </a:pP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- ส่งบุคลากรใหม่เข้าร่วมปฐมนิเทศและแนะนำให้รู้จักองค์กร</a:t>
            </a:r>
          </a:p>
          <a:p>
            <a:pPr lvl="2" indent="-342900">
              <a:buClr>
                <a:schemeClr val="accent2"/>
              </a:buClr>
              <a:buSzPct val="90000"/>
              <a:defRPr/>
            </a:pP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- กลุ่มการเงินฯ,พัสดุ,ธุรการ,ช่างเทคนิค,โภชนากร ให้ได้รับการอบรมวิชาการตามสายงานอย่างน้อยปีละ  </a:t>
            </a:r>
            <a:r>
              <a:rPr lang="en-US" sz="1800" b="1" kern="0" dirty="0" smtClean="0">
                <a:latin typeface="FreesiaUPC" pitchFamily="34" charset="-34"/>
                <a:cs typeface="FreesiaUPC" pitchFamily="34" charset="-34"/>
              </a:rPr>
              <a:t>1 </a:t>
            </a: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ครั้ง</a:t>
            </a:r>
          </a:p>
          <a:p>
            <a:pPr lvl="2" indent="-342900">
              <a:buClr>
                <a:schemeClr val="accent2"/>
              </a:buClr>
              <a:buSzPct val="90000"/>
              <a:defRPr/>
            </a:pP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- </a:t>
            </a:r>
            <a:r>
              <a:rPr lang="th-TH" sz="1800" b="1" kern="0" dirty="0" err="1" smtClean="0">
                <a:latin typeface="FreesiaUPC" pitchFamily="34" charset="-34"/>
                <a:cs typeface="FreesiaUPC" pitchFamily="34" charset="-34"/>
              </a:rPr>
              <a:t>กลุ่มพขร.</a:t>
            </a: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,ผู้ช่วยช่าง,คนครัว,</a:t>
            </a:r>
            <a:r>
              <a:rPr lang="th-TH" sz="1800" b="1" kern="0" dirty="0" err="1" smtClean="0">
                <a:latin typeface="FreesiaUPC" pitchFamily="34" charset="-34"/>
                <a:cs typeface="FreesiaUPC" pitchFamily="34" charset="-34"/>
              </a:rPr>
              <a:t>รปภ.</a:t>
            </a: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,ส่งอบรมทักษะความชำนาญ อย่างน้อย ร้อยละ</a:t>
            </a:r>
            <a:r>
              <a:rPr lang="en-US" sz="1800" b="1" kern="0" dirty="0" smtClean="0">
                <a:latin typeface="FreesiaUPC" pitchFamily="34" charset="-34"/>
                <a:cs typeface="FreesiaUPC" pitchFamily="34" charset="-34"/>
              </a:rPr>
              <a:t>50</a:t>
            </a: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 ของบุคลากร</a:t>
            </a:r>
          </a:p>
          <a:p>
            <a:pPr lvl="2" indent="-342900">
              <a:buClr>
                <a:schemeClr val="accent2"/>
              </a:buClr>
              <a:buSzPct val="90000"/>
              <a:defRPr/>
            </a:pP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   ในกลุ่มอย่างน้อยปีละ </a:t>
            </a:r>
            <a:r>
              <a:rPr lang="en-US" sz="1800" b="1" kern="0" dirty="0" smtClean="0"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 ครั้ง</a:t>
            </a:r>
          </a:p>
          <a:p>
            <a:pPr lvl="2" indent="-342900">
              <a:buClr>
                <a:schemeClr val="accent2"/>
              </a:buClr>
              <a:buSzPct val="90000"/>
              <a:defRPr/>
            </a:pPr>
            <a:r>
              <a:rPr lang="th-TH" sz="1800" b="1" kern="0" dirty="0" smtClean="0">
                <a:latin typeface="FreesiaUPC" pitchFamily="34" charset="-34"/>
                <a:cs typeface="FreesiaUPC" pitchFamily="34" charset="-34"/>
              </a:rPr>
              <a:t>- ส่งบุคลากรเข้ารับการอบรม ภายในโรงพยาบาล 100</a:t>
            </a:r>
            <a:r>
              <a:rPr lang="en-US" sz="1800" b="1" kern="0" dirty="0" smtClean="0">
                <a:latin typeface="FreesiaUPC" pitchFamily="34" charset="-34"/>
                <a:cs typeface="FreesiaUPC" pitchFamily="34" charset="-34"/>
              </a:rPr>
              <a:t> %</a:t>
            </a:r>
          </a:p>
          <a:p>
            <a:pPr lvl="2" indent="-342900">
              <a:buClr>
                <a:schemeClr val="accent2"/>
              </a:buClr>
              <a:buSzPct val="90000"/>
              <a:defRPr/>
            </a:pPr>
            <a:endParaRPr lang="th-TH" sz="1800" b="1" kern="0" dirty="0" smtClean="0">
              <a:latin typeface="FreesiaUPC" pitchFamily="34" charset="-34"/>
              <a:cs typeface="FreesiaUPC" pitchFamily="34" charset="-34"/>
            </a:endParaRPr>
          </a:p>
          <a:p>
            <a:pPr lvl="2" indent="-342900">
              <a:buClr>
                <a:schemeClr val="accent2"/>
              </a:buClr>
              <a:buSzPct val="90000"/>
              <a:defRPr/>
            </a:pPr>
            <a:r>
              <a:rPr lang="th-TH" sz="1800" b="1" dirty="0" smtClean="0">
                <a:latin typeface="FreesiaUPC" pitchFamily="34" charset="-34"/>
                <a:cs typeface="FreesiaUPC" pitchFamily="34" charset="-34"/>
              </a:rPr>
              <a:t> </a:t>
            </a:r>
          </a:p>
          <a:p>
            <a:pPr lvl="2" indent="-342900">
              <a:buClr>
                <a:schemeClr val="accent2"/>
              </a:buClr>
              <a:buSzPct val="90000"/>
              <a:defRPr/>
            </a:pPr>
            <a:endParaRPr lang="th-TH" sz="1800" b="1" kern="0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600" dirty="0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357158" y="1428736"/>
            <a:ext cx="8786842" cy="5178852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2 การพัฒนาศักยภาพบุคลากรอย่างต่อเนื่อง</a:t>
            </a:r>
            <a:endParaRPr lang="en-US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2. การ </a:t>
            </a:r>
            <a:r>
              <a:rPr lang="en-US" sz="2400" b="1" dirty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training</a:t>
            </a:r>
            <a:endParaRPr lang="en-US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		- การเรียนรู้หน้างานร่วมกันในแผนกช่าง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		- เรียนรู้งานร่วมกันในหลายหน้าที่ เช่นการเงิน,ธุรการ,พัสดุฯลฯ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              	- การเรียนรู้ภาวะผู้นำในกลุ่มหัวหน้างานเช่นหัวหน้างานการเงิน,หัวหน้า		   		   งานธุรการ,หัวหน้างานพัสดุ,ฯลฯโดยการสอนงานและร่วมแลกเปลี่ยนเรียนรู้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3.  สนับสนุนให้มีการศึกษาต่อเนื่องภาคพิเศษ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                  	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- ระดับต่ำกว่าปริญญาตรี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		- ระดับปริญญาตรี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               	- ระดับปริญญาโท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400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ผลลัพธ์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- บุคลากรได้รับการพัฒนาตามวิชาชีพ 100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%</a:t>
            </a: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		 – บุคลากรทำงานได้หลากหลาย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  		 - บุคลากรมีความพร้อมในการปฏิบัติงาน</a:t>
            </a:r>
            <a:endParaRPr lang="th-TH" sz="2000" b="1" dirty="0"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214290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142852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357158" y="1391729"/>
            <a:ext cx="9501254" cy="1608643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3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การส่งเสริมสนับสนุนให้บุคลากรมีคุณภาพชีวิตที่ดี/มีจริยธรรม</a:t>
            </a:r>
          </a:p>
          <a:p>
            <a:pPr>
              <a:buFont typeface="Arial" pitchFamily="34" charset="0"/>
              <a:buChar char="•"/>
              <a:defRPr/>
            </a:pPr>
            <a:endParaRPr lang="en-US" sz="32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2400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B166A-18DA-4167-A54B-682807B145AC}" type="slidenum">
              <a:rPr lang="th-TH" smtClean="0"/>
              <a:pPr>
                <a:defRPr/>
              </a:pPr>
              <a:t>23</a:t>
            </a:fld>
            <a:endParaRPr lang="th-TH"/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25801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000240"/>
            <a:ext cx="776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บุคลากรมีสุขภาพดี มีความสุขในการดำเนินชีวิต มีจริยธรรม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8" y="2567788"/>
            <a:ext cx="95726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  การดูแลสุขภาพบุคลกร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- ตรวจสุขภาพประจำปี</a:t>
            </a:r>
          </a:p>
          <a:p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 </a:t>
            </a:r>
            <a:r>
              <a:rPr lang="th-TH" sz="2400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บุคลากรกลุ่มปกติ/เสี่ยง </a:t>
            </a:r>
          </a:p>
          <a:p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 	</a:t>
            </a:r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-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ให้เข้าร่วมปรับเปลี่ยนพฤติกรรมสุขภาพ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	- สนับสนุนให้รับประทานอาหารสุขภาพ/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	   ร่วมกิจกรรมสร้างเสริมสุขภาพของรพ.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	- จัดเวทีพูดคุยเรื่องสุขภาพ/จัดกิจกรรมออกกำลังในฝ่าย เช่น ยืดเหยียดกล้ามเนื้อ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	   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แอร์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โร</a:t>
            </a:r>
            <a:r>
              <a:rPr lang="th-TH" sz="2000" b="1" dirty="0" err="1" smtClean="0">
                <a:latin typeface="FreesiaUPC" pitchFamily="34" charset="-34"/>
                <a:cs typeface="FreesiaUPC" pitchFamily="34" charset="-34"/>
              </a:rPr>
              <a:t>บิค</a:t>
            </a: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</a:t>
            </a:r>
            <a:r>
              <a:rPr lang="th-TH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บุคลากรกลุ่มป่วย</a:t>
            </a:r>
            <a:r>
              <a:rPr lang="th-TH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 </a:t>
            </a:r>
            <a:endParaRPr lang="th-TH" sz="2400" b="1" dirty="0" smtClean="0">
              <a:solidFill>
                <a:srgbClr val="FF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- ได้รับการดูแลรักษา และมอบหมายงานให้เหมาะสมกับภาวะสุขภาพ        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	- ดูแลบุคลากรเมื่อเกิดอุบติเหตุจากการปฏิบัติหน้าที่</a:t>
            </a: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4929190" y="2662246"/>
          <a:ext cx="3500462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970"/>
                <a:gridCol w="1813492"/>
              </a:tblGrid>
              <a:tr h="297890"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รายการ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ภาวะสุขภาพ(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%</a:t>
                      </a:r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)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308637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 ตรวจสุขภาพ</a:t>
                      </a:r>
                      <a:r>
                        <a:rPr lang="en-US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47 (100)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789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 กลุ่มปกติ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35(74.5)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 กลุ่มเสี่ยง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8(17)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7890"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 กลุ่มป่วย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FreesiaUPC" pitchFamily="34" charset="-34"/>
                          <a:cs typeface="FreesiaUPC" pitchFamily="34" charset="-34"/>
                        </a:rPr>
                        <a:t> 4(8.5)</a:t>
                      </a:r>
                      <a:endParaRPr lang="en-US" sz="2000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428596" y="1278501"/>
            <a:ext cx="9501254" cy="1608643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3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การส่งเสริมสนับสนุนให้บุคลากรมีคุณภาพชีวิตที่ดี/มีจริยธรรม</a:t>
            </a:r>
          </a:p>
          <a:p>
            <a:pPr>
              <a:buFont typeface="Arial" pitchFamily="34" charset="0"/>
              <a:buChar char="•"/>
              <a:defRPr/>
            </a:pPr>
            <a:endParaRPr lang="en-US" sz="32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2400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B166A-18DA-4167-A54B-682807B145AC}" type="slidenum">
              <a:rPr lang="th-TH" smtClean="0"/>
              <a:pPr>
                <a:defRPr/>
              </a:pPr>
              <a:t>24</a:t>
            </a:fld>
            <a:endParaRPr lang="th-TH"/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25801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857364"/>
            <a:ext cx="776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บุคลากรมีสุขภาพดี มีความสุขในการดำเนินชีวิต มีจริยธรรม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2572306"/>
            <a:ext cx="8572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2”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.ปรับทัศนคติที่ดีต่อองค์กร/ส่งเสริมสนับสนุนให้บุคลากรมีจริยธรรม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- ปฐมนิเทศบุคลากร เน้นการเห็นคุณค่าของตนเองและมีทัศนคติที่ดี 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- สนับสนุนบุคลากรเข้าร่วมปฏิบัติธรรม ที่วัดป่าสุคะโต วัดแดนสงบ และสวนป่านาบุญ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   และฟังธรรมตามโอกาส  รวมทั้งเข้าร่วมเป็นคณะกรรมการวิถีพุทธ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- สนับสนุนให้บุคลากรดำรงชีวิตอย่างพอเพียงเช่นทำนา ปลูกกล้วย ฯลฯ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- ส่งบุคลากรอบรมต้นแบบศีลห้า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- ร่วมกิจกรรมเคารพธงชาติ สวดมนต์ไหว้พระ ทุกวัน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- สื่อสารด้วยภาษา</a:t>
            </a:r>
            <a:r>
              <a:rPr lang="th-TH" sz="2400" b="1" dirty="0" err="1" smtClean="0">
                <a:latin typeface="FreesiaUPC" pitchFamily="34" charset="-34"/>
                <a:cs typeface="FreesiaUPC" pitchFamily="34" charset="-34"/>
              </a:rPr>
              <a:t>สุนทรีย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สนทนา</a:t>
            </a:r>
          </a:p>
          <a:p>
            <a:r>
              <a:rPr lang="en-US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.ประเมินความสุขบุคลากร</a:t>
            </a: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</a:t>
            </a: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428596" y="1278501"/>
            <a:ext cx="9501254" cy="1608643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3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การส่งเสริมสนับสนุนให้บุคลากรมีคุณภาพชีวิตที่ดี/มีจริยธรรม</a:t>
            </a:r>
          </a:p>
          <a:p>
            <a:pPr>
              <a:buFont typeface="Arial" pitchFamily="34" charset="0"/>
              <a:buChar char="•"/>
              <a:defRPr/>
            </a:pPr>
            <a:endParaRPr lang="en-US" sz="32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2400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B166A-18DA-4167-A54B-682807B145AC}" type="slidenum">
              <a:rPr lang="th-TH" smtClean="0"/>
              <a:pPr>
                <a:defRPr/>
              </a:pPr>
              <a:t>25</a:t>
            </a:fld>
            <a:endParaRPr lang="th-TH"/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25801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857364"/>
            <a:ext cx="776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บุคลากรมีสุขภาพดี มีความสุขในการดำเนินชีวิต มีจริยธรรม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2655602"/>
            <a:ext cx="885831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4”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การสร้างความผูกพันและขวัญกำลังใจในการทำงาน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- จัดสวัสดิการ เสริมแรงจูงใจ เช่น </a:t>
            </a:r>
            <a:r>
              <a:rPr lang="th-TH" sz="20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ให้เบิกค่าตอบแทนนอกเวลาราชการ / เบิกค่าตอบแทนปฏิบัติงาน</a:t>
            </a:r>
          </a:p>
          <a:p>
            <a:r>
              <a:rPr lang="th-TH" sz="20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          โรงพยาบาลชุมชน จากเงินนอกระบบ / มีโบนัสสำหรับ </a:t>
            </a:r>
            <a:r>
              <a:rPr lang="th-TH" sz="2000" b="1" dirty="0" err="1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พกส.</a:t>
            </a:r>
            <a:r>
              <a:rPr lang="th-TH" sz="20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,</a:t>
            </a:r>
            <a:r>
              <a:rPr lang="th-TH" sz="2000" b="1" dirty="0" err="1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พรก.</a:t>
            </a:r>
            <a:r>
              <a:rPr lang="th-TH" sz="20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และลูกจ้าง </a:t>
            </a:r>
          </a:p>
          <a:p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  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- การส่งเสริมสนับสนุนให้เกิดความความก้าวหน้าในตำแหน่งการงาน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- การพิจารณาความดีความชอบ/การเลื่อนขั้นเงินเดือนค่าจ้าง/การฝึกอบรมที่เป็นธรรม</a:t>
            </a: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0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</a:t>
            </a: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500034" y="1177415"/>
            <a:ext cx="9501254" cy="1608643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3 </a:t>
            </a: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การส่งเสริมสนับสนุนให้บุคลากรมีคุณภาพชีวิตที่ดี/มีจริยธรรม</a:t>
            </a:r>
          </a:p>
          <a:p>
            <a:pPr>
              <a:buFont typeface="Arial" pitchFamily="34" charset="0"/>
              <a:buChar char="•"/>
              <a:defRPr/>
            </a:pPr>
            <a:endParaRPr lang="en-US" sz="32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2400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EB166A-18DA-4167-A54B-682807B145AC}" type="slidenum">
              <a:rPr lang="th-TH" smtClean="0"/>
              <a:pPr>
                <a:defRPr/>
              </a:pPr>
              <a:t>26</a:t>
            </a:fld>
            <a:endParaRPr lang="th-TH"/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258018"/>
            <a:ext cx="5143536" cy="74209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71414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691334"/>
            <a:ext cx="776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บุคลากรมีสุขภาพดี มีความสุขในการดำเนินชีวิต มีจริยธรรม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8" name="รูปภาพ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4929198"/>
            <a:ext cx="2000263" cy="1602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42910" y="2281190"/>
            <a:ext cx="823013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มีการอบรม ดูแลกายด้วยใจเป็นสุข 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Transformative Coaching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</a:t>
            </a:r>
          </a:p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การบริการด้วยหัวใจความเป็นมนุษย์</a:t>
            </a:r>
          </a:p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ประชุมร่วมกันก่อนการปฏิบัติงาน</a:t>
            </a:r>
          </a:p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ทำกิจกรรม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OD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ในฝ่าย</a:t>
            </a:r>
          </a:p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รับประทานอาหารกลางวันร่วมกัน</a:t>
            </a:r>
          </a:p>
          <a:p>
            <a:pPr>
              <a:buFontTx/>
              <a:buChar char="-"/>
            </a:pP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จัดสวัสดิการและสิทธิประโยชน์ เช่น การตรวจสุขภาพประจำปี การดูแลเจ้าหน้าที่ และ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เครือญาติสายตรงเมื่อเจ็บป่วยนอนห้องพิเศษไม่คิดมูลค่า สวัสดิการบ้านพัก เป็นเจ้าภาพงานศพ  งานแต่ง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งานเลี้ยงสังสรรค์ปีใหม่   งานกีฬา และเงินโบนัสลูกจ้างได้เหมือนข้าราชการ</a:t>
            </a:r>
          </a:p>
          <a:p>
            <a:endParaRPr lang="th-TH" sz="2000" b="1" dirty="0"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11" name="Picture 5" descr="E:\ภาพกิจกรรมปี 2557\บริการด้วยหัวใจรุ่น 2\New folder\IMG_96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636"/>
            <a:ext cx="2410418" cy="1609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" name="Picture 2" descr="https://fbcdn-sphotos-f-a.akamaihd.net/hphotos-ak-xfa1/v/t1.0-9/10524663_756987421037915_4784975019618644321_n.jpg?oh=f021f0572b26d499939629261648beba&amp;oe=562C09B0&amp;__gda__=1445802118_2a426b715ec5aec773286347a79f90ce"/>
          <p:cNvPicPr>
            <a:picLocks noChangeAspect="1" noChangeArrowheads="1"/>
          </p:cNvPicPr>
          <p:nvPr/>
        </p:nvPicPr>
        <p:blipFill>
          <a:blip r:embed="rId4"/>
          <a:srcRect b="11250"/>
          <a:stretch>
            <a:fillRect/>
          </a:stretch>
        </p:blipFill>
        <p:spPr bwMode="auto">
          <a:xfrm>
            <a:off x="6357950" y="2330975"/>
            <a:ext cx="2214578" cy="1312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3" name="Picture 6" descr="https://fbcdn-sphotos-g-a.akamaihd.net/hphotos-ak-xap1/v/t1.0-9/1235937_530621093674550_216439138_n.jpg?oh=c32642a2d8230635f76f79d32008d5fc&amp;oe=5631FED1&amp;__gda__=1442653010_df69d6e6e4401b627f3808394db1ee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572008"/>
            <a:ext cx="1961034" cy="1309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Picture 8" descr="https://scontent-kul1-1.xx.fbcdn.net/hphotos-prn2/v/t1.0-9/1011892_530621353674524_324565805_n.jpg?oh=e129a5851f25f019520689d3547a928c&amp;oe=562E3B6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5214950"/>
            <a:ext cx="1751071" cy="1169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มุมมน 5"/>
          <p:cNvSpPr/>
          <p:nvPr/>
        </p:nvSpPr>
        <p:spPr>
          <a:xfrm>
            <a:off x="2143108" y="571480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7560" y="672392"/>
            <a:ext cx="120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ผลลัพธ์</a:t>
            </a:r>
            <a:endParaRPr lang="th-TH" sz="36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77356275"/>
              </p:ext>
            </p:extLst>
          </p:nvPr>
        </p:nvGraphicFramePr>
        <p:xfrm>
          <a:off x="214282" y="1928802"/>
          <a:ext cx="867705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2926"/>
                <a:gridCol w="1446177"/>
                <a:gridCol w="1370062"/>
                <a:gridCol w="1370062"/>
                <a:gridCol w="12178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ข้อมูล/ตัวชี้วัด</a:t>
                      </a:r>
                      <a:endParaRPr lang="th-TH" b="1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เป้าหมาย</a:t>
                      </a:r>
                      <a:endParaRPr lang="th-TH" b="1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ปี 2555</a:t>
                      </a:r>
                      <a:endParaRPr lang="th-TH" b="1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ปี 2556</a:t>
                      </a:r>
                      <a:endParaRPr lang="th-TH" b="1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solidFill>
                            <a:schemeClr val="tx1"/>
                          </a:solidFill>
                          <a:latin typeface="FreesiaUPC" pitchFamily="34" charset="-34"/>
                          <a:cs typeface="FreesiaUPC" pitchFamily="34" charset="-34"/>
                        </a:rPr>
                        <a:t> ปี 2557</a:t>
                      </a:r>
                      <a:endParaRPr lang="th-TH" b="1" dirty="0">
                        <a:solidFill>
                          <a:schemeClr val="tx1"/>
                        </a:solidFill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ความพึงพอใจของบุคลากร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dirty="0" smtClean="0">
                          <a:latin typeface="FreesiaUPC" pitchFamily="34" charset="-34"/>
                          <a:cs typeface="FreesiaUPC" pitchFamily="34" charset="-34"/>
                        </a:rPr>
                        <a:t>&gt;</a:t>
                      </a:r>
                      <a:r>
                        <a:rPr lang="en-US" b="1" u="none" dirty="0" smtClean="0">
                          <a:latin typeface="FreesiaUPC" pitchFamily="34" charset="-34"/>
                          <a:cs typeface="FreesiaUPC" pitchFamily="34" charset="-34"/>
                        </a:rPr>
                        <a:t>80%</a:t>
                      </a:r>
                      <a:endParaRPr lang="th-TH" b="1" u="none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73.47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80.30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77.39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ความพึงพอใจของผู้รับบริการ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 smtClean="0">
                          <a:latin typeface="FreesiaUPC" pitchFamily="34" charset="-34"/>
                          <a:cs typeface="FreesiaUPC" pitchFamily="34" charset="-34"/>
                        </a:rPr>
                        <a:t>&gt;</a:t>
                      </a:r>
                      <a:r>
                        <a:rPr lang="en-US" b="1" u="none" dirty="0" smtClean="0">
                          <a:latin typeface="FreesiaUPC" pitchFamily="34" charset="-34"/>
                          <a:cs typeface="FreesiaUPC" pitchFamily="34" charset="-34"/>
                        </a:rPr>
                        <a:t>80%</a:t>
                      </a:r>
                      <a:endParaRPr lang="th-TH" b="1" u="none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92.01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93.5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91.77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แรงจูงใจของบุคลากร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 smtClean="0">
                          <a:latin typeface="FreesiaUPC" pitchFamily="34" charset="-34"/>
                          <a:cs typeface="FreesiaUPC" pitchFamily="34" charset="-34"/>
                        </a:rPr>
                        <a:t>&gt;</a:t>
                      </a:r>
                      <a:r>
                        <a:rPr lang="en-US" b="1" u="none" dirty="0" smtClean="0">
                          <a:latin typeface="FreesiaUPC" pitchFamily="34" charset="-34"/>
                          <a:cs typeface="FreesiaUPC" pitchFamily="34" charset="-34"/>
                        </a:rPr>
                        <a:t> 80%</a:t>
                      </a:r>
                      <a:endParaRPr lang="th-TH" b="1" u="sng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65.30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83.48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75.33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ความสุขของบุคลากร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 smtClean="0">
                          <a:latin typeface="FreesiaUPC" pitchFamily="34" charset="-34"/>
                          <a:cs typeface="FreesiaUPC" pitchFamily="34" charset="-34"/>
                        </a:rPr>
                        <a:t>&gt;</a:t>
                      </a:r>
                      <a:r>
                        <a:rPr lang="en-US" b="1" u="none" dirty="0" smtClean="0">
                          <a:latin typeface="FreesiaUPC" pitchFamily="34" charset="-34"/>
                          <a:cs typeface="FreesiaUPC" pitchFamily="34" charset="-34"/>
                        </a:rPr>
                        <a:t> 80%</a:t>
                      </a:r>
                      <a:endParaRPr lang="th-TH" b="1" u="sng" dirty="0" smtClean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74.29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FreesiaUPC" pitchFamily="34" charset="-34"/>
                          <a:cs typeface="FreesiaUPC" pitchFamily="34" charset="-34"/>
                        </a:rPr>
                        <a:t>NA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75.05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อัตราการลาออกของบุคลากร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FreesiaUPC" pitchFamily="34" charset="-34"/>
                          <a:cs typeface="FreesiaUPC" pitchFamily="34" charset="-34"/>
                        </a:rPr>
                        <a:t>&lt;3 %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0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2.22</a:t>
                      </a:r>
                      <a:endParaRPr lang="th-TH" b="1" dirty="0">
                        <a:latin typeface="FreesiaUPC" pitchFamily="34" charset="-34"/>
                        <a:cs typeface="FreesiaUPC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b="1" dirty="0" smtClean="0">
                          <a:latin typeface="FreesiaUPC" pitchFamily="34" charset="-34"/>
                          <a:cs typeface="FreesiaUPC" pitchFamily="34" charset="-34"/>
                        </a:rPr>
                        <a:t>2.21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2486559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428596" y="1435778"/>
            <a:ext cx="9501254" cy="993090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4 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ปรับระบบงานให้สอดคล้องกับภาระงาน </a:t>
            </a:r>
            <a:r>
              <a:rPr lang="en-US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PMS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และความต้องการของบุคลากร</a:t>
            </a:r>
            <a:endParaRPr lang="en-US" sz="32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2000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25801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000240"/>
            <a:ext cx="6995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บุคลากรปฏิบัติงานได้สอดคล้องกับตัวชี้วัดและทิศทางองค์กร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3725" y="2571744"/>
            <a:ext cx="796599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.ระบบงาน   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มีแผนยุทธศาสตร์และแผนปฏิบัติงานของฝ่าย/แผนเงินบำรุง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</a:t>
            </a:r>
            <a:r>
              <a:rPr lang="en-US" sz="2000" b="1" dirty="0" smtClean="0">
                <a:latin typeface="FreesiaUPC" pitchFamily="34" charset="-34"/>
                <a:cs typeface="FreesiaUPC" pitchFamily="34" charset="-34"/>
              </a:rPr>
              <a:t>1.1 </a:t>
            </a:r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การมอบหมายงาน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กำหนดให้บุคลากรมีเป้าหมายในการปฏิบัติงาน,มอบหมายตัวชี้วัดและกระจายตัวชี้วัดให้เหมาะสม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   กับภาระงาน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มอบหมายงานให้ตรงกับความรู้ความสามารถ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มอบหมายงานผ่านหัวหน้างาน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กำหนดโครงสร้างของงาน/ขั้นตอนการปฏิบัติงาน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มีการสับเปลี่ยนหมุนเวียนหน้าที่ปฏิบัติ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มอบหมายให้บุคลากรสามารถทำงานทดแทนกันได้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งานมอบหมายเฉพาะกิจ/งานที่มีความยุ่งยากซ้ำซ้อนทำร่วมกันเป็นทีม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ประชุมติดตามงานผ่านหัวหน้างาน/ผ่านผู้ปฏิบัติ</a:t>
            </a:r>
          </a:p>
          <a:p>
            <a:r>
              <a:rPr lang="th-TH" sz="2000" b="1" dirty="0" smtClean="0">
                <a:latin typeface="FreesiaUPC" pitchFamily="34" charset="-34"/>
                <a:cs typeface="FreesiaUPC" pitchFamily="34" charset="-34"/>
              </a:rPr>
              <a:t>     - ลดภาระงานโดยใช้โปรแกรมที่เขียนขึ้นโดยโปรแกรมเมอร์โรงพยาบาล</a:t>
            </a:r>
          </a:p>
          <a:p>
            <a:pPr>
              <a:buFontTx/>
              <a:buChar char="-"/>
            </a:pPr>
            <a:endParaRPr lang="th-TH" sz="20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4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endParaRPr lang="th-TH" sz="20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2000" b="1" dirty="0" smtClean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สี่เหลี่ยมมุมมน 24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25801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2196" y="2071678"/>
            <a:ext cx="6995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บุคลากรปฏิบัติงานได้สอดคล้องกับตัวชี้วัดและทิศทางองค์กร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428868"/>
            <a:ext cx="796599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ผลลัพธ์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- การตรวจสอบภายในไม่มีข้อทักท้วงไม่ปฏิบัติตามระเบียบหรือการทุจริต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       - ผลการนิเทศงานของ </a:t>
            </a:r>
            <a:r>
              <a:rPr lang="th-TH" sz="2400" b="1" dirty="0" err="1" smtClean="0">
                <a:latin typeface="FreesiaUPC" pitchFamily="34" charset="-34"/>
                <a:cs typeface="FreesiaUPC" pitchFamily="34" charset="-34"/>
              </a:rPr>
              <a:t>สสจ.ขก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อยู่ในระดับดีเด่น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       - ในรอบปีไม่มีความเสี่ยงระดับ </a:t>
            </a: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>E-I 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- โรงพยาบาลมีสถานะการเงินไม่วิกฤติ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- ระบบสนับสนุนพร้อมใช้งาน</a:t>
            </a: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u="sng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ศักยภาพ</a:t>
            </a:r>
            <a:r>
              <a:rPr lang="th-TH" sz="24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–ได้รับมอบหมายให้ดูแลงบประมาณของรพ.และรพสต.ในเครือข่าย</a:t>
            </a:r>
          </a:p>
          <a:p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          -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ได้รับมอบหมายให้ดูแลระบบสนับสนุนเช่นวัสดุ,ครุภัณฑ์ฯลฯของรพ.และ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             รพสต.ในเครือข่าย</a:t>
            </a:r>
            <a:endParaRPr lang="th-TH" sz="18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16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428596" y="1435778"/>
            <a:ext cx="9501254" cy="993090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4 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ปรับระบบงานให้สอดคล้องกับภาระงาน </a:t>
            </a:r>
            <a:r>
              <a:rPr lang="en-US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PMS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และความต้องการของบุคลากร</a:t>
            </a:r>
            <a:endParaRPr lang="en-US" sz="32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sz="2000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ตัวยึดหมายเลขภาพนิ่ง 30"/>
          <p:cNvSpPr>
            <a:spLocks noGrp="1"/>
          </p:cNvSpPr>
          <p:nvPr>
            <p:ph type="sldNum" sz="quarter" idx="12"/>
          </p:nvPr>
        </p:nvSpPr>
        <p:spPr bwMode="auto">
          <a:xfrm>
            <a:off x="6599111" y="6254733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19DE26FE-43AC-4F9F-B5E9-17894D1F8484}" type="slidenum">
              <a:rPr lang="th-TH" sz="2400" b="1">
                <a:latin typeface="FreesiaUPC" pitchFamily="34" charset="-34"/>
                <a:cs typeface="FreesiaUPC" pitchFamily="34" charset="-34"/>
              </a:rPr>
              <a:pPr/>
              <a:t>3</a:t>
            </a:fld>
            <a:endParaRPr lang="th-TH" sz="2400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3189161" y="1071546"/>
            <a:ext cx="2428875" cy="461962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</a:bodyPr>
          <a:lstStyle/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ผู้อำนวยการโรงพยาบาล</a:t>
            </a:r>
          </a:p>
        </p:txBody>
      </p:sp>
      <p:sp>
        <p:nvSpPr>
          <p:cNvPr id="10246" name="TextBox 4"/>
          <p:cNvSpPr txBox="1">
            <a:spLocks noChangeArrowheads="1"/>
          </p:cNvSpPr>
          <p:nvPr/>
        </p:nvSpPr>
        <p:spPr bwMode="auto">
          <a:xfrm>
            <a:off x="801561" y="1838308"/>
            <a:ext cx="2525050" cy="461665"/>
          </a:xfrm>
          <a:prstGeom prst="rect">
            <a:avLst/>
          </a:prstGeom>
          <a:solidFill>
            <a:srgbClr val="99FFCC"/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eaLnBrk="1" hangingPunct="1"/>
            <a:r>
              <a:rPr lang="th-TH" sz="2400" b="1" dirty="0">
                <a:latin typeface="FreesiaUPC" pitchFamily="34" charset="-34"/>
                <a:cs typeface="FreesiaUPC" pitchFamily="34" charset="-34"/>
              </a:rPr>
              <a:t>คณะกรรมการบริหาร รพ.</a:t>
            </a:r>
          </a:p>
        </p:txBody>
      </p:sp>
      <p:sp>
        <p:nvSpPr>
          <p:cNvPr id="10247" name="TextBox 5"/>
          <p:cNvSpPr txBox="1">
            <a:spLocks noChangeArrowheads="1"/>
          </p:cNvSpPr>
          <p:nvPr/>
        </p:nvSpPr>
        <p:spPr bwMode="auto">
          <a:xfrm>
            <a:off x="763461" y="3052746"/>
            <a:ext cx="1189749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ฝ่ายบริหาร</a:t>
            </a:r>
          </a:p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งานทั่วไป</a:t>
            </a:r>
          </a:p>
        </p:txBody>
      </p:sp>
      <p:sp>
        <p:nvSpPr>
          <p:cNvPr id="10248" name="TextBox 6"/>
          <p:cNvSpPr txBox="1">
            <a:spLocks noChangeArrowheads="1"/>
          </p:cNvSpPr>
          <p:nvPr/>
        </p:nvSpPr>
        <p:spPr bwMode="auto">
          <a:xfrm>
            <a:off x="2085849" y="3052746"/>
            <a:ext cx="1593706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ฝ่ายแผนงาน</a:t>
            </a:r>
          </a:p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และประเมินผล</a:t>
            </a:r>
          </a:p>
        </p:txBody>
      </p:sp>
      <p:sp>
        <p:nvSpPr>
          <p:cNvPr id="10249" name="TextBox 7"/>
          <p:cNvSpPr txBox="1">
            <a:spLocks noChangeArrowheads="1"/>
          </p:cNvSpPr>
          <p:nvPr/>
        </p:nvSpPr>
        <p:spPr bwMode="auto">
          <a:xfrm>
            <a:off x="4429124" y="3052746"/>
            <a:ext cx="1502334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ฝ่ายทันตกรรม</a:t>
            </a:r>
          </a:p>
        </p:txBody>
      </p:sp>
      <p:sp>
        <p:nvSpPr>
          <p:cNvPr id="10250" name="TextBox 8"/>
          <p:cNvSpPr txBox="1">
            <a:spLocks noChangeArrowheads="1"/>
          </p:cNvSpPr>
          <p:nvPr/>
        </p:nvSpPr>
        <p:spPr bwMode="auto">
          <a:xfrm>
            <a:off x="6069644" y="3052746"/>
            <a:ext cx="121700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ฝ่ายเภสัช</a:t>
            </a:r>
          </a:p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สาธารณสุข</a:t>
            </a:r>
          </a:p>
        </p:txBody>
      </p:sp>
      <p:sp>
        <p:nvSpPr>
          <p:cNvPr id="10251" name="TextBox 9"/>
          <p:cNvSpPr txBox="1">
            <a:spLocks noChangeArrowheads="1"/>
          </p:cNvSpPr>
          <p:nvPr/>
        </p:nvSpPr>
        <p:spPr bwMode="auto">
          <a:xfrm>
            <a:off x="7397624" y="3052746"/>
            <a:ext cx="1460656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ฝ่ายสุขาภิบาล</a:t>
            </a:r>
          </a:p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ป้องกันโรค</a:t>
            </a:r>
          </a:p>
        </p:txBody>
      </p:sp>
      <p:cxnSp>
        <p:nvCxnSpPr>
          <p:cNvPr id="16" name="ลูกศรเชื่อมต่อแบบตรง 15"/>
          <p:cNvCxnSpPr/>
          <p:nvPr/>
        </p:nvCxnSpPr>
        <p:spPr>
          <a:xfrm rot="5400000">
            <a:off x="-142908" y="3286124"/>
            <a:ext cx="1428760" cy="15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ตัวเชื่อมต่อตรง 20"/>
          <p:cNvCxnSpPr/>
          <p:nvPr/>
        </p:nvCxnSpPr>
        <p:spPr>
          <a:xfrm flipV="1">
            <a:off x="571472" y="2554271"/>
            <a:ext cx="7546877" cy="17473"/>
          </a:xfrm>
          <a:prstGeom prst="line">
            <a:avLst/>
          </a:prstGeom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ลูกศรเชื่อมต่อแบบตรง 22"/>
          <p:cNvCxnSpPr/>
          <p:nvPr/>
        </p:nvCxnSpPr>
        <p:spPr>
          <a:xfrm>
            <a:off x="3189161" y="2052621"/>
            <a:ext cx="1143000" cy="1587"/>
          </a:xfrm>
          <a:prstGeom prst="straightConnector1">
            <a:avLst/>
          </a:prstGeom>
          <a:ln w="28575"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ลูกศรเชื่อมต่อแบบตรง 24"/>
          <p:cNvCxnSpPr/>
          <p:nvPr/>
        </p:nvCxnSpPr>
        <p:spPr>
          <a:xfrm rot="5400000">
            <a:off x="7867524" y="2803508"/>
            <a:ext cx="500062" cy="1588"/>
          </a:xfrm>
          <a:prstGeom prst="straightConnector1">
            <a:avLst/>
          </a:prstGeom>
          <a:ln w="28575">
            <a:tailEnd type="arrow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ลูกศรเชื่อมต่อแบบตรง 25"/>
          <p:cNvCxnSpPr/>
          <p:nvPr/>
        </p:nvCxnSpPr>
        <p:spPr>
          <a:xfrm rot="5400000">
            <a:off x="6464314" y="2801921"/>
            <a:ext cx="500063" cy="1588"/>
          </a:xfrm>
          <a:prstGeom prst="straightConnector1">
            <a:avLst/>
          </a:prstGeom>
          <a:ln w="28575">
            <a:tailEnd type="arrow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ลูกศรเชื่อมต่อแบบตรง 26"/>
          <p:cNvCxnSpPr/>
          <p:nvPr/>
        </p:nvCxnSpPr>
        <p:spPr>
          <a:xfrm rot="5400000">
            <a:off x="4868736" y="2801921"/>
            <a:ext cx="500063" cy="1587"/>
          </a:xfrm>
          <a:prstGeom prst="straightConnector1">
            <a:avLst/>
          </a:prstGeom>
          <a:ln w="28575">
            <a:tailEnd type="arrow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ลูกศรเชื่อมต่อแบบตรง 27"/>
          <p:cNvCxnSpPr/>
          <p:nvPr/>
        </p:nvCxnSpPr>
        <p:spPr>
          <a:xfrm rot="5400000">
            <a:off x="2654173" y="2801921"/>
            <a:ext cx="500063" cy="1588"/>
          </a:xfrm>
          <a:prstGeom prst="straightConnector1">
            <a:avLst/>
          </a:prstGeom>
          <a:ln w="28575">
            <a:tailEnd type="arrow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ลูกศรเชื่อมต่อแบบตรง 28"/>
          <p:cNvCxnSpPr/>
          <p:nvPr/>
        </p:nvCxnSpPr>
        <p:spPr>
          <a:xfrm rot="5400000">
            <a:off x="1082548" y="2801921"/>
            <a:ext cx="500063" cy="1588"/>
          </a:xfrm>
          <a:prstGeom prst="straightConnector1">
            <a:avLst/>
          </a:prstGeom>
          <a:ln w="28575">
            <a:tailEnd type="arrow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กลุ่ม 29"/>
          <p:cNvGrpSpPr/>
          <p:nvPr/>
        </p:nvGrpSpPr>
        <p:grpSpPr>
          <a:xfrm>
            <a:off x="117467" y="4000504"/>
            <a:ext cx="3311525" cy="2299354"/>
            <a:chOff x="1593724" y="3903646"/>
            <a:chExt cx="3311525" cy="2299354"/>
          </a:xfrm>
        </p:grpSpPr>
        <p:sp>
          <p:nvSpPr>
            <p:cNvPr id="34" name="สี่เหลี่ยมผืนผ้า 33"/>
            <p:cNvSpPr/>
            <p:nvPr/>
          </p:nvSpPr>
          <p:spPr>
            <a:xfrm>
              <a:off x="1593724" y="3975083"/>
              <a:ext cx="3311525" cy="21605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10253" name="TextBox 11"/>
            <p:cNvSpPr txBox="1">
              <a:spLocks noChangeArrowheads="1"/>
            </p:cNvSpPr>
            <p:nvPr/>
          </p:nvSpPr>
          <p:spPr bwMode="auto">
            <a:xfrm>
              <a:off x="1593724" y="4264008"/>
              <a:ext cx="2031325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ผู้ป่วยนอก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ผู้ป่วยในชาย	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ผู้ป่วยในหญิง	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</a:t>
              </a:r>
              <a:r>
                <a:rPr lang="th-TH" sz="2400" b="1" dirty="0" smtClean="0">
                  <a:latin typeface="FreesiaUPC" pitchFamily="34" charset="-34"/>
                  <a:cs typeface="FreesiaUPC" pitchFamily="34" charset="-34"/>
                </a:rPr>
                <a:t>อุบัติเหตุ</a:t>
              </a:r>
            </a:p>
            <a:p>
              <a:pPr eaLnBrk="1" hangingPunct="1"/>
              <a:r>
                <a:rPr lang="th-TH" sz="2400" b="1" dirty="0" smtClean="0">
                  <a:latin typeface="FreesiaUPC" pitchFamily="34" charset="-34"/>
                  <a:cs typeface="FreesiaUPC" pitchFamily="34" charset="-34"/>
                </a:rPr>
                <a:t>   และ</a:t>
              </a: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ฉุกเฉิน	</a:t>
              </a:r>
            </a:p>
          </p:txBody>
        </p:sp>
        <p:sp>
          <p:nvSpPr>
            <p:cNvPr id="10262" name="TextBox 29"/>
            <p:cNvSpPr txBox="1">
              <a:spLocks noChangeArrowheads="1"/>
            </p:cNvSpPr>
            <p:nvPr/>
          </p:nvSpPr>
          <p:spPr bwMode="auto">
            <a:xfrm>
              <a:off x="3393949" y="4264008"/>
              <a:ext cx="1511300" cy="1938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ห้องคลอด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ห้องผ่าตัด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เวชปฏิบัติ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จ่ายกลาง</a:t>
              </a:r>
            </a:p>
            <a:p>
              <a:pPr eaLnBrk="1" hangingPunct="1">
                <a:buFont typeface="Angsana New" pitchFamily="18" charset="-34"/>
                <a:buChar char="–"/>
              </a:pPr>
              <a:r>
                <a:rPr lang="th-TH" sz="2400" b="1" dirty="0">
                  <a:latin typeface="FreesiaUPC" pitchFamily="34" charset="-34"/>
                  <a:cs typeface="FreesiaUPC" pitchFamily="34" charset="-34"/>
                </a:rPr>
                <a:t> หน่วยไต</a:t>
              </a:r>
              <a:endParaRPr lang="th-TH" sz="2400" dirty="0">
                <a:latin typeface="FreesiaUPC" pitchFamily="34" charset="-34"/>
                <a:cs typeface="FreesiaUPC" pitchFamily="34" charset="-34"/>
              </a:endParaRPr>
            </a:p>
          </p:txBody>
        </p:sp>
        <p:sp>
          <p:nvSpPr>
            <p:cNvPr id="10263" name="TextBox 31"/>
            <p:cNvSpPr txBox="1">
              <a:spLocks noChangeArrowheads="1"/>
            </p:cNvSpPr>
            <p:nvPr/>
          </p:nvSpPr>
          <p:spPr bwMode="auto">
            <a:xfrm>
              <a:off x="2241424" y="3903646"/>
              <a:ext cx="201612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th-TH" sz="2400" b="1" u="sng">
                  <a:latin typeface="FreesiaUPC" pitchFamily="34" charset="-34"/>
                  <a:cs typeface="FreesiaUPC" pitchFamily="34" charset="-34"/>
                </a:rPr>
                <a:t>กลุ่มการพยาบาล</a:t>
              </a:r>
            </a:p>
          </p:txBody>
        </p:sp>
      </p:grpSp>
      <p:sp>
        <p:nvSpPr>
          <p:cNvPr id="10265" name="TextBox 4"/>
          <p:cNvSpPr txBox="1">
            <a:spLocks noChangeArrowheads="1"/>
          </p:cNvSpPr>
          <p:nvPr/>
        </p:nvSpPr>
        <p:spPr bwMode="auto">
          <a:xfrm>
            <a:off x="5913311" y="1527158"/>
            <a:ext cx="268855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>
            <a:spAutoFit/>
          </a:bodyPr>
          <a:lstStyle/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คณะกรรมการมูลนิธิน้ำพอง</a:t>
            </a:r>
          </a:p>
          <a:p>
            <a:pPr algn="ctr" eaLnBrk="1" hangingPunct="1"/>
            <a:r>
              <a:rPr lang="th-TH" sz="2400" b="1">
                <a:latin typeface="FreesiaUPC" pitchFamily="34" charset="-34"/>
                <a:cs typeface="FreesiaUPC" pitchFamily="34" charset="-34"/>
              </a:rPr>
              <a:t>พัฒนาคุณภาพชีวิต</a:t>
            </a:r>
          </a:p>
        </p:txBody>
      </p:sp>
      <p:cxnSp>
        <p:nvCxnSpPr>
          <p:cNvPr id="39" name="ลูกศรเชื่อมต่อแบบตรง 38"/>
          <p:cNvCxnSpPr/>
          <p:nvPr/>
        </p:nvCxnSpPr>
        <p:spPr>
          <a:xfrm>
            <a:off x="4330574" y="2103421"/>
            <a:ext cx="1582737" cy="0"/>
          </a:xfrm>
          <a:prstGeom prst="straightConnector1">
            <a:avLst/>
          </a:prstGeom>
          <a:ln w="28575">
            <a:prstDash val="lg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สี่เหลี่ยมมุมมน 30"/>
          <p:cNvSpPr/>
          <p:nvPr/>
        </p:nvSpPr>
        <p:spPr>
          <a:xfrm>
            <a:off x="1500166" y="214290"/>
            <a:ext cx="6643734" cy="71438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2" name="TextBox 31"/>
          <p:cNvSpPr txBox="1"/>
          <p:nvPr/>
        </p:nvSpPr>
        <p:spPr>
          <a:xfrm>
            <a:off x="2049730" y="272457"/>
            <a:ext cx="5522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โครงสร้างการบริหารงานโรงพยาบาลน้ำพอง</a:t>
            </a:r>
            <a:endParaRPr lang="th-TH" sz="32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cxnSp>
        <p:nvCxnSpPr>
          <p:cNvPr id="40" name="ตัวเชื่อมต่อตรง 39"/>
          <p:cNvCxnSpPr/>
          <p:nvPr/>
        </p:nvCxnSpPr>
        <p:spPr>
          <a:xfrm rot="5400000" flipH="1" flipV="1">
            <a:off x="2065574" y="3743518"/>
            <a:ext cx="4477924" cy="365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842775" y="4263102"/>
            <a:ext cx="1872629" cy="523220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กลุ่มงานชันสูตร</a:t>
            </a:r>
            <a:endParaRPr lang="th-TH" dirty="0"/>
          </a:p>
        </p:txBody>
      </p:sp>
      <p:sp>
        <p:nvSpPr>
          <p:cNvPr id="45" name="TextBox 44"/>
          <p:cNvSpPr txBox="1"/>
          <p:nvPr/>
        </p:nvSpPr>
        <p:spPr>
          <a:xfrm>
            <a:off x="4581143" y="5191796"/>
            <a:ext cx="1994457" cy="523220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กลุ่มงานกายภาพ</a:t>
            </a:r>
            <a:endParaRPr lang="th-TH" dirty="0"/>
          </a:p>
        </p:txBody>
      </p:sp>
      <p:sp>
        <p:nvSpPr>
          <p:cNvPr id="46" name="TextBox 45"/>
          <p:cNvSpPr txBox="1"/>
          <p:nvPr/>
        </p:nvSpPr>
        <p:spPr>
          <a:xfrm>
            <a:off x="5643570" y="5786454"/>
            <a:ext cx="2089033" cy="523220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กลุ่มงานรังสีวิทยา</a:t>
            </a:r>
            <a:endParaRPr lang="th-TH" dirty="0"/>
          </a:p>
        </p:txBody>
      </p:sp>
      <p:sp>
        <p:nvSpPr>
          <p:cNvPr id="47" name="TextBox 46"/>
          <p:cNvSpPr txBox="1"/>
          <p:nvPr/>
        </p:nvSpPr>
        <p:spPr>
          <a:xfrm>
            <a:off x="6842775" y="5191796"/>
            <a:ext cx="2212465" cy="523220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งานแพทย์แผนไทย</a:t>
            </a:r>
            <a:endParaRPr lang="th-TH" dirty="0"/>
          </a:p>
        </p:txBody>
      </p:sp>
      <p:sp>
        <p:nvSpPr>
          <p:cNvPr id="49" name="TextBox 48"/>
          <p:cNvSpPr txBox="1"/>
          <p:nvPr/>
        </p:nvSpPr>
        <p:spPr>
          <a:xfrm>
            <a:off x="4572000" y="4263102"/>
            <a:ext cx="2000264" cy="523220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กลุ่มการแพทย์</a:t>
            </a:r>
          </a:p>
        </p:txBody>
      </p:sp>
      <p:cxnSp>
        <p:nvCxnSpPr>
          <p:cNvPr id="53" name="ลูกศรเชื่อมต่อแบบตรง 52"/>
          <p:cNvCxnSpPr/>
          <p:nvPr/>
        </p:nvCxnSpPr>
        <p:spPr>
          <a:xfrm>
            <a:off x="4286248" y="6000768"/>
            <a:ext cx="1357322" cy="158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ลูกศรเชื่อมต่อแบบตรง 56"/>
          <p:cNvCxnSpPr/>
          <p:nvPr/>
        </p:nvCxnSpPr>
        <p:spPr>
          <a:xfrm>
            <a:off x="4286248" y="4548854"/>
            <a:ext cx="28575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ลูกศรเชื่อมต่อแบบตรง 57"/>
          <p:cNvCxnSpPr/>
          <p:nvPr/>
        </p:nvCxnSpPr>
        <p:spPr>
          <a:xfrm>
            <a:off x="4286248" y="5477548"/>
            <a:ext cx="28575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ตัวเชื่อมต่อตรง 59"/>
          <p:cNvCxnSpPr/>
          <p:nvPr/>
        </p:nvCxnSpPr>
        <p:spPr>
          <a:xfrm>
            <a:off x="4286248" y="3977350"/>
            <a:ext cx="350046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ลูกศรเชื่อมต่อแบบตรง 61"/>
          <p:cNvCxnSpPr/>
          <p:nvPr/>
        </p:nvCxnSpPr>
        <p:spPr>
          <a:xfrm rot="5400000">
            <a:off x="7632436" y="4119432"/>
            <a:ext cx="28575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ตัวเชื่อมต่อตรง 62"/>
          <p:cNvCxnSpPr/>
          <p:nvPr/>
        </p:nvCxnSpPr>
        <p:spPr>
          <a:xfrm>
            <a:off x="4286248" y="4929198"/>
            <a:ext cx="350046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ลูกศรเชื่อมต่อแบบตรง 63"/>
          <p:cNvCxnSpPr/>
          <p:nvPr/>
        </p:nvCxnSpPr>
        <p:spPr>
          <a:xfrm rot="5400000">
            <a:off x="7632436" y="5071280"/>
            <a:ext cx="28575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/>
          <p:nvPr/>
        </p:nvSpPr>
        <p:spPr>
          <a:xfrm>
            <a:off x="428596" y="1422409"/>
            <a:ext cx="9501254" cy="1239312"/>
          </a:xfrm>
          <a:prstGeom prst="rect">
            <a:avLst/>
          </a:prstGeom>
        </p:spPr>
        <p:txBody>
          <a:bodyPr wrap="square" lIns="130046" tIns="65023" rIns="130046" bIns="65023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กลยุทธ์ที่ 5 </a:t>
            </a: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ส่งเสริมและจัดระบบงานเพื่อสร้างคุณค่าให้บุคลากร</a:t>
            </a:r>
            <a:endParaRPr lang="en-US" sz="40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	</a:t>
            </a:r>
            <a:endParaRPr lang="en-US" dirty="0">
              <a:solidFill>
                <a:srgbClr val="0000CC"/>
              </a:solidFill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2"/>
          </p:nvPr>
        </p:nvSpPr>
        <p:spPr>
          <a:xfrm>
            <a:off x="6553200" y="6564337"/>
            <a:ext cx="2133600" cy="365125"/>
          </a:xfrm>
        </p:spPr>
        <p:txBody>
          <a:bodyPr/>
          <a:lstStyle/>
          <a:p>
            <a:pPr>
              <a:defRPr/>
            </a:pPr>
            <a:fld id="{B6EB166A-18DA-4167-A54B-682807B145AC}" type="slidenum">
              <a:rPr lang="th-TH" smtClean="0"/>
              <a:pPr>
                <a:defRPr/>
              </a:pPr>
              <a:t>30</a:t>
            </a:fld>
            <a:endParaRPr lang="th-TH"/>
          </a:p>
        </p:txBody>
      </p:sp>
      <p:sp>
        <p:nvSpPr>
          <p:cNvPr id="25" name="สี่เหลี่ยมมุมมน 24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Rectangle 26"/>
          <p:cNvSpPr txBox="1">
            <a:spLocks/>
          </p:cNvSpPr>
          <p:nvPr/>
        </p:nvSpPr>
        <p:spPr>
          <a:xfrm>
            <a:off x="571531" y="258018"/>
            <a:ext cx="8429625" cy="10922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vert="horz" lIns="50798" tIns="50798" rIns="50798" bIns="50798" rtlCol="0" anchor="ctr">
            <a:noAutofit/>
          </a:bodyPr>
          <a:lstStyle/>
          <a:p>
            <a:pPr marL="27905" marR="0" lvl="0" indent="0" algn="ctr" defTabSz="91414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th-TH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FreesiaUPC" pitchFamily="34" charset="-34"/>
                <a:ea typeface="+mj-ea"/>
                <a:cs typeface="FreesiaUPC" pitchFamily="34" charset="-34"/>
              </a:rPr>
              <a:t>กลยุทธ์</a:t>
            </a:r>
            <a:endParaRPr kumimoji="0" lang="th-TH" sz="4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FreesiaUPC" pitchFamily="34" charset="-34"/>
              <a:ea typeface="Tahoma" pitchFamily="34" charset="0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993913"/>
            <a:ext cx="5963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เป้าหมาย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: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ให้บุคลากรเห็นคุณค่าและพัฒนางานอย่างต่อเนื่อง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84" y="2565417"/>
            <a:ext cx="9001156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ให้บุคลากรได้เข้าร่วมอบรม </a:t>
            </a: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>R 2 R</a:t>
            </a:r>
          </a:p>
          <a:p>
            <a:endParaRPr lang="th-TH" sz="900" b="1" dirty="0" smtClean="0"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กระตุ้นให้บุคลากรพัฒนางานอย่างต่อเนื่อง โดยทำ </a:t>
            </a:r>
            <a:r>
              <a:rPr lang="en-US" sz="2400" b="1" dirty="0" smtClean="0">
                <a:latin typeface="FreesiaUPC" pitchFamily="34" charset="-34"/>
                <a:cs typeface="FreesiaUPC" pitchFamily="34" charset="-34"/>
              </a:rPr>
              <a:t>CQI 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ในงานประจำ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</a:t>
            </a:r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เช่น รายรับ-รายจ่าย ของรพ.    ความล่าช้าใน ระบบส่งซ่อม</a:t>
            </a:r>
            <a:r>
              <a:rPr lang="en-US" sz="24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</a:t>
            </a:r>
            <a:endParaRPr lang="th-TH" sz="2400" b="1" dirty="0" smtClean="0">
              <a:solidFill>
                <a:srgbClr val="FF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   การเวียนหนังสือไม่ทันเวลา </a:t>
            </a:r>
          </a:p>
          <a:p>
            <a:r>
              <a:rPr lang="th-TH" sz="24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  </a:t>
            </a:r>
            <a:endParaRPr lang="th-TH" sz="900" b="1" dirty="0" smtClean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  <a:p>
            <a:pPr>
              <a:buFontTx/>
              <a:buChar char="-"/>
            </a:pPr>
            <a:endParaRPr lang="th-TH" sz="2400" b="1" dirty="0" smtClean="0">
              <a:solidFill>
                <a:srgbClr val="FF0000"/>
              </a:solidFill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solidFill>
                  <a:srgbClr val="FF0000"/>
                </a:solidFill>
                <a:latin typeface="FreesiaUPC" pitchFamily="34" charset="-34"/>
                <a:cs typeface="FreesiaUPC" pitchFamily="34" charset="-34"/>
              </a:rPr>
              <a:t>  </a:t>
            </a:r>
          </a:p>
          <a:p>
            <a:endParaRPr lang="th-TH" sz="2400" b="1" dirty="0" smtClean="0">
              <a:solidFill>
                <a:srgbClr val="FF0000"/>
              </a:solidFill>
              <a:latin typeface="FreesiaUPC" pitchFamily="34" charset="-34"/>
              <a:cs typeface="FreesiaUPC" pitchFamily="34" charset="-34"/>
            </a:endParaRPr>
          </a:p>
          <a:p>
            <a:endParaRPr lang="th-TH" sz="2400" b="1" dirty="0" smtClean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มุมมน 5"/>
          <p:cNvSpPr/>
          <p:nvPr/>
        </p:nvSpPr>
        <p:spPr>
          <a:xfrm>
            <a:off x="2143108" y="357166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ปัญหา อุปสรรค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598" y="1622717"/>
            <a:ext cx="8185254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ภาระงานมาก คนน้อย ทำให้เกิดการควบคุมไม่ทั่วถึง มีโอกาสเกิดความผิดพลาดสูง 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มีโอกาสเกิดการทุจริตคอรัปชั่นสูง เช่น การเงิน พัสดุ</a:t>
            </a:r>
          </a:p>
          <a:p>
            <a:pPr>
              <a:buFont typeface="Arial" pitchFamily="34" charset="0"/>
              <a:buChar char="•"/>
            </a:pP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ขาดแคลนอัตรากำลัง สายสนับสนุน</a:t>
            </a:r>
          </a:p>
          <a:p>
            <a:endParaRPr lang="th-TH" sz="10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	- บุคลากรส่วนมากเป็น </a:t>
            </a:r>
            <a:r>
              <a:rPr lang="th-TH" sz="2400" b="1" dirty="0" err="1" smtClean="0">
                <a:latin typeface="FreesiaUPC" pitchFamily="34" charset="-34"/>
                <a:cs typeface="FreesiaUPC" pitchFamily="34" charset="-34"/>
              </a:rPr>
              <a:t>พกส.</a:t>
            </a:r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/ลูกจ้าง ไม่มีความก้าวหน้าในวิชาชีพ 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	   ทำให้บุคลากรเหล่านี้ลาออกจากงานบ่อย ทำให้ขาดบุคลากรเป็นระยะ 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    และต้องสอนงานอยู่เนืองๆ</a:t>
            </a:r>
          </a:p>
          <a:p>
            <a:endParaRPr lang="th-TH" sz="10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	- บุคลากรในสายสนับสนุนไม่มีความก้าวหน้าในสายงานทำให้ขาดขวัญกำลังใจ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   	   ส่วนหนึ่งโอนย้ายไปกระทรวงอื่น ทำให้ขาดอัตรากำลัง</a:t>
            </a:r>
          </a:p>
          <a:p>
            <a:endParaRPr lang="th-TH" sz="10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 	- ระบบค่าตอบแทนไม่เท่าเทียมกับวิชาชีพอื่น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70755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มุมมน 3"/>
          <p:cNvSpPr/>
          <p:nvPr/>
        </p:nvSpPr>
        <p:spPr>
          <a:xfrm>
            <a:off x="2143108" y="582570"/>
            <a:ext cx="5143536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57242" y="500042"/>
            <a:ext cx="8229600" cy="1143000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แผนพัฒนาระยะต่อไป</a:t>
            </a:r>
            <a:endParaRPr lang="th-TH" sz="40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771556" y="1760557"/>
            <a:ext cx="8229600" cy="4525963"/>
          </a:xfrm>
        </p:spPr>
        <p:txBody>
          <a:bodyPr>
            <a:normAutofit/>
          </a:bodyPr>
          <a:lstStyle/>
          <a:p>
            <a:r>
              <a:rPr lang="th-TH" sz="2800" b="1" dirty="0" smtClean="0">
                <a:latin typeface="FreesiaUPC" pitchFamily="34" charset="-34"/>
                <a:cs typeface="FreesiaUPC" pitchFamily="34" charset="-34"/>
              </a:rPr>
              <a:t>พัฒนาอัตรากำลังคนให้เพียงพอ</a:t>
            </a:r>
          </a:p>
          <a:p>
            <a:r>
              <a:rPr lang="th-TH" sz="2800" b="1" dirty="0" smtClean="0">
                <a:latin typeface="FreesiaUPC" pitchFamily="34" charset="-34"/>
                <a:cs typeface="FreesiaUPC" pitchFamily="34" charset="-34"/>
              </a:rPr>
              <a:t>สนับสนุนให้บุคลากรได้รับความก้าวหน้าตามตำแหน่ง</a:t>
            </a:r>
          </a:p>
          <a:p>
            <a:r>
              <a:rPr lang="th-TH" sz="2800" b="1" dirty="0" smtClean="0">
                <a:latin typeface="FreesiaUPC" pitchFamily="34" charset="-34"/>
                <a:cs typeface="FreesiaUPC" pitchFamily="34" charset="-34"/>
              </a:rPr>
              <a:t>นำข้อมูลต้นทุนต่อหน่วยมาพัฒนาระบริการ</a:t>
            </a:r>
            <a:endParaRPr lang="th-TH" sz="2800" b="1" dirty="0"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1371" y="2191400"/>
            <a:ext cx="817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กองทัพเดินด้วยท้อง ความสำเร็จของมหาบุรุษมักมีแม่บ้านอยู่เบื้องหลังเสมอ</a:t>
            </a:r>
            <a:endParaRPr lang="th-TH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714752"/>
            <a:ext cx="7720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นอกจากงานในหน้าที่แล้ว การสนับสนุนทุกหน่วยในโรงพยาบาลให้ทำงาน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ได้อย่างมีประสิทธิภาพเกิดประโยชน์กับประชาชน จึงเป็นหัวใจสำคัญในการวัด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ความสำเร็จของการทำงานของฝ่ายบริหาร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4871877"/>
            <a:ext cx="8000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	ดังนั้นผู้บริหารที่ดีจึงต้องสนับสนุนให้บุคลากรของฝ่ายบริหาร ให้มีอัตรากำลัง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ที่พอเพียง มีความก้าวหน้าและทำงานอย่างมีความสุข เพื่อประโยชน์ของหน่วยงาน</a:t>
            </a:r>
          </a:p>
          <a:p>
            <a:r>
              <a:rPr lang="th-TH" sz="2400" b="1" dirty="0" smtClean="0">
                <a:latin typeface="FreesiaUPC" pitchFamily="34" charset="-34"/>
                <a:cs typeface="FreesiaUPC" pitchFamily="34" charset="-34"/>
              </a:rPr>
              <a:t>และประชาชนอย่างยั่งยืนต่อไป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1026" name="Picture 2" descr="C:\Users\nph\Downloads\1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65522"/>
            <a:ext cx="1928826" cy="2019498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softRound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42910" y="2613250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th-TH" sz="2400" b="1" dirty="0" smtClean="0">
                <a:solidFill>
                  <a:srgbClr val="006600"/>
                </a:solidFill>
                <a:latin typeface="FreesiaUPC" pitchFamily="34" charset="-34"/>
                <a:cs typeface="FreesiaUPC" pitchFamily="34" charset="-34"/>
              </a:rPr>
              <a:t>	ฝ่ายบริหารจึงเป็นแขน-ขา ของผู้อำนวยการโรงพยาบาล ต้องเป็นตัวอย่างที่ดี ซื่อสัตย์ ไว้ใจได้  ไม่ใช่เป็นแค่ผู้ควบคุมกฎระเบียบ  ระเบียบใดทำได้ ระเบียบใดทำไม่ได้แต่ถ้าเป็นเรื่องที่ดี ต้องมีทางออก</a:t>
            </a:r>
          </a:p>
          <a:p>
            <a:endParaRPr lang="th-TH" sz="24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0826" y="5786454"/>
            <a:ext cx="212910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นายแพทย์วิชัย อัศวภาคย์</a:t>
            </a:r>
          </a:p>
          <a:p>
            <a:pPr algn="ctr"/>
            <a:r>
              <a:rPr lang="th-TH" sz="1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ผู้อำนวยการโรงพยาบาลน้ำพอง</a:t>
            </a:r>
            <a:endParaRPr lang="th-TH" sz="1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5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8992" y="500042"/>
            <a:ext cx="1789272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h-TH" sz="7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สวัสดี</a:t>
            </a:r>
            <a:endParaRPr lang="th-TH" sz="7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5" name="Picture 2" descr="https://fbcdn-sphotos-c-a.akamaihd.net/hphotos-ak-frc1/t1/1981905_726341074062889_449498084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643834" cy="5158546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มุมมน 7"/>
          <p:cNvSpPr/>
          <p:nvPr/>
        </p:nvSpPr>
        <p:spPr>
          <a:xfrm>
            <a:off x="2571736" y="323828"/>
            <a:ext cx="3786214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9" name="รูปภาพ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1500174"/>
            <a:ext cx="2840346" cy="1597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รูปภาพ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34" y="3929066"/>
            <a:ext cx="3255646" cy="1831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1643050"/>
            <a:ext cx="546816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- เป็นโรงพยาบาลชุมชนทุติยภูมิ  ขนาดใหญ่ 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F1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</a:t>
            </a:r>
            <a:br>
              <a:rPr lang="th-TH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 ขนาด  60  เตียง เปิดบริการจริง  124  เตียง</a:t>
            </a:r>
          </a:p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- หน่วยรับส่ง-ต่อ  ผู้ป่วย  (ให้บริการอายุรก</a:t>
            </a:r>
            <a:r>
              <a:rPr lang="th-TH" b="1" dirty="0" err="1" smtClean="0">
                <a:latin typeface="FreesiaUPC" pitchFamily="34" charset="-34"/>
                <a:cs typeface="FreesiaUPC" pitchFamily="34" charset="-34"/>
              </a:rPr>
              <a:t>รรม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</a:t>
            </a:r>
          </a:p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 ศัลยกรรมทั่วไป  ศัลยกรรมกระดูก  สูติกรรม  </a:t>
            </a:r>
            <a:br>
              <a:rPr lang="th-TH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 โรคหัวใจ  จักษุ   และคลินิก</a:t>
            </a:r>
            <a:r>
              <a:rPr lang="en-US" b="1" dirty="0" smtClean="0">
                <a:latin typeface="FreesiaUPC" pitchFamily="34" charset="-34"/>
                <a:cs typeface="FreesiaUPC" pitchFamily="34" charset="-34"/>
              </a:rPr>
              <a:t> Asthma/COPD)</a:t>
            </a:r>
          </a:p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- มีโรงพยาบาลส่งเสริมสุขภาพตำบลในเครือข่าย </a:t>
            </a:r>
            <a:br>
              <a:rPr lang="th-TH" b="1" dirty="0" smtClean="0">
                <a:latin typeface="FreesiaUPC" pitchFamily="34" charset="-34"/>
                <a:cs typeface="FreesiaUPC" pitchFamily="34" charset="-34"/>
              </a:rPr>
            </a:b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 จำนวน 18 แห่ง</a:t>
            </a:r>
          </a:p>
        </p:txBody>
      </p:sp>
      <p:pic>
        <p:nvPicPr>
          <p:cNvPr id="13" name="รูปภาพ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4" y="4643446"/>
            <a:ext cx="2339752" cy="1754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467069" y="428604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ข้อมูลทั่วไป</a:t>
            </a:r>
            <a:endParaRPr lang="th-TH" sz="4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3765632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484784"/>
            <a:ext cx="792396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ประชากรในอำเภอน้ำพอง   จำนวน  114,242  คน</a:t>
            </a:r>
          </a:p>
          <a:p>
            <a:pPr marL="457200" indent="-457200">
              <a:buFontTx/>
              <a:buChar char="-"/>
            </a:pP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จำนวนผู้มารับบริการ ผู้ป่วยนอก จำนวน 55,495 คน/198,238 ครั้ง</a:t>
            </a:r>
          </a:p>
          <a:p>
            <a:pPr marL="457200" indent="-457200">
              <a:buFontTx/>
              <a:buChar char="-"/>
            </a:pP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ผู้มารับบริการผู้ป่วยใน  จำนวน 10,741  คน/ 35,832  วันนอน</a:t>
            </a:r>
          </a:p>
          <a:p>
            <a:pPr marL="914400" lvl="1" indent="-457200">
              <a:buFontTx/>
              <a:buChar char="-"/>
            </a:pP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เฉลี่ย  99 คน/วัน</a:t>
            </a:r>
          </a:p>
          <a:p>
            <a:pPr marL="914400" lvl="1" indent="-457200">
              <a:buFontTx/>
              <a:buChar char="-"/>
            </a:pP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อัตราครองเตียง   ร้อย</a:t>
            </a:r>
            <a:r>
              <a:rPr lang="th-TH" b="1" smtClean="0">
                <a:latin typeface="FreesiaUPC" pitchFamily="34" charset="-34"/>
                <a:cs typeface="FreesiaUPC" pitchFamily="34" charset="-34"/>
              </a:rPr>
              <a:t>ละ  163</a:t>
            </a:r>
            <a:endParaRPr lang="th-TH" b="1" dirty="0" smtClean="0"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8" name="Picture 6" descr="P22117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357562"/>
            <a:ext cx="327708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sp>
        <p:nvSpPr>
          <p:cNvPr id="9" name="สี่เหลี่ยมมุมมน 8"/>
          <p:cNvSpPr/>
          <p:nvPr/>
        </p:nvSpPr>
        <p:spPr>
          <a:xfrm>
            <a:off x="2571736" y="323828"/>
            <a:ext cx="3786214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/>
          <p:cNvSpPr txBox="1"/>
          <p:nvPr/>
        </p:nvSpPr>
        <p:spPr>
          <a:xfrm>
            <a:off x="3071802" y="428604"/>
            <a:ext cx="29578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ข้อมูลทั่วไป(ต่อ)</a:t>
            </a:r>
            <a:endParaRPr lang="th-TH" sz="4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11" name="Picture 2" descr="D:\ภาพกิจกรรม ปี2555\Re-accredit 55\IMG_0041.JPG"/>
          <p:cNvPicPr>
            <a:picLocks noChangeAspect="1" noChangeArrowheads="1"/>
          </p:cNvPicPr>
          <p:nvPr/>
        </p:nvPicPr>
        <p:blipFill>
          <a:blip r:embed="rId3"/>
          <a:srcRect t="20000"/>
          <a:stretch>
            <a:fillRect/>
          </a:stretch>
        </p:blipFill>
        <p:spPr bwMode="auto">
          <a:xfrm>
            <a:off x="500034" y="3929066"/>
            <a:ext cx="4114800" cy="2472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67273236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สี่เหลี่ยมมุมมน 9"/>
          <p:cNvSpPr/>
          <p:nvPr/>
        </p:nvSpPr>
        <p:spPr>
          <a:xfrm>
            <a:off x="0" y="2714620"/>
            <a:ext cx="2643174" cy="64294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/>
          <p:cNvSpPr txBox="1"/>
          <p:nvPr/>
        </p:nvSpPr>
        <p:spPr>
          <a:xfrm>
            <a:off x="467544" y="1258187"/>
            <a:ext cx="75488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จำนวนบุคลากร	จำนวน   361  คน</a:t>
            </a:r>
          </a:p>
          <a:p>
            <a:pPr lvl="1"/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แบ่งเป็น 	ข้าราชการ				165 คน</a:t>
            </a:r>
          </a:p>
          <a:p>
            <a:pPr lvl="1"/>
            <a:r>
              <a:rPr lang="th-TH" b="1" dirty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	พนักงานราชการ, </a:t>
            </a:r>
            <a:r>
              <a:rPr lang="th-TH" b="1" dirty="0" err="1" smtClean="0">
                <a:latin typeface="FreesiaUPC" pitchFamily="34" charset="-34"/>
                <a:cs typeface="FreesiaUPC" pitchFamily="34" charset="-34"/>
              </a:rPr>
              <a:t>พกส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และลูกจ้าง	จำนวน  196  คน</a:t>
            </a: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2857496"/>
            <a:ext cx="3394856" cy="2263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5496" y="2780928"/>
            <a:ext cx="543770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    แบ่งตามวิชาชีพ</a:t>
            </a:r>
          </a:p>
          <a:p>
            <a:endParaRPr lang="th-TH" sz="1000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	แพทย์		จำนวน	13  คน</a:t>
            </a:r>
          </a:p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b="1" dirty="0" err="1" smtClean="0">
                <a:latin typeface="FreesiaUPC" pitchFamily="34" charset="-34"/>
                <a:cs typeface="FreesiaUPC" pitchFamily="34" charset="-34"/>
              </a:rPr>
              <a:t>ทันตแพทย์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	จำนวน	 9  คน</a:t>
            </a:r>
            <a:r>
              <a:rPr lang="th-TH" b="1" dirty="0">
                <a:latin typeface="FreesiaUPC" pitchFamily="34" charset="-34"/>
                <a:cs typeface="FreesiaUPC" pitchFamily="34" charset="-34"/>
              </a:rPr>
              <a:t>	</a:t>
            </a:r>
            <a:endParaRPr lang="th-TH" b="1" dirty="0" smtClean="0">
              <a:latin typeface="FreesiaUPC" pitchFamily="34" charset="-34"/>
              <a:cs typeface="FreesiaUPC" pitchFamily="34" charset="-34"/>
            </a:endParaRPr>
          </a:p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	เภสัชกร		จำนวน  12  คน</a:t>
            </a:r>
          </a:p>
          <a:p>
            <a:r>
              <a:rPr lang="th-TH" b="1" dirty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พยาบาล		จำนวน  130  คน</a:t>
            </a:r>
          </a:p>
          <a:p>
            <a:r>
              <a:rPr lang="th-TH" b="1" dirty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นักเทคนิคการแพทย์	จำนวน  5  คน</a:t>
            </a:r>
          </a:p>
          <a:p>
            <a:r>
              <a:rPr lang="th-TH" b="1" dirty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นักรังสีการแพทย์		จำนวน  3  คน</a:t>
            </a:r>
          </a:p>
          <a:p>
            <a:r>
              <a:rPr lang="th-TH" b="1" dirty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นักกายภาพบำบัด	จำนวน 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4  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คน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สี่เหลี่ยมมุมมน 6"/>
          <p:cNvSpPr/>
          <p:nvPr/>
        </p:nvSpPr>
        <p:spPr>
          <a:xfrm>
            <a:off x="2571736" y="323828"/>
            <a:ext cx="3786214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/>
          <p:cNvSpPr txBox="1"/>
          <p:nvPr/>
        </p:nvSpPr>
        <p:spPr>
          <a:xfrm>
            <a:off x="3071802" y="428604"/>
            <a:ext cx="29578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ข้อมูลทั่วไป(ต่อ)</a:t>
            </a:r>
            <a:endParaRPr lang="th-TH" sz="44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4195657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สี่เหลี่ยมมุมมน 4"/>
          <p:cNvSpPr/>
          <p:nvPr/>
        </p:nvSpPr>
        <p:spPr>
          <a:xfrm>
            <a:off x="1714480" y="500042"/>
            <a:ext cx="6786610" cy="92869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TextBox 6"/>
          <p:cNvSpPr txBox="1"/>
          <p:nvPr/>
        </p:nvSpPr>
        <p:spPr>
          <a:xfrm>
            <a:off x="2428860" y="642918"/>
            <a:ext cx="5614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สถานะทางการเงิน โรงพยาบาลน้ำพอง 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มุมมน 3"/>
          <p:cNvSpPr/>
          <p:nvPr/>
        </p:nvSpPr>
        <p:spPr>
          <a:xfrm>
            <a:off x="1714480" y="214290"/>
            <a:ext cx="6786610" cy="121444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8229600" cy="1143000"/>
          </a:xfrm>
        </p:spPr>
        <p:txBody>
          <a:bodyPr>
            <a:noAutofit/>
          </a:bodyPr>
          <a:lstStyle/>
          <a:p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ดัชนีชี้วัดทางการเงิน โรงพยาบาลน้ำพอง </a:t>
            </a:r>
            <a:r>
              <a:rPr lang="en-US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> </a:t>
            </a:r>
            <a:br>
              <a:rPr lang="en-US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</a:br>
            <a:r>
              <a:rPr lang="en-US" sz="3200" b="1" dirty="0" smtClean="0">
                <a:latin typeface="FreesiaUPC" pitchFamily="34" charset="-34"/>
                <a:cs typeface="FreesiaUPC" pitchFamily="34" charset="-34"/>
              </a:rPr>
              <a:t>Current Ratio</a:t>
            </a:r>
            <a:r>
              <a:rPr lang="th-TH" sz="3200" b="1" dirty="0" smtClean="0">
                <a:latin typeface="FreesiaUPC" pitchFamily="34" charset="-34"/>
                <a:cs typeface="FreesiaUPC" pitchFamily="34" charset="-34"/>
              </a:rPr>
              <a:t> </a:t>
            </a:r>
            <a:r>
              <a:rPr lang="en-US" sz="3200" b="1" dirty="0" smtClean="0">
                <a:latin typeface="FreesiaUPC" pitchFamily="34" charset="-34"/>
                <a:cs typeface="FreesiaUPC" pitchFamily="34" charset="-34"/>
              </a:rPr>
              <a:t>/ Quick Ratio</a:t>
            </a:r>
            <a:r>
              <a:rPr lang="th-TH" sz="3200" b="1" dirty="0" smtClean="0"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  <a:t/>
            </a:r>
            <a:br>
              <a:rPr lang="th-TH" sz="3200" b="1" dirty="0" smtClean="0">
                <a:solidFill>
                  <a:srgbClr val="0000CC"/>
                </a:solidFill>
                <a:latin typeface="FreesiaUPC" pitchFamily="34" charset="-34"/>
                <a:cs typeface="FreesiaUPC" pitchFamily="34" charset="-34"/>
              </a:rPr>
            </a:br>
            <a:endParaRPr lang="th-TH" sz="3200" b="1" dirty="0">
              <a:solidFill>
                <a:srgbClr val="0000CC"/>
              </a:solidFill>
              <a:latin typeface="FreesiaUPC" pitchFamily="34" charset="-34"/>
              <a:cs typeface="FreesiaUPC" pitchFamily="34" charset="-34"/>
            </a:endParaRPr>
          </a:p>
        </p:txBody>
      </p:sp>
      <p:graphicFrame>
        <p:nvGraphicFramePr>
          <p:cNvPr id="6" name="ตัวยึดเนื้อหา 5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มุมมน 3"/>
          <p:cNvSpPr/>
          <p:nvPr/>
        </p:nvSpPr>
        <p:spPr>
          <a:xfrm>
            <a:off x="1714480" y="428604"/>
            <a:ext cx="6286544" cy="78581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71556" y="571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ผลงานเด่น</a:t>
            </a:r>
            <a:r>
              <a:rPr lang="th-TH" b="1" dirty="0" smtClean="0">
                <a:latin typeface="FreesiaUPC" pitchFamily="34" charset="-34"/>
                <a:cs typeface="FreesiaUPC" pitchFamily="34" charset="-34"/>
              </a:rPr>
              <a:t>ที่ภาคภูมิใจของโรงพยาบาล</a:t>
            </a:r>
            <a:br>
              <a:rPr lang="th-TH" b="1" dirty="0" smtClean="0">
                <a:latin typeface="FreesiaUPC" pitchFamily="34" charset="-34"/>
                <a:cs typeface="FreesiaUPC" pitchFamily="34" charset="-34"/>
              </a:rPr>
            </a:br>
            <a:endParaRPr lang="th-TH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5" name="ตัวยึดเนื้อหา 2"/>
          <p:cNvSpPr>
            <a:spLocks noGrp="1"/>
          </p:cNvSpPr>
          <p:nvPr>
            <p:ph idx="1"/>
          </p:nvPr>
        </p:nvSpPr>
        <p:spPr>
          <a:xfrm>
            <a:off x="700118" y="17144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การสร้างสุขภาวะชุมชนโดยพยาบาลชุมชนฯ </a:t>
            </a:r>
          </a:p>
          <a:p>
            <a:pPr marL="857250" lvl="1" indent="-457200"/>
            <a:r>
              <a:rPr lang="th-TH" sz="20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เกิดเป็นศูนย์อบรมบริการใกล้บ้านใกล้ใจ</a:t>
            </a:r>
          </a:p>
          <a:p>
            <a:pPr marL="857250" lvl="1" indent="-457200"/>
            <a:r>
              <a:rPr lang="th-TH" sz="20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เป็นศูนย์เรียนรู้/ฝึกอบรมแพทย์เวชศาสตร์ครอบครัว/ทีมหมอครอบครัวระดับอำเภอ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2.   โรงพยาบาลวิถีพุทธ  บริการด้วยหัวใจความเป็นมนุษย์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รวมพลังสร้างสังคมอยู่เย็นเป็นสุข ตามหลักเศรษฐกิจพอเพียง อำเภอน้ำ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พอง</a:t>
            </a:r>
            <a:endParaRPr lang="th-TH" sz="2400" b="1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4.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พัฒนาเครือข่ายส่งเสริมสุขภาพผู้สูงอายุ อำเภอน้ำพอง</a:t>
            </a:r>
            <a:endParaRPr lang="th-TH" sz="2400" b="1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5.   ประชาคมรักษ์ลุ่มน้ำพอง/โรงพยาบาลหัวใจสีเขียว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6.   โครงการวัดปลอดสุรา-บุหรี่/ เครือข่าย</a:t>
            </a:r>
            <a:r>
              <a:rPr lang="th-TH" sz="2400" b="1" dirty="0" err="1" smtClean="0">
                <a:latin typeface="TH SarabunPSK" pitchFamily="34" charset="-34"/>
                <a:cs typeface="TH SarabunPSK" pitchFamily="34" charset="-34"/>
              </a:rPr>
              <a:t>สังฆป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ระชาพัฒนาชุมชน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7.   การดูแลผู้ป่วยระยะสุดท้าย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8.   การส่งเสริมสุขภาพแบบองค์รวมในผู้ป่วยเบาหวานด้วยหลักธรรมชาติบำบัด/แพทย์วิถีธรรม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9.   เครือข่ายพิทักษ์สิทธิเด็กและสตรีอำเภอน้ำพอง/จังหวัดขอนแก่น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10. เครือข่ายทันตะสายใยรักแห่งครอบครัว/ศูนย์เด็กเล็กคุณภาพ</a:t>
            </a:r>
          </a:p>
          <a:p>
            <a:pPr>
              <a:buNone/>
            </a:pPr>
            <a:endParaRPr lang="th-TH" sz="2400" b="1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" name="ลูกศรเชื่อมต่อแบบตรง 5"/>
          <p:cNvCxnSpPr/>
          <p:nvPr/>
        </p:nvCxnSpPr>
        <p:spPr>
          <a:xfrm>
            <a:off x="4714876" y="1896524"/>
            <a:ext cx="35719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85609" y="1681451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นโยบายทีมหมอครอบครัว</a:t>
            </a:r>
            <a:endParaRPr lang="th-TH" sz="24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</TotalTime>
  <Words>2731</Words>
  <Application>Microsoft Office PowerPoint</Application>
  <PresentationFormat>นำเสนอทางหน้าจอ (4:3)</PresentationFormat>
  <Paragraphs>573</Paragraphs>
  <Slides>34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34</vt:i4>
      </vt:variant>
    </vt:vector>
  </HeadingPairs>
  <TitlesOfParts>
    <vt:vector size="35" baseType="lpstr">
      <vt:lpstr>ชุดรูปแบบของ Office</vt:lpstr>
      <vt:lpstr>ภาพนิ่ง 1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ดัชนีชี้วัดทางการเงิน โรงพยาบาลน้ำพอง   Current Ratio / Quick Ratio  </vt:lpstr>
      <vt:lpstr>ผลงานเด่นที่ภาคภูมิใจของโรงพยาบาล </vt:lpstr>
      <vt:lpstr>ภาพนิ่ง 10</vt:lpstr>
      <vt:lpstr>ภาพนิ่ง 11</vt:lpstr>
      <vt:lpstr>ภาพนิ่ง 12</vt:lpstr>
      <vt:lpstr>ภาพนิ่ง 13</vt:lpstr>
      <vt:lpstr>ภาพนิ่ง 14</vt:lpstr>
      <vt:lpstr>ภาพนิ่ง 15</vt:lpstr>
      <vt:lpstr>ภาพนิ่ง 16</vt:lpstr>
      <vt:lpstr>ภาพนิ่ง 17</vt:lpstr>
      <vt:lpstr>ภาพนิ่ง 18</vt:lpstr>
      <vt:lpstr>ภาพนิ่ง 19</vt:lpstr>
      <vt:lpstr>ภาพนิ่ง 20</vt:lpstr>
      <vt:lpstr>ภาพนิ่ง 21</vt:lpstr>
      <vt:lpstr>ภาพนิ่ง 22</vt:lpstr>
      <vt:lpstr>ภาพนิ่ง 23</vt:lpstr>
      <vt:lpstr>ภาพนิ่ง 24</vt:lpstr>
      <vt:lpstr>ภาพนิ่ง 25</vt:lpstr>
      <vt:lpstr>ภาพนิ่ง 26</vt:lpstr>
      <vt:lpstr>ภาพนิ่ง 27</vt:lpstr>
      <vt:lpstr>ภาพนิ่ง 28</vt:lpstr>
      <vt:lpstr>ภาพนิ่ง 29</vt:lpstr>
      <vt:lpstr>ภาพนิ่ง 30</vt:lpstr>
      <vt:lpstr>ปัญหา อุปสรรค</vt:lpstr>
      <vt:lpstr>แผนพัฒนาระยะต่อไป</vt:lpstr>
      <vt:lpstr>ภาพนิ่ง 33</vt:lpstr>
      <vt:lpstr>ภาพนิ่ง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nph</dc:creator>
  <cp:lastModifiedBy>nph</cp:lastModifiedBy>
  <cp:revision>203</cp:revision>
  <dcterms:created xsi:type="dcterms:W3CDTF">2015-06-07T04:53:01Z</dcterms:created>
  <dcterms:modified xsi:type="dcterms:W3CDTF">2015-06-19T07:03:25Z</dcterms:modified>
</cp:coreProperties>
</file>