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62" r:id="rId4"/>
    <p:sldId id="257" r:id="rId5"/>
    <p:sldId id="264" r:id="rId6"/>
    <p:sldId id="269" r:id="rId7"/>
    <p:sldId id="263" r:id="rId8"/>
    <p:sldId id="272" r:id="rId9"/>
    <p:sldId id="260" r:id="rId10"/>
    <p:sldId id="261" r:id="rId11"/>
    <p:sldId id="268" r:id="rId12"/>
    <p:sldId id="265" r:id="rId13"/>
    <p:sldId id="266" r:id="rId14"/>
    <p:sldId id="267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70" r:id="rId23"/>
    <p:sldId id="271" r:id="rId2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26309-9315-405A-9409-0D9A9CDB8B3A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CEA39-C8E0-4843-BCEC-F25A000CD03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4E46B1-A781-4BBF-AA11-1B385C300246}" type="slidenum">
              <a:rPr lang="en-US"/>
              <a:pPr/>
              <a:t>12</a:t>
            </a:fld>
            <a:endParaRPr lang="th-TH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7763" y="688975"/>
            <a:ext cx="4570412" cy="3427413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6575"/>
            <a:ext cx="5029200" cy="4111625"/>
          </a:xfrm>
          <a:noFill/>
          <a:ln/>
        </p:spPr>
        <p:txBody>
          <a:bodyPr/>
          <a:lstStyle/>
          <a:p>
            <a:pPr eaLnBrk="1" hangingPunct="1"/>
            <a:r>
              <a:rPr lang="th-TH" smtClean="0"/>
              <a:t>เรื่องงปม.ก็ขอตรงจากสำนักงบประมาณได้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88411E-9729-499E-AAE8-B28A39F7159A}" type="slidenum">
              <a:rPr lang="en-US" smtClean="0"/>
              <a:pPr/>
              <a:t>20</a:t>
            </a:fld>
            <a:endParaRPr lang="th-TH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h-TH" smtClean="0"/>
          </a:p>
          <a:p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77901-4398-4B5B-A8DF-A4EFA2A385C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2A26E-BF93-47D0-8D3D-8C73DCBCFEBB}" type="datetimeFigureOut">
              <a:rPr lang="th-TH" smtClean="0"/>
              <a:pPr/>
              <a:t>07/06/55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5979F-AAE0-468D-8BFF-167AD7B8777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upload.wikimedia.org/wikipedia/commons/2/21/Roman_Empire_(orthographic_projection).sv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rdly.com/CONTACT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fetchbook.info/compare.do?search=1591391903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/>
              <a:t>การพัฒนางานประจำสู่งานวิจัย</a:t>
            </a:r>
            <a:br>
              <a:rPr lang="th-TH" b="1" dirty="0" smtClean="0"/>
            </a:br>
            <a:r>
              <a:rPr lang="en-US" b="1" dirty="0" smtClean="0"/>
              <a:t>(Routine to Research)</a:t>
            </a:r>
            <a:endParaRPr lang="th-TH" b="1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</a:rPr>
              <a:t>รองศาสตราจารย์ ดร.สุ</a:t>
            </a:r>
            <a:r>
              <a:rPr lang="th-TH" b="1" dirty="0" err="1" smtClean="0">
                <a:solidFill>
                  <a:schemeClr val="tx1"/>
                </a:solidFill>
              </a:rPr>
              <a:t>รชาติ</a:t>
            </a:r>
            <a:r>
              <a:rPr lang="th-TH" b="1" dirty="0" smtClean="0">
                <a:solidFill>
                  <a:schemeClr val="tx1"/>
                </a:solidFill>
              </a:rPr>
              <a:t> ณ หนองคาย</a:t>
            </a:r>
          </a:p>
          <a:p>
            <a:r>
              <a:rPr lang="th-TH" b="1" dirty="0" smtClean="0">
                <a:solidFill>
                  <a:schemeClr val="tx1"/>
                </a:solidFill>
              </a:rPr>
              <a:t>ภาควิชาบริหารงานสาธารณสุข</a:t>
            </a:r>
          </a:p>
          <a:p>
            <a:r>
              <a:rPr lang="th-TH" b="1" dirty="0" smtClean="0">
                <a:solidFill>
                  <a:schemeClr val="tx1"/>
                </a:solidFill>
              </a:rPr>
              <a:t>คณะสาธารณสุขสาสตร์ มหาวิทยาลัยมหิดล</a:t>
            </a:r>
            <a:endParaRPr lang="th-TH" b="1" dirty="0">
              <a:solidFill>
                <a:schemeClr val="tx1"/>
              </a:solidFill>
            </a:endParaRPr>
          </a:p>
        </p:txBody>
      </p:sp>
      <p:pic>
        <p:nvPicPr>
          <p:cNvPr id="4" name="Picture 4" descr="ไฟล์:Roman Empire (orthographic projection).sv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46038"/>
            <a:ext cx="2376487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/>
              <a:t>DSPOME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1600200"/>
            <a:ext cx="8401080" cy="452596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D: </a:t>
            </a:r>
            <a:r>
              <a:rPr lang="th-TH" b="1" dirty="0" smtClean="0"/>
              <a:t>นายดำ ไม่ได้รับประทานอาหารตั้งแต่ ๐๔.๐๐ น เมื่อวานนี้ จนถึงปัจจุบัน นายดำรู้สึกหวิวๆ ลมออกหู ตาลาย ท้องร้องจ๊อกๆ</a:t>
            </a:r>
          </a:p>
          <a:p>
            <a:r>
              <a:rPr lang="th-TH" b="1" dirty="0" smtClean="0">
                <a:solidFill>
                  <a:srgbClr val="FF0000"/>
                </a:solidFill>
              </a:rPr>
              <a:t>จงทำโครงการแก้ปัญหาของนายดำ</a:t>
            </a:r>
          </a:p>
          <a:p>
            <a:r>
              <a:rPr lang="en-US" b="1" dirty="0" smtClean="0"/>
              <a:t>S: E – A = Gap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P: Concern : Problem Statement</a:t>
            </a:r>
          </a:p>
          <a:p>
            <a:r>
              <a:rPr lang="en-US" b="1" dirty="0" smtClean="0"/>
              <a:t>O : Objective Setting</a:t>
            </a:r>
          </a:p>
          <a:p>
            <a:r>
              <a:rPr lang="en-US" b="1" dirty="0" smtClean="0"/>
              <a:t>Methodology Design</a:t>
            </a:r>
          </a:p>
          <a:p>
            <a:r>
              <a:rPr lang="en-US" b="1" dirty="0" smtClean="0"/>
              <a:t>Evaluation</a:t>
            </a:r>
            <a:endParaRPr lang="th-TH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th-TH" b="1" dirty="0" smtClean="0"/>
              <a:t>การจัดทำมาตรฐานควบคุมภายใน</a:t>
            </a:r>
            <a:endParaRPr lang="th-TH" b="1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500032" y="642918"/>
          <a:ext cx="8143933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200"/>
                <a:gridCol w="826638"/>
                <a:gridCol w="816436"/>
                <a:gridCol w="1071570"/>
                <a:gridCol w="1143008"/>
                <a:gridCol w="1428760"/>
                <a:gridCol w="1357321"/>
              </a:tblGrid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กระบวนงาน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Obj.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เสี่ยง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โอกาส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เสียหาย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ปัจจัยเสี่ยง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มาตรการ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dirty="0" smtClean="0"/>
                        <a:t>-ดำเนินการตามกลยุทธ์</a:t>
                      </a:r>
                    </a:p>
                    <a:p>
                      <a:r>
                        <a:rPr lang="th-TH" dirty="0" smtClean="0"/>
                        <a:t>-ดำเนินงาน</a:t>
                      </a:r>
                      <a:r>
                        <a:rPr lang="en-US" dirty="0" smtClean="0"/>
                        <a:t>IC</a:t>
                      </a:r>
                    </a:p>
                    <a:p>
                      <a:r>
                        <a:rPr lang="th-TH" dirty="0" smtClean="0"/>
                        <a:t>-ป้องกันการร้องเรียน</a:t>
                      </a:r>
                    </a:p>
                    <a:p>
                      <a:r>
                        <a:rPr lang="th-TH" dirty="0" smtClean="0"/>
                        <a:t>-ป้องกันการรั่วไหลางด้านการเงิน</a:t>
                      </a:r>
                    </a:p>
                    <a:p>
                      <a:r>
                        <a:rPr lang="th-TH" dirty="0" smtClean="0"/>
                        <a:t>-ดำเนินงาน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6263366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C00000"/>
                </a:solidFill>
              </a:rPr>
              <a:t>ให้นำหลัก </a:t>
            </a:r>
            <a:r>
              <a:rPr lang="en-US" b="1" dirty="0" smtClean="0">
                <a:solidFill>
                  <a:srgbClr val="C00000"/>
                </a:solidFill>
              </a:rPr>
              <a:t>DMAIC </a:t>
            </a:r>
            <a:r>
              <a:rPr lang="th-TH" b="1" dirty="0" smtClean="0">
                <a:solidFill>
                  <a:srgbClr val="C00000"/>
                </a:solidFill>
              </a:rPr>
              <a:t>มาใช้ในการวิเคราะห์และกำหนด</a:t>
            </a:r>
            <a:endParaRPr lang="th-TH" b="1" dirty="0">
              <a:solidFill>
                <a:srgbClr val="C00000"/>
              </a:solidFill>
            </a:endParaRPr>
          </a:p>
        </p:txBody>
      </p:sp>
      <p:sp>
        <p:nvSpPr>
          <p:cNvPr id="6" name="ลูกศรลง 5"/>
          <p:cNvSpPr/>
          <p:nvPr/>
        </p:nvSpPr>
        <p:spPr>
          <a:xfrm>
            <a:off x="7715272" y="5357826"/>
            <a:ext cx="260033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TextBox 6"/>
          <p:cNvSpPr txBox="1"/>
          <p:nvPr/>
        </p:nvSpPr>
        <p:spPr>
          <a:xfrm>
            <a:off x="6542317" y="5786454"/>
            <a:ext cx="2244525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dirty="0" smtClean="0"/>
              <a:t>การนำมาตรการไปใช้</a:t>
            </a:r>
            <a:endParaRPr lang="th-TH" dirty="0"/>
          </a:p>
        </p:txBody>
      </p:sp>
      <p:sp>
        <p:nvSpPr>
          <p:cNvPr id="8" name="ลูกศรซ้าย 7"/>
          <p:cNvSpPr/>
          <p:nvPr/>
        </p:nvSpPr>
        <p:spPr>
          <a:xfrm flipV="1">
            <a:off x="5143504" y="5929330"/>
            <a:ext cx="1428760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TextBox 8"/>
          <p:cNvSpPr txBox="1"/>
          <p:nvPr/>
        </p:nvSpPr>
        <p:spPr>
          <a:xfrm>
            <a:off x="2357422" y="5786454"/>
            <a:ext cx="2765501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b="1" dirty="0" smtClean="0">
                <a:solidFill>
                  <a:srgbClr val="C00000"/>
                </a:solidFill>
              </a:rPr>
              <a:t>ถ้าบรรลุผลจนยอมรับได้</a:t>
            </a:r>
            <a:endParaRPr lang="th-TH" b="1" dirty="0">
              <a:solidFill>
                <a:srgbClr val="C00000"/>
              </a:solidFill>
            </a:endParaRPr>
          </a:p>
        </p:txBody>
      </p:sp>
      <p:sp>
        <p:nvSpPr>
          <p:cNvPr id="10" name="ลูกศรซ้าย 9"/>
          <p:cNvSpPr/>
          <p:nvPr/>
        </p:nvSpPr>
        <p:spPr>
          <a:xfrm>
            <a:off x="1428728" y="5929330"/>
            <a:ext cx="928694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383947" y="5834738"/>
            <a:ext cx="973343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dirty="0" err="1" smtClean="0"/>
              <a:t>มตฐ.</a:t>
            </a:r>
            <a:r>
              <a:rPr lang="en-US" dirty="0" smtClean="0"/>
              <a:t>IC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03350" y="115888"/>
            <a:ext cx="6264275" cy="1271587"/>
            <a:chOff x="793" y="164"/>
            <a:chExt cx="4264" cy="1043"/>
          </a:xfrm>
        </p:grpSpPr>
        <p:sp>
          <p:nvSpPr>
            <p:cNvPr id="8210" name="AutoShape 3"/>
            <p:cNvSpPr>
              <a:spLocks noChangeArrowheads="1"/>
            </p:cNvSpPr>
            <p:nvPr/>
          </p:nvSpPr>
          <p:spPr bwMode="auto">
            <a:xfrm>
              <a:off x="793" y="164"/>
              <a:ext cx="4264" cy="1043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chemeClr val="bg1"/>
            </a:solidFill>
            <a:ln w="28575">
              <a:noFill/>
              <a:round/>
              <a:headEnd/>
              <a:tailEnd type="none" w="lg" len="lg"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8211" name="WordArt 4"/>
            <p:cNvSpPr>
              <a:spLocks noChangeArrowheads="1" noChangeShapeType="1" noTextEdit="1"/>
            </p:cNvSpPr>
            <p:nvPr/>
          </p:nvSpPr>
          <p:spPr bwMode="auto">
            <a:xfrm>
              <a:off x="884" y="255"/>
              <a:ext cx="4037" cy="680"/>
            </a:xfrm>
            <a:prstGeom prst="rect">
              <a:avLst/>
            </a:prstGeom>
          </p:spPr>
          <p:txBody>
            <a:bodyPr wrap="none" fromWordArt="1">
              <a:prstTxWarp prst="textWave1">
                <a:avLst>
                  <a:gd name="adj1" fmla="val 13005"/>
                  <a:gd name="adj2" fmla="val -1176"/>
                </a:avLst>
              </a:prstTxWarp>
            </a:bodyPr>
            <a:lstStyle/>
            <a:p>
              <a:pPr algn="ctr"/>
              <a:r>
                <a:rPr lang="th-TH" sz="3600" b="1" kern="10">
                  <a:ln w="9525">
                    <a:noFill/>
                    <a:round/>
                    <a:headEnd/>
                    <a:tailEnd type="none" w="lg" len="lg"/>
                  </a:ln>
                  <a:solidFill>
                    <a:schemeClr val="tx2"/>
                  </a:solidFill>
                  <a:cs typeface="KodchiangUPC"/>
                </a:rPr>
                <a:t>ความรู้และเทคโนโลยีที่เปลี่ยนแปลงไป</a:t>
              </a:r>
            </a:p>
          </p:txBody>
        </p:sp>
      </p:grpSp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3529013" y="2133600"/>
            <a:ext cx="2159000" cy="2159000"/>
          </a:xfrm>
          <a:prstGeom prst="ellipse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100000">
                <a:schemeClr val="tx1">
                  <a:alpha val="30000"/>
                </a:schemeClr>
              </a:gs>
            </a:gsLst>
            <a:lin ang="0" scaled="1"/>
          </a:gradFill>
          <a:ln w="12700" algn="ctr">
            <a:noFill/>
            <a:round/>
            <a:headEnd/>
            <a:tailEnd type="none" w="lg" len="lg"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4141788" y="2422525"/>
            <a:ext cx="2159000" cy="2159000"/>
          </a:xfrm>
          <a:prstGeom prst="ellipse">
            <a:avLst/>
          </a:prstGeom>
          <a:solidFill>
            <a:schemeClr val="tx1">
              <a:alpha val="30196"/>
            </a:schemeClr>
          </a:solidFill>
          <a:ln w="9525" algn="ctr">
            <a:solidFill>
              <a:schemeClr val="tx1"/>
            </a:solidFill>
            <a:round/>
            <a:headEnd/>
            <a:tailEnd type="none" w="lg" len="lg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4322763" y="3070225"/>
            <a:ext cx="2159000" cy="2159000"/>
          </a:xfrm>
          <a:prstGeom prst="ellipse">
            <a:avLst/>
          </a:prstGeom>
          <a:solidFill>
            <a:schemeClr val="tx1">
              <a:alpha val="30196"/>
            </a:schemeClr>
          </a:solidFill>
          <a:ln w="12700" algn="ctr">
            <a:solidFill>
              <a:schemeClr val="accent2"/>
            </a:solidFill>
            <a:round/>
            <a:headEnd/>
            <a:tailEnd type="none" w="lg" len="lg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8" name="Oval 8"/>
          <p:cNvSpPr>
            <a:spLocks noChangeArrowheads="1"/>
          </p:cNvSpPr>
          <p:nvPr/>
        </p:nvSpPr>
        <p:spPr bwMode="auto">
          <a:xfrm>
            <a:off x="3894138" y="3671888"/>
            <a:ext cx="2159000" cy="2159000"/>
          </a:xfrm>
          <a:prstGeom prst="ellipse">
            <a:avLst/>
          </a:prstGeom>
          <a:solidFill>
            <a:schemeClr val="tx1">
              <a:alpha val="30196"/>
            </a:schemeClr>
          </a:solidFill>
          <a:ln w="12700" algn="ctr">
            <a:solidFill>
              <a:schemeClr val="folHlink"/>
            </a:solidFill>
            <a:round/>
            <a:headEnd/>
            <a:tailEnd type="none" w="lg" len="lg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3157538" y="3692525"/>
            <a:ext cx="2159000" cy="2159000"/>
          </a:xfrm>
          <a:prstGeom prst="ellipse">
            <a:avLst/>
          </a:prstGeom>
          <a:solidFill>
            <a:schemeClr val="tx1">
              <a:alpha val="30196"/>
            </a:schemeClr>
          </a:solidFill>
          <a:ln w="12700" algn="ctr">
            <a:solidFill>
              <a:schemeClr val="accent2"/>
            </a:solidFill>
            <a:round/>
            <a:headEnd/>
            <a:tailEnd type="none" w="lg" len="lg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2725738" y="3070225"/>
            <a:ext cx="2159000" cy="2159000"/>
          </a:xfrm>
          <a:prstGeom prst="ellipse">
            <a:avLst/>
          </a:prstGeom>
          <a:solidFill>
            <a:schemeClr val="tx1">
              <a:alpha val="30196"/>
            </a:schemeClr>
          </a:solidFill>
          <a:ln w="12700" algn="ctr">
            <a:noFill/>
            <a:round/>
            <a:headEnd/>
            <a:tailEnd type="none" w="lg" len="lg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31" name="Oval 11"/>
          <p:cNvSpPr>
            <a:spLocks noChangeArrowheads="1"/>
          </p:cNvSpPr>
          <p:nvPr/>
        </p:nvSpPr>
        <p:spPr bwMode="auto">
          <a:xfrm>
            <a:off x="2916238" y="2422525"/>
            <a:ext cx="2159000" cy="2159000"/>
          </a:xfrm>
          <a:prstGeom prst="ellipse">
            <a:avLst/>
          </a:prstGeom>
          <a:solidFill>
            <a:srgbClr val="FFFFFF">
              <a:alpha val="30196"/>
            </a:srgbClr>
          </a:solidFill>
          <a:ln w="9525" algn="ctr">
            <a:solidFill>
              <a:schemeClr val="tx1"/>
            </a:solidFill>
            <a:round/>
            <a:headEnd/>
            <a:tailEnd type="none" w="lg" len="lg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32" name="_s1029"/>
          <p:cNvSpPr>
            <a:spLocks noChangeArrowheads="1"/>
          </p:cNvSpPr>
          <p:nvPr/>
        </p:nvSpPr>
        <p:spPr bwMode="auto">
          <a:xfrm>
            <a:off x="6372225" y="2565400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7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TQC:Total QC.</a:t>
            </a:r>
          </a:p>
          <a:p>
            <a:pPr algn="ctr">
              <a:lnSpc>
                <a:spcPct val="7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Total PDCA</a:t>
            </a:r>
            <a:endParaRPr kumimoji="1" lang="th-TH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5133" name="_s1031"/>
          <p:cNvSpPr>
            <a:spLocks noChangeArrowheads="1"/>
          </p:cNvSpPr>
          <p:nvPr/>
        </p:nvSpPr>
        <p:spPr bwMode="auto">
          <a:xfrm>
            <a:off x="3635375" y="1412875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8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QC:Quality Control</a:t>
            </a:r>
            <a:endParaRPr kumimoji="1" lang="en-US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  <a:p>
            <a:pPr algn="ctr">
              <a:lnSpc>
                <a:spcPct val="85000"/>
              </a:lnSpc>
              <a:defRPr/>
            </a:pPr>
            <a:r>
              <a:rPr kumimoji="1"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Plan, Do, Check, Act</a:t>
            </a:r>
            <a:endParaRPr kumimoji="1" lang="th-TH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5134" name="_s1033"/>
          <p:cNvSpPr>
            <a:spLocks noChangeArrowheads="1"/>
          </p:cNvSpPr>
          <p:nvPr/>
        </p:nvSpPr>
        <p:spPr bwMode="auto">
          <a:xfrm>
            <a:off x="6464300" y="4221163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8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TQM</a:t>
            </a:r>
          </a:p>
          <a:p>
            <a:pPr algn="ctr">
              <a:lnSpc>
                <a:spcPct val="8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Total Q management</a:t>
            </a:r>
            <a:endParaRPr kumimoji="1" lang="en-US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  <a:p>
            <a:pPr algn="ctr">
              <a:lnSpc>
                <a:spcPct val="85000"/>
              </a:lnSpc>
              <a:defRPr/>
            </a:pPr>
            <a:endParaRPr lang="th-TH"/>
          </a:p>
        </p:txBody>
      </p:sp>
      <p:sp>
        <p:nvSpPr>
          <p:cNvPr id="5135" name="_s1035"/>
          <p:cNvSpPr>
            <a:spLocks noChangeArrowheads="1"/>
          </p:cNvSpPr>
          <p:nvPr/>
        </p:nvSpPr>
        <p:spPr bwMode="auto">
          <a:xfrm>
            <a:off x="6248400" y="5661025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8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MBNQA</a:t>
            </a:r>
          </a:p>
          <a:p>
            <a:pPr algn="ctr">
              <a:lnSpc>
                <a:spcPct val="85000"/>
              </a:lnSpc>
              <a:defRPr/>
            </a:pPr>
            <a:r>
              <a:rPr kumimoji="1"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Malcolm Baldrige National</a:t>
            </a:r>
          </a:p>
          <a:p>
            <a:pPr algn="ctr">
              <a:lnSpc>
                <a:spcPct val="85000"/>
              </a:lnSpc>
              <a:defRPr/>
            </a:pPr>
            <a:r>
              <a:rPr kumimoji="1"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Quality Award</a:t>
            </a:r>
          </a:p>
          <a:p>
            <a:pPr algn="ctr">
              <a:lnSpc>
                <a:spcPct val="85000"/>
              </a:lnSpc>
              <a:defRPr/>
            </a:pPr>
            <a:endParaRPr lang="th-TH"/>
          </a:p>
        </p:txBody>
      </p:sp>
      <p:sp>
        <p:nvSpPr>
          <p:cNvPr id="5136" name="_s1037"/>
          <p:cNvSpPr>
            <a:spLocks noChangeArrowheads="1"/>
          </p:cNvSpPr>
          <p:nvPr/>
        </p:nvSpPr>
        <p:spPr bwMode="auto">
          <a:xfrm>
            <a:off x="1476375" y="5661025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85000"/>
              </a:lnSpc>
              <a:defRPr/>
            </a:pPr>
            <a:r>
              <a:rPr kumimoji="1"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SQA, JQA</a:t>
            </a:r>
          </a:p>
          <a:p>
            <a:pPr algn="ctr">
              <a:lnSpc>
                <a:spcPct val="85000"/>
              </a:lnSpc>
              <a:defRPr/>
            </a:pPr>
            <a:r>
              <a:rPr kumimoji="1"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etc.</a:t>
            </a:r>
            <a:endParaRPr kumimoji="1" lang="th-TH" b="1">
              <a:effectLst>
                <a:outerShdw blurRad="38100" dist="38100" dir="2700000" algn="tl">
                  <a:srgbClr val="C0C0C0"/>
                </a:outerShdw>
              </a:effectLst>
              <a:latin typeface="Angsana New" pitchFamily="18" charset="-34"/>
            </a:endParaRPr>
          </a:p>
        </p:txBody>
      </p:sp>
      <p:sp>
        <p:nvSpPr>
          <p:cNvPr id="5137" name="_s1039"/>
          <p:cNvSpPr>
            <a:spLocks noChangeArrowheads="1"/>
          </p:cNvSpPr>
          <p:nvPr/>
        </p:nvSpPr>
        <p:spPr bwMode="auto">
          <a:xfrm>
            <a:off x="919163" y="4221163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8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TQA</a:t>
            </a:r>
            <a:endParaRPr lang="th-TH"/>
          </a:p>
        </p:txBody>
      </p:sp>
      <p:sp>
        <p:nvSpPr>
          <p:cNvPr id="5138" name="_s1041"/>
          <p:cNvSpPr>
            <a:spLocks noChangeArrowheads="1"/>
          </p:cNvSpPr>
          <p:nvPr/>
        </p:nvSpPr>
        <p:spPr bwMode="auto">
          <a:xfrm>
            <a:off x="1352550" y="2605088"/>
            <a:ext cx="19240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lnSpc>
                <a:spcPct val="85000"/>
              </a:lnSpc>
              <a:defRPr/>
            </a:pPr>
            <a:r>
              <a:rPr kumimoji="1"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PMQA</a:t>
            </a:r>
            <a:endParaRPr lang="th-TH"/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3203575" y="3446463"/>
            <a:ext cx="3024188" cy="1330325"/>
          </a:xfrm>
          <a:prstGeom prst="rect">
            <a:avLst/>
          </a:prstGeom>
          <a:noFill/>
          <a:ln w="28575">
            <a:noFill/>
            <a:miter lim="800000"/>
            <a:headEnd/>
            <a:tailEnd type="none" w="lg" len="lg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kumimoji="1" lang="th-TH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เทคโนโลยีเพื่อ</a:t>
            </a:r>
          </a:p>
          <a:p>
            <a:pPr algn="ctr">
              <a:lnSpc>
                <a:spcPct val="75000"/>
              </a:lnSpc>
              <a:defRPr/>
            </a:pPr>
            <a:r>
              <a:rPr kumimoji="1" lang="th-TH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การแข่งขันของประเทศ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 flipV="1">
            <a:off x="6858000" y="4327525"/>
            <a:ext cx="47625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6858000" y="2889250"/>
            <a:ext cx="476250" cy="479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053013" y="4083050"/>
            <a:ext cx="1790700" cy="10064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  <a:defRPr/>
            </a:pPr>
            <a:r>
              <a:rPr lang="th-TH" sz="1800" b="1">
                <a:latin typeface="Tahoma" pitchFamily="34" charset="0"/>
                <a:cs typeface="Tahoma" pitchFamily="34" charset="0"/>
              </a:rPr>
              <a:t>6. การจัดการ</a:t>
            </a:r>
          </a:p>
          <a:p>
            <a:pPr algn="ctr">
              <a:lnSpc>
                <a:spcPct val="70000"/>
              </a:lnSpc>
              <a:defRPr/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กระบวนการ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981575" y="2430463"/>
            <a:ext cx="1862138" cy="101123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  <a:defRPr/>
            </a:pPr>
            <a:r>
              <a:rPr lang="th-TH" sz="1800" b="1">
                <a:latin typeface="Tahoma" pitchFamily="34" charset="0"/>
                <a:cs typeface="Tahoma" pitchFamily="34" charset="0"/>
              </a:rPr>
              <a:t>5. การมุ่งเน้น</a:t>
            </a:r>
          </a:p>
          <a:p>
            <a:pPr algn="ctr">
              <a:lnSpc>
                <a:spcPct val="70000"/>
              </a:lnSpc>
              <a:defRPr/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ทรัพยากรบุคคล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5927725" y="3525838"/>
            <a:ext cx="0" cy="450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4495800" y="3606800"/>
            <a:ext cx="533400" cy="271463"/>
          </a:xfrm>
          <a:prstGeom prst="leftRightArrow">
            <a:avLst>
              <a:gd name="adj1" fmla="val 50000"/>
              <a:gd name="adj2" fmla="val 39298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4648200" y="5199063"/>
            <a:ext cx="228600" cy="414337"/>
          </a:xfrm>
          <a:prstGeom prst="upDownArrow">
            <a:avLst>
              <a:gd name="adj1" fmla="val 50000"/>
              <a:gd name="adj2" fmla="val 3625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</a:pPr>
            <a:endParaRPr lang="en-US" sz="18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528638" y="5757863"/>
            <a:ext cx="7853362" cy="642937"/>
          </a:xfrm>
          <a:prstGeom prst="rect">
            <a:avLst/>
          </a:prstGeom>
          <a:solidFill>
            <a:srgbClr val="FFFF89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2"/>
            </a:prstShdw>
          </a:effectLst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4. การวัด การวิเคราะห์ และการจัดการความรู้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2535238" y="4081463"/>
            <a:ext cx="1933575" cy="1008062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3. </a:t>
            </a:r>
          </a:p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การให้</a:t>
            </a:r>
          </a:p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ความสำคัญกับ</a:t>
            </a:r>
          </a:p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ผู้รับบริการและ</a:t>
            </a:r>
          </a:p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ผู้มีส่วนได้ส่วนเสีย</a:t>
            </a:r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2105025" y="4265613"/>
            <a:ext cx="374650" cy="419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V="1">
            <a:off x="2105025" y="2797175"/>
            <a:ext cx="374650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457200" y="3167063"/>
            <a:ext cx="1576388" cy="100012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wrap="none" lIns="91428" tIns="45714" rIns="91428" bIns="45714" anchor="ctr"/>
          <a:lstStyle/>
          <a:p>
            <a:pPr marL="533400" indent="-533400"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1. การนำ</a:t>
            </a:r>
          </a:p>
          <a:p>
            <a:pPr marL="533400" indent="-533400"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องค์กร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2536825" y="2430463"/>
            <a:ext cx="1931988" cy="1000125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</a:pPr>
            <a:r>
              <a:rPr lang="en-US" sz="1800" b="1">
                <a:latin typeface="Tahoma" pitchFamily="34" charset="0"/>
                <a:cs typeface="Tahoma" pitchFamily="34" charset="0"/>
              </a:rPr>
              <a:t>2. การวางแผน</a:t>
            </a:r>
          </a:p>
          <a:p>
            <a:pPr algn="ctr">
              <a:lnSpc>
                <a:spcPct val="70000"/>
              </a:lnSpc>
            </a:pPr>
            <a:r>
              <a:rPr lang="en-US" sz="1800" b="1">
                <a:latin typeface="Tahoma" pitchFamily="34" charset="0"/>
                <a:cs typeface="Tahoma" pitchFamily="34" charset="0"/>
              </a:rPr>
              <a:t>เชิงยุทธศาสตร์</a:t>
            </a:r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3465513" y="3525838"/>
            <a:ext cx="0" cy="450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371600" y="1185863"/>
            <a:ext cx="7086600" cy="900112"/>
            <a:chOff x="912" y="528"/>
            <a:chExt cx="4320" cy="576"/>
          </a:xfrm>
        </p:grpSpPr>
        <p:sp>
          <p:nvSpPr>
            <p:cNvPr id="11281" name="Line 17"/>
            <p:cNvSpPr>
              <a:spLocks noChangeShapeType="1"/>
            </p:cNvSpPr>
            <p:nvPr/>
          </p:nvSpPr>
          <p:spPr bwMode="auto">
            <a:xfrm>
              <a:off x="912" y="1104"/>
              <a:ext cx="43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16409" name="Freeform 18"/>
            <p:cNvSpPr>
              <a:spLocks/>
            </p:cNvSpPr>
            <p:nvPr/>
          </p:nvSpPr>
          <p:spPr bwMode="auto">
            <a:xfrm>
              <a:off x="912" y="528"/>
              <a:ext cx="4320" cy="576"/>
            </a:xfrm>
            <a:custGeom>
              <a:avLst/>
              <a:gdLst>
                <a:gd name="T0" fmla="*/ 0 w 4320"/>
                <a:gd name="T1" fmla="*/ 576 h 576"/>
                <a:gd name="T2" fmla="*/ 2064 w 4320"/>
                <a:gd name="T3" fmla="*/ 0 h 576"/>
                <a:gd name="T4" fmla="*/ 4320 w 4320"/>
                <a:gd name="T5" fmla="*/ 576 h 576"/>
                <a:gd name="T6" fmla="*/ 0 60000 65536"/>
                <a:gd name="T7" fmla="*/ 0 60000 65536"/>
                <a:gd name="T8" fmla="*/ 0 60000 65536"/>
                <a:gd name="T9" fmla="*/ 0 w 4320"/>
                <a:gd name="T10" fmla="*/ 0 h 576"/>
                <a:gd name="T11" fmla="*/ 4320 w 4320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" h="576">
                  <a:moveTo>
                    <a:pt x="0" y="576"/>
                  </a:moveTo>
                  <a:cubicBezTo>
                    <a:pt x="672" y="288"/>
                    <a:pt x="1344" y="0"/>
                    <a:pt x="2064" y="0"/>
                  </a:cubicBezTo>
                  <a:cubicBezTo>
                    <a:pt x="2784" y="0"/>
                    <a:pt x="3944" y="480"/>
                    <a:pt x="4320" y="576"/>
                  </a:cubicBezTo>
                </a:path>
              </a:pathLst>
            </a:custGeom>
            <a:solidFill>
              <a:srgbClr val="FFCC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7A99"/>
              </a:prst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6401" name="Text Box 19"/>
          <p:cNvSpPr txBox="1">
            <a:spLocks noChangeArrowheads="1"/>
          </p:cNvSpPr>
          <p:nvPr/>
        </p:nvSpPr>
        <p:spPr bwMode="auto">
          <a:xfrm>
            <a:off x="1981200" y="1458913"/>
            <a:ext cx="563880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4" rIns="91428" bIns="45714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ลักษณะสำคัญขององค์กร                              สภาพแวดล้อม ความสัมพันธ์ และความท้าทาย</a:t>
            </a:r>
          </a:p>
        </p:txBody>
      </p:sp>
      <p:sp>
        <p:nvSpPr>
          <p:cNvPr id="16402" name="Freeform 20"/>
          <p:cNvSpPr>
            <a:spLocks/>
          </p:cNvSpPr>
          <p:nvPr/>
        </p:nvSpPr>
        <p:spPr bwMode="auto">
          <a:xfrm>
            <a:off x="533400" y="2085975"/>
            <a:ext cx="914400" cy="1036638"/>
          </a:xfrm>
          <a:custGeom>
            <a:avLst/>
            <a:gdLst>
              <a:gd name="T0" fmla="*/ 0 w 576"/>
              <a:gd name="T1" fmla="*/ 720 h 720"/>
              <a:gd name="T2" fmla="*/ 576 w 576"/>
              <a:gd name="T3" fmla="*/ 0 h 720"/>
              <a:gd name="T4" fmla="*/ 0 60000 65536"/>
              <a:gd name="T5" fmla="*/ 0 60000 65536"/>
              <a:gd name="T6" fmla="*/ 0 w 576"/>
              <a:gd name="T7" fmla="*/ 0 h 720"/>
              <a:gd name="T8" fmla="*/ 576 w 576"/>
              <a:gd name="T9" fmla="*/ 720 h 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76" h="720">
                <a:moveTo>
                  <a:pt x="0" y="720"/>
                </a:moveTo>
                <a:cubicBezTo>
                  <a:pt x="240" y="420"/>
                  <a:pt x="480" y="120"/>
                  <a:pt x="576" y="0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403" name="Freeform 21"/>
          <p:cNvSpPr>
            <a:spLocks/>
          </p:cNvSpPr>
          <p:nvPr/>
        </p:nvSpPr>
        <p:spPr bwMode="auto">
          <a:xfrm>
            <a:off x="8431213" y="2133600"/>
            <a:ext cx="533400" cy="1066800"/>
          </a:xfrm>
          <a:custGeom>
            <a:avLst/>
            <a:gdLst>
              <a:gd name="T0" fmla="*/ 288 w 288"/>
              <a:gd name="T1" fmla="*/ 720 h 720"/>
              <a:gd name="T2" fmla="*/ 0 w 288"/>
              <a:gd name="T3" fmla="*/ 0 h 720"/>
              <a:gd name="T4" fmla="*/ 0 60000 65536"/>
              <a:gd name="T5" fmla="*/ 0 60000 65536"/>
              <a:gd name="T6" fmla="*/ 0 w 288"/>
              <a:gd name="T7" fmla="*/ 0 h 720"/>
              <a:gd name="T8" fmla="*/ 288 w 288"/>
              <a:gd name="T9" fmla="*/ 720 h 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8" h="720">
                <a:moveTo>
                  <a:pt x="288" y="720"/>
                </a:moveTo>
                <a:cubicBezTo>
                  <a:pt x="168" y="420"/>
                  <a:pt x="48" y="120"/>
                  <a:pt x="0" y="0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6404" name="Line 22"/>
          <p:cNvSpPr>
            <a:spLocks noChangeShapeType="1"/>
          </p:cNvSpPr>
          <p:nvPr/>
        </p:nvSpPr>
        <p:spPr bwMode="auto">
          <a:xfrm>
            <a:off x="609600" y="4233863"/>
            <a:ext cx="114300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6405" name="Line 23"/>
          <p:cNvSpPr>
            <a:spLocks noChangeShapeType="1"/>
          </p:cNvSpPr>
          <p:nvPr/>
        </p:nvSpPr>
        <p:spPr bwMode="auto">
          <a:xfrm flipV="1">
            <a:off x="8077200" y="4495800"/>
            <a:ext cx="6096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1288" name="Rectangle 24"/>
          <p:cNvSpPr>
            <a:spLocks noGrp="1" noChangeArrowheads="1"/>
          </p:cNvSpPr>
          <p:nvPr>
            <p:ph type="title"/>
          </p:nvPr>
        </p:nvSpPr>
        <p:spPr>
          <a:xfrm>
            <a:off x="685800" y="115888"/>
            <a:ext cx="7848600" cy="762000"/>
          </a:xfrm>
        </p:spPr>
        <p:txBody>
          <a:bodyPr lIns="91428" tIns="45714" rIns="91428" bIns="45714"/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เกณฑ์</a:t>
            </a:r>
            <a:r>
              <a:rPr lang="th-TH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คุณภา</a:t>
            </a:r>
            <a:r>
              <a:rPr lang="en-US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พการบริหารจัดการภาครั</a:t>
            </a:r>
            <a:r>
              <a:rPr lang="th-TH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ฐ</a:t>
            </a:r>
          </a:p>
        </p:txBody>
      </p:sp>
      <p:sp>
        <p:nvSpPr>
          <p:cNvPr id="16407" name="Rectangle 25"/>
          <p:cNvSpPr>
            <a:spLocks noChangeArrowheads="1"/>
          </p:cNvSpPr>
          <p:nvPr/>
        </p:nvSpPr>
        <p:spPr bwMode="auto">
          <a:xfrm>
            <a:off x="7315200" y="3336925"/>
            <a:ext cx="1676400" cy="1006475"/>
          </a:xfrm>
          <a:prstGeom prst="rect">
            <a:avLst/>
          </a:prstGeom>
          <a:solidFill>
            <a:srgbClr val="4BD5D2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2D807E"/>
            </a:prstShdw>
          </a:effectLst>
        </p:spPr>
        <p:txBody>
          <a:bodyPr wrap="none" lIns="91428" tIns="45714" rIns="91428" bIns="45714" anchor="ctr"/>
          <a:lstStyle/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7. ผลลัพธ์</a:t>
            </a:r>
          </a:p>
          <a:p>
            <a:pPr algn="ctr">
              <a:lnSpc>
                <a:spcPct val="70000"/>
              </a:lnSpc>
            </a:pPr>
            <a:r>
              <a:rPr lang="th-TH" sz="1800" b="1">
                <a:latin typeface="Tahoma" pitchFamily="34" charset="0"/>
                <a:cs typeface="Tahoma" pitchFamily="34" charset="0"/>
              </a:rPr>
              <a:t>การดำเนินการ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88913"/>
            <a:ext cx="7921625" cy="457200"/>
          </a:xfrm>
        </p:spPr>
        <p:txBody>
          <a:bodyPr lIns="91428" tIns="45714" rIns="91428" bIns="45714">
            <a:normAutofit fontScale="9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th-TH" sz="2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ความเชื่อมโยงของการพัฒนาคุณภาพการบริหารจัดการภาครัฐ</a:t>
            </a:r>
            <a:br>
              <a:rPr lang="th-TH" sz="2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h-TH" sz="2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กับสิ่งที่ส่วนราชการดำเนินการอยู่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79613" y="2328863"/>
            <a:ext cx="4760912" cy="3462337"/>
            <a:chOff x="1474" y="1522"/>
            <a:chExt cx="2999" cy="2181"/>
          </a:xfrm>
        </p:grpSpPr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1756" y="1522"/>
              <a:ext cx="2496" cy="379"/>
              <a:chOff x="912" y="528"/>
              <a:chExt cx="4320" cy="576"/>
            </a:xfrm>
          </p:grpSpPr>
          <p:sp>
            <p:nvSpPr>
              <p:cNvPr id="12293" name="Line 5"/>
              <p:cNvSpPr>
                <a:spLocks noChangeAspect="1" noChangeShapeType="1"/>
              </p:cNvSpPr>
              <p:nvPr/>
            </p:nvSpPr>
            <p:spPr bwMode="auto">
              <a:xfrm>
                <a:off x="912" y="1104"/>
                <a:ext cx="43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  <p:sp>
            <p:nvSpPr>
              <p:cNvPr id="12294" name="Freeform 6"/>
              <p:cNvSpPr>
                <a:spLocks noChangeAspect="1"/>
              </p:cNvSpPr>
              <p:nvPr/>
            </p:nvSpPr>
            <p:spPr bwMode="auto">
              <a:xfrm>
                <a:off x="912" y="528"/>
                <a:ext cx="4320" cy="576"/>
              </a:xfrm>
              <a:custGeom>
                <a:avLst/>
                <a:gdLst/>
                <a:ahLst/>
                <a:cxnLst>
                  <a:cxn ang="0">
                    <a:pos x="0" y="576"/>
                  </a:cxn>
                  <a:cxn ang="0">
                    <a:pos x="2064" y="0"/>
                  </a:cxn>
                  <a:cxn ang="0">
                    <a:pos x="4320" y="576"/>
                  </a:cxn>
                </a:cxnLst>
                <a:rect l="0" t="0" r="r" b="b"/>
                <a:pathLst>
                  <a:path w="4320" h="576">
                    <a:moveTo>
                      <a:pt x="0" y="576"/>
                    </a:moveTo>
                    <a:cubicBezTo>
                      <a:pt x="672" y="288"/>
                      <a:pt x="1344" y="0"/>
                      <a:pt x="2064" y="0"/>
                    </a:cubicBezTo>
                    <a:cubicBezTo>
                      <a:pt x="2784" y="0"/>
                      <a:pt x="3944" y="480"/>
                      <a:pt x="4320" y="576"/>
                    </a:cubicBezTo>
                  </a:path>
                </a:pathLst>
              </a:custGeom>
              <a:solidFill>
                <a:srgbClr val="FFCCFF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th-TH"/>
              </a:p>
            </p:txBody>
          </p:sp>
        </p:grpSp>
        <p:grpSp>
          <p:nvGrpSpPr>
            <p:cNvPr id="4" name="Group 7"/>
            <p:cNvGrpSpPr>
              <a:grpSpLocks noChangeAspect="1"/>
            </p:cNvGrpSpPr>
            <p:nvPr/>
          </p:nvGrpSpPr>
          <p:grpSpPr bwMode="auto">
            <a:xfrm>
              <a:off x="1474" y="1559"/>
              <a:ext cx="2999" cy="2144"/>
              <a:chOff x="1488" y="1559"/>
              <a:chExt cx="2500" cy="1787"/>
            </a:xfrm>
          </p:grpSpPr>
          <p:sp>
            <p:nvSpPr>
              <p:cNvPr id="17457" name="Line 8"/>
              <p:cNvSpPr>
                <a:spLocks noChangeAspect="1" noChangeShapeType="1"/>
              </p:cNvSpPr>
              <p:nvPr/>
            </p:nvSpPr>
            <p:spPr bwMode="auto">
              <a:xfrm flipV="1">
                <a:off x="3363" y="2621"/>
                <a:ext cx="139" cy="1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58" name="Line 9"/>
              <p:cNvSpPr>
                <a:spLocks noChangeAspect="1" noChangeShapeType="1"/>
              </p:cNvSpPr>
              <p:nvPr/>
            </p:nvSpPr>
            <p:spPr bwMode="auto">
              <a:xfrm>
                <a:off x="3363" y="2118"/>
                <a:ext cx="139" cy="1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2298" name="Rectangle 10"/>
              <p:cNvSpPr>
                <a:spLocks noChangeAspect="1" noChangeArrowheads="1"/>
              </p:cNvSpPr>
              <p:nvPr/>
            </p:nvSpPr>
            <p:spPr bwMode="auto">
              <a:xfrm>
                <a:off x="2835" y="2535"/>
                <a:ext cx="524" cy="352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6. การจัดการ</a:t>
                </a:r>
              </a:p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กระบวนการ</a:t>
                </a:r>
              </a:p>
            </p:txBody>
          </p:sp>
          <p:sp>
            <p:nvSpPr>
              <p:cNvPr id="12299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2813" y="1957"/>
                <a:ext cx="546" cy="353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5. การมุ่งเน้น</a:t>
                </a:r>
              </a:p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ทรัพยากรบุคคล</a:t>
                </a:r>
              </a:p>
            </p:txBody>
          </p:sp>
          <p:sp>
            <p:nvSpPr>
              <p:cNvPr id="17461" name="Line 12"/>
              <p:cNvSpPr>
                <a:spLocks noChangeAspect="1" noChangeShapeType="1"/>
              </p:cNvSpPr>
              <p:nvPr/>
            </p:nvSpPr>
            <p:spPr bwMode="auto">
              <a:xfrm>
                <a:off x="3168" y="2341"/>
                <a:ext cx="0" cy="1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62" name="AutoShape 13"/>
              <p:cNvSpPr>
                <a:spLocks noChangeAspect="1" noChangeArrowheads="1"/>
              </p:cNvSpPr>
              <p:nvPr/>
            </p:nvSpPr>
            <p:spPr bwMode="auto">
              <a:xfrm>
                <a:off x="2671" y="2369"/>
                <a:ext cx="157" cy="94"/>
              </a:xfrm>
              <a:prstGeom prst="leftRightArrow">
                <a:avLst>
                  <a:gd name="adj1" fmla="val 50000"/>
                  <a:gd name="adj2" fmla="val 33404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63" name="AutoShape 14"/>
              <p:cNvSpPr>
                <a:spLocks noChangeAspect="1" noChangeArrowheads="1"/>
              </p:cNvSpPr>
              <p:nvPr/>
            </p:nvSpPr>
            <p:spPr bwMode="auto">
              <a:xfrm>
                <a:off x="2716" y="2925"/>
                <a:ext cx="67" cy="145"/>
              </a:xfrm>
              <a:prstGeom prst="upDownArrow">
                <a:avLst>
                  <a:gd name="adj1" fmla="val 50000"/>
                  <a:gd name="adj2" fmla="val 43284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</a:pPr>
                <a:endParaRPr lang="en-US" sz="900" b="1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303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1510" y="3121"/>
                <a:ext cx="2300" cy="225"/>
              </a:xfrm>
              <a:prstGeom prst="rect">
                <a:avLst/>
              </a:prstGeom>
              <a:solidFill>
                <a:srgbClr val="FFFF8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4. การวัด การวิเคราะห์ และการจัดการความรู้</a:t>
                </a:r>
              </a:p>
            </p:txBody>
          </p:sp>
          <p:sp>
            <p:nvSpPr>
              <p:cNvPr id="12304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2097" y="2535"/>
                <a:ext cx="567" cy="352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3. การให้ความสำคัญ</a:t>
                </a:r>
              </a:p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กับผู้รับบริการและ</a:t>
                </a:r>
              </a:p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ผู้มีส่วนได้ส่วนเสีย</a:t>
                </a:r>
              </a:p>
            </p:txBody>
          </p:sp>
          <p:sp>
            <p:nvSpPr>
              <p:cNvPr id="17466" name="Line 17"/>
              <p:cNvSpPr>
                <a:spLocks noChangeAspect="1" noChangeShapeType="1"/>
              </p:cNvSpPr>
              <p:nvPr/>
            </p:nvSpPr>
            <p:spPr bwMode="auto">
              <a:xfrm>
                <a:off x="1971" y="2599"/>
                <a:ext cx="110" cy="1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67" name="Line 18"/>
              <p:cNvSpPr>
                <a:spLocks noChangeAspect="1" noChangeShapeType="1"/>
              </p:cNvSpPr>
              <p:nvPr/>
            </p:nvSpPr>
            <p:spPr bwMode="auto">
              <a:xfrm flipV="1">
                <a:off x="1971" y="2085"/>
                <a:ext cx="110" cy="1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2307" name="Rectangle 19"/>
              <p:cNvSpPr>
                <a:spLocks noChangeAspect="1" noChangeArrowheads="1"/>
              </p:cNvSpPr>
              <p:nvPr/>
            </p:nvSpPr>
            <p:spPr bwMode="auto">
              <a:xfrm>
                <a:off x="1488" y="2215"/>
                <a:ext cx="462" cy="350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marL="533400" indent="-533400"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1. การนำ</a:t>
                </a:r>
              </a:p>
              <a:p>
                <a:pPr marL="533400" indent="-533400"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องค์กร</a:t>
                </a:r>
              </a:p>
            </p:txBody>
          </p:sp>
          <p:sp>
            <p:nvSpPr>
              <p:cNvPr id="12308" name="Rectangle 20"/>
              <p:cNvSpPr>
                <a:spLocks noChangeAspect="1" noChangeArrowheads="1"/>
              </p:cNvSpPr>
              <p:nvPr/>
            </p:nvSpPr>
            <p:spPr bwMode="auto">
              <a:xfrm>
                <a:off x="2097" y="1957"/>
                <a:ext cx="567" cy="349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  <a:defRPr/>
                </a:pPr>
                <a:r>
                  <a:rPr lang="en-US" sz="900" b="1">
                    <a:latin typeface="Tahoma" pitchFamily="34" charset="0"/>
                    <a:cs typeface="Tahoma" pitchFamily="34" charset="0"/>
                  </a:rPr>
                  <a:t>2. การวางแผน</a:t>
                </a:r>
              </a:p>
              <a:p>
                <a:pPr algn="ctr">
                  <a:lnSpc>
                    <a:spcPct val="70000"/>
                  </a:lnSpc>
                  <a:defRPr/>
                </a:pPr>
                <a:r>
                  <a:rPr lang="en-US" sz="900" b="1">
                    <a:latin typeface="Tahoma" pitchFamily="34" charset="0"/>
                    <a:cs typeface="Tahoma" pitchFamily="34" charset="0"/>
                  </a:rPr>
                  <a:t>เชิงยุทธศาสตร์</a:t>
                </a:r>
              </a:p>
            </p:txBody>
          </p:sp>
          <p:sp>
            <p:nvSpPr>
              <p:cNvPr id="17470" name="Line 21"/>
              <p:cNvSpPr>
                <a:spLocks noChangeAspect="1" noChangeShapeType="1"/>
              </p:cNvSpPr>
              <p:nvPr/>
            </p:nvSpPr>
            <p:spPr bwMode="auto">
              <a:xfrm>
                <a:off x="2448" y="2341"/>
                <a:ext cx="0" cy="157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71" name="Freeform 22"/>
              <p:cNvSpPr>
                <a:spLocks noChangeAspect="1"/>
              </p:cNvSpPr>
              <p:nvPr/>
            </p:nvSpPr>
            <p:spPr bwMode="auto">
              <a:xfrm>
                <a:off x="1511" y="1837"/>
                <a:ext cx="267" cy="363"/>
              </a:xfrm>
              <a:custGeom>
                <a:avLst/>
                <a:gdLst>
                  <a:gd name="T0" fmla="*/ 0 w 576"/>
                  <a:gd name="T1" fmla="*/ 720 h 720"/>
                  <a:gd name="T2" fmla="*/ 576 w 576"/>
                  <a:gd name="T3" fmla="*/ 0 h 720"/>
                  <a:gd name="T4" fmla="*/ 0 60000 65536"/>
                  <a:gd name="T5" fmla="*/ 0 60000 65536"/>
                  <a:gd name="T6" fmla="*/ 0 w 576"/>
                  <a:gd name="T7" fmla="*/ 0 h 720"/>
                  <a:gd name="T8" fmla="*/ 576 w 576"/>
                  <a:gd name="T9" fmla="*/ 720 h 7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76" h="720">
                    <a:moveTo>
                      <a:pt x="0" y="720"/>
                    </a:moveTo>
                    <a:cubicBezTo>
                      <a:pt x="240" y="420"/>
                      <a:pt x="480" y="120"/>
                      <a:pt x="576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72" name="Freeform 23"/>
              <p:cNvSpPr>
                <a:spLocks noChangeAspect="1"/>
              </p:cNvSpPr>
              <p:nvPr/>
            </p:nvSpPr>
            <p:spPr bwMode="auto">
              <a:xfrm>
                <a:off x="3824" y="1854"/>
                <a:ext cx="156" cy="372"/>
              </a:xfrm>
              <a:custGeom>
                <a:avLst/>
                <a:gdLst>
                  <a:gd name="T0" fmla="*/ 288 w 288"/>
                  <a:gd name="T1" fmla="*/ 720 h 720"/>
                  <a:gd name="T2" fmla="*/ 0 w 288"/>
                  <a:gd name="T3" fmla="*/ 0 h 720"/>
                  <a:gd name="T4" fmla="*/ 0 60000 65536"/>
                  <a:gd name="T5" fmla="*/ 0 60000 65536"/>
                  <a:gd name="T6" fmla="*/ 0 w 288"/>
                  <a:gd name="T7" fmla="*/ 0 h 720"/>
                  <a:gd name="T8" fmla="*/ 288 w 288"/>
                  <a:gd name="T9" fmla="*/ 720 h 72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8" h="720">
                    <a:moveTo>
                      <a:pt x="288" y="720"/>
                    </a:moveTo>
                    <a:cubicBezTo>
                      <a:pt x="168" y="420"/>
                      <a:pt x="48" y="120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17473" name="Line 24"/>
              <p:cNvSpPr>
                <a:spLocks noChangeAspect="1" noChangeShapeType="1"/>
              </p:cNvSpPr>
              <p:nvPr/>
            </p:nvSpPr>
            <p:spPr bwMode="auto">
              <a:xfrm>
                <a:off x="1533" y="2588"/>
                <a:ext cx="335" cy="4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7474" name="Line 25"/>
              <p:cNvSpPr>
                <a:spLocks noChangeAspect="1" noChangeShapeType="1"/>
              </p:cNvSpPr>
              <p:nvPr/>
            </p:nvSpPr>
            <p:spPr bwMode="auto">
              <a:xfrm flipV="1">
                <a:off x="3720" y="2680"/>
                <a:ext cx="179" cy="3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7475" name="Text Box 26"/>
              <p:cNvSpPr txBox="1">
                <a:spLocks noChangeAspect="1" noChangeArrowheads="1"/>
              </p:cNvSpPr>
              <p:nvPr/>
            </p:nvSpPr>
            <p:spPr bwMode="auto">
              <a:xfrm>
                <a:off x="1935" y="1559"/>
                <a:ext cx="1651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28" tIns="45714" rIns="91428" bIns="45714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ลักษณะสำคัญขององค์กร                              สภาพแวดล้อม ความสัมพันธ์ และความท้าทาย</a:t>
                </a:r>
              </a:p>
            </p:txBody>
          </p:sp>
          <p:sp>
            <p:nvSpPr>
              <p:cNvPr id="12315" name="Rectangle 27"/>
              <p:cNvSpPr>
                <a:spLocks noChangeAspect="1" noChangeArrowheads="1"/>
              </p:cNvSpPr>
              <p:nvPr/>
            </p:nvSpPr>
            <p:spPr bwMode="auto">
              <a:xfrm>
                <a:off x="3497" y="2274"/>
                <a:ext cx="491" cy="352"/>
              </a:xfrm>
              <a:prstGeom prst="rect">
                <a:avLst/>
              </a:prstGeom>
              <a:solidFill>
                <a:srgbClr val="4BD5D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prstShdw prst="shdw17" dist="17961" dir="2700000">
                  <a:schemeClr val="tx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lIns="91428" tIns="45714" rIns="91428" bIns="45714" anchor="ctr"/>
              <a:lstStyle/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7. ผลลัพธ์</a:t>
                </a:r>
              </a:p>
              <a:p>
                <a:pPr algn="ctr">
                  <a:lnSpc>
                    <a:spcPct val="70000"/>
                  </a:lnSpc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การดำเนินการ</a:t>
                </a:r>
              </a:p>
            </p:txBody>
          </p:sp>
        </p:grp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2051050" y="5791200"/>
            <a:ext cx="4392613" cy="806450"/>
            <a:chOff x="1292" y="3521"/>
            <a:chExt cx="2767" cy="508"/>
          </a:xfrm>
        </p:grpSpPr>
        <p:sp>
          <p:nvSpPr>
            <p:cNvPr id="17449" name="Text Box 29"/>
            <p:cNvSpPr txBox="1">
              <a:spLocks noChangeArrowheads="1"/>
            </p:cNvSpPr>
            <p:nvPr/>
          </p:nvSpPr>
          <p:spPr bwMode="auto">
            <a:xfrm>
              <a:off x="1292" y="3797"/>
              <a:ext cx="868" cy="232"/>
            </a:xfrm>
            <a:prstGeom prst="rect">
              <a:avLst/>
            </a:prstGeom>
            <a:solidFill>
              <a:srgbClr val="CCECFF"/>
            </a:solidFill>
            <a:ln w="19050">
              <a:solidFill>
                <a:srgbClr val="5F5F5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sz="1200" b="1">
                  <a:latin typeface="Tahoma" pitchFamily="34" charset="0"/>
                  <a:cs typeface="Tahoma" pitchFamily="34" charset="0"/>
                </a:rPr>
                <a:t>Knowledge Management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50" name="Text Box 30"/>
            <p:cNvSpPr txBox="1">
              <a:spLocks noChangeArrowheads="1"/>
            </p:cNvSpPr>
            <p:nvPr/>
          </p:nvSpPr>
          <p:spPr bwMode="auto">
            <a:xfrm>
              <a:off x="2304" y="3797"/>
              <a:ext cx="848" cy="208"/>
            </a:xfrm>
            <a:prstGeom prst="rect">
              <a:avLst/>
            </a:prstGeom>
            <a:solidFill>
              <a:srgbClr val="CCECFF"/>
            </a:solidFill>
            <a:ln w="19050">
              <a:solidFill>
                <a:srgbClr val="5F5F5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en-US" sz="1200" b="1">
                  <a:latin typeface="Tahoma" pitchFamily="34" charset="0"/>
                  <a:cs typeface="Tahoma" pitchFamily="34" charset="0"/>
                </a:rPr>
                <a:t>e-government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51" name="Text Box 31"/>
            <p:cNvSpPr txBox="1">
              <a:spLocks noChangeArrowheads="1"/>
            </p:cNvSpPr>
            <p:nvPr/>
          </p:nvSpPr>
          <p:spPr bwMode="auto">
            <a:xfrm>
              <a:off x="3387" y="3797"/>
              <a:ext cx="672" cy="208"/>
            </a:xfrm>
            <a:prstGeom prst="rect">
              <a:avLst/>
            </a:prstGeom>
            <a:solidFill>
              <a:srgbClr val="CCECFF"/>
            </a:solidFill>
            <a:ln w="19050">
              <a:solidFill>
                <a:srgbClr val="5F5F5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en-US" sz="1200" b="1">
                  <a:latin typeface="Tahoma" pitchFamily="34" charset="0"/>
                  <a:cs typeface="Tahoma" pitchFamily="34" charset="0"/>
                </a:rPr>
                <a:t>MIS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52" name="Line 32"/>
            <p:cNvSpPr>
              <a:spLocks noChangeShapeType="1"/>
            </p:cNvSpPr>
            <p:nvPr/>
          </p:nvSpPr>
          <p:spPr bwMode="auto">
            <a:xfrm flipV="1">
              <a:off x="1701" y="3521"/>
              <a:ext cx="0" cy="272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7453" name="Line 33"/>
            <p:cNvSpPr>
              <a:spLocks noChangeShapeType="1"/>
            </p:cNvSpPr>
            <p:nvPr/>
          </p:nvSpPr>
          <p:spPr bwMode="auto">
            <a:xfrm flipV="1">
              <a:off x="2699" y="3521"/>
              <a:ext cx="0" cy="272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7454" name="Line 34"/>
            <p:cNvSpPr>
              <a:spLocks noChangeShapeType="1"/>
            </p:cNvSpPr>
            <p:nvPr/>
          </p:nvSpPr>
          <p:spPr bwMode="auto">
            <a:xfrm flipV="1">
              <a:off x="3696" y="3521"/>
              <a:ext cx="0" cy="272"/>
            </a:xfrm>
            <a:prstGeom prst="line">
              <a:avLst/>
            </a:prstGeom>
            <a:noFill/>
            <a:ln w="28575">
              <a:solidFill>
                <a:srgbClr val="5F5F5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5541963" y="2478088"/>
            <a:ext cx="3278187" cy="2843212"/>
            <a:chOff x="3491" y="1434"/>
            <a:chExt cx="1929" cy="1791"/>
          </a:xfrm>
        </p:grpSpPr>
        <p:sp>
          <p:nvSpPr>
            <p:cNvPr id="17443" name="Text Box 36"/>
            <p:cNvSpPr txBox="1">
              <a:spLocks noChangeArrowheads="1"/>
            </p:cNvSpPr>
            <p:nvPr/>
          </p:nvSpPr>
          <p:spPr bwMode="auto">
            <a:xfrm>
              <a:off x="4657" y="1434"/>
              <a:ext cx="763" cy="4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h-TH" sz="1200" b="1">
                  <a:latin typeface="Tahoma" pitchFamily="34" charset="0"/>
                  <a:cs typeface="Tahoma" pitchFamily="34" charset="0"/>
                </a:rPr>
                <a:t>การปรับกระบวนทัศน์                     (</a:t>
              </a:r>
              <a:r>
                <a:rPr lang="en-US" sz="1200" b="1">
                  <a:latin typeface="Tahoma" pitchFamily="34" charset="0"/>
                  <a:cs typeface="Tahoma" pitchFamily="34" charset="0"/>
                </a:rPr>
                <a:t>I am Ready)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44" name="Text Box 37"/>
            <p:cNvSpPr txBox="1">
              <a:spLocks noChangeArrowheads="1"/>
            </p:cNvSpPr>
            <p:nvPr/>
          </p:nvSpPr>
          <p:spPr bwMode="auto">
            <a:xfrm>
              <a:off x="4657" y="1979"/>
              <a:ext cx="763" cy="5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h-TH" sz="1200" b="1">
                  <a:latin typeface="Tahoma" pitchFamily="34" charset="0"/>
                  <a:cs typeface="Tahoma" pitchFamily="34" charset="0"/>
                </a:rPr>
                <a:t>แผนแม่บทด้านทรัพยากรบุคคล </a:t>
              </a:r>
              <a:r>
                <a:rPr lang="en-US" sz="1200" b="1">
                  <a:latin typeface="Tahoma" pitchFamily="34" charset="0"/>
                  <a:cs typeface="Tahoma" pitchFamily="34" charset="0"/>
                </a:rPr>
                <a:t>3-5 </a:t>
              </a:r>
              <a:r>
                <a:rPr lang="th-TH" sz="1200" b="1">
                  <a:latin typeface="Tahoma" pitchFamily="34" charset="0"/>
                  <a:cs typeface="Tahoma" pitchFamily="34" charset="0"/>
                </a:rPr>
                <a:t>ปี (Competency</a:t>
              </a:r>
              <a:r>
                <a:rPr lang="en-US" sz="1200" b="1">
                  <a:latin typeface="Tahoma" pitchFamily="34" charset="0"/>
                  <a:cs typeface="Tahoma" pitchFamily="34" charset="0"/>
                </a:rPr>
                <a:t>)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45" name="Text Box 38"/>
            <p:cNvSpPr txBox="1">
              <a:spLocks noChangeArrowheads="1"/>
            </p:cNvSpPr>
            <p:nvPr/>
          </p:nvSpPr>
          <p:spPr bwMode="auto">
            <a:xfrm>
              <a:off x="4657" y="2810"/>
              <a:ext cx="763" cy="4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h-TH" sz="1200" b="1">
                  <a:latin typeface="Tahoma" pitchFamily="34" charset="0"/>
                  <a:cs typeface="Tahoma" pitchFamily="34" charset="0"/>
                </a:rPr>
                <a:t>การลดขั้นตอนและระยะเวลาการปฏิบัติงาน</a:t>
              </a:r>
            </a:p>
          </p:txBody>
        </p:sp>
        <p:cxnSp>
          <p:nvCxnSpPr>
            <p:cNvPr id="17446" name="AutoShape 39"/>
            <p:cNvCxnSpPr>
              <a:cxnSpLocks noChangeShapeType="1"/>
              <a:stCxn id="17443" idx="1"/>
              <a:endCxn id="17458" idx="0"/>
            </p:cNvCxnSpPr>
            <p:nvPr/>
          </p:nvCxnSpPr>
          <p:spPr bwMode="auto">
            <a:xfrm flipH="1">
              <a:off x="3496" y="1651"/>
              <a:ext cx="1155" cy="397"/>
            </a:xfrm>
            <a:prstGeom prst="straightConnector1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</p:cxnSp>
        <p:cxnSp>
          <p:nvCxnSpPr>
            <p:cNvPr id="17447" name="AutoShape 40"/>
            <p:cNvCxnSpPr>
              <a:cxnSpLocks noChangeShapeType="1"/>
              <a:stCxn id="17444" idx="1"/>
              <a:endCxn id="12299" idx="3"/>
            </p:cNvCxnSpPr>
            <p:nvPr/>
          </p:nvCxnSpPr>
          <p:spPr bwMode="auto">
            <a:xfrm flipH="1" flipV="1">
              <a:off x="3491" y="2067"/>
              <a:ext cx="1160" cy="155"/>
            </a:xfrm>
            <a:prstGeom prst="straightConnector1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</p:cxnSp>
        <p:cxnSp>
          <p:nvCxnSpPr>
            <p:cNvPr id="17448" name="AutoShape 41"/>
            <p:cNvCxnSpPr>
              <a:cxnSpLocks noChangeShapeType="1"/>
              <a:stCxn id="17445" idx="1"/>
              <a:endCxn id="12298" idx="3"/>
            </p:cNvCxnSpPr>
            <p:nvPr/>
          </p:nvCxnSpPr>
          <p:spPr bwMode="auto">
            <a:xfrm flipH="1" flipV="1">
              <a:off x="3491" y="2759"/>
              <a:ext cx="1160" cy="268"/>
            </a:xfrm>
            <a:prstGeom prst="straightConnector1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7" name="Group 42"/>
          <p:cNvGrpSpPr>
            <a:grpSpLocks/>
          </p:cNvGrpSpPr>
          <p:nvPr/>
        </p:nvGrpSpPr>
        <p:grpSpPr bwMode="auto">
          <a:xfrm>
            <a:off x="323850" y="3819525"/>
            <a:ext cx="4699000" cy="1557338"/>
            <a:chOff x="204" y="2279"/>
            <a:chExt cx="2960" cy="981"/>
          </a:xfrm>
        </p:grpSpPr>
        <p:sp>
          <p:nvSpPr>
            <p:cNvPr id="17437" name="Text Box 43"/>
            <p:cNvSpPr txBox="1">
              <a:spLocks noChangeArrowheads="1"/>
            </p:cNvSpPr>
            <p:nvPr/>
          </p:nvSpPr>
          <p:spPr bwMode="auto">
            <a:xfrm>
              <a:off x="204" y="2482"/>
              <a:ext cx="930" cy="300"/>
            </a:xfrm>
            <a:prstGeom prst="rect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latin typeface="Tahoma" pitchFamily="34" charset="0"/>
                  <a:cs typeface="Tahoma" pitchFamily="34" charset="0"/>
                </a:rPr>
                <a:t>Blueprint for Change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38" name="Text Box 44"/>
            <p:cNvSpPr txBox="1">
              <a:spLocks noChangeArrowheads="1"/>
            </p:cNvSpPr>
            <p:nvPr/>
          </p:nvSpPr>
          <p:spPr bwMode="auto">
            <a:xfrm>
              <a:off x="204" y="3010"/>
              <a:ext cx="930" cy="250"/>
            </a:xfrm>
            <a:prstGeom prst="rect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70000"/>
                </a:lnSpc>
                <a:spcBef>
                  <a:spcPct val="50000"/>
                </a:spcBef>
              </a:pPr>
              <a:r>
                <a:rPr lang="en-US" sz="1100" b="1">
                  <a:latin typeface="Tahoma" pitchFamily="34" charset="0"/>
                  <a:cs typeface="Tahoma" pitchFamily="34" charset="0"/>
                </a:rPr>
                <a:t>Capacity Building</a:t>
              </a:r>
              <a:endParaRPr lang="th-TH" sz="1100" b="1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17439" name="Text Box 45"/>
            <p:cNvSpPr txBox="1">
              <a:spLocks noChangeArrowheads="1"/>
            </p:cNvSpPr>
            <p:nvPr/>
          </p:nvSpPr>
          <p:spPr bwMode="auto">
            <a:xfrm>
              <a:off x="204" y="2768"/>
              <a:ext cx="930" cy="240"/>
            </a:xfrm>
            <a:prstGeom prst="rect">
              <a:avLst/>
            </a:prstGeom>
            <a:solidFill>
              <a:srgbClr val="CC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60000"/>
                </a:lnSpc>
                <a:spcBef>
                  <a:spcPct val="50000"/>
                </a:spcBef>
              </a:pPr>
              <a:r>
                <a:rPr lang="en-US" sz="1100" b="1">
                  <a:latin typeface="Tahoma" pitchFamily="34" charset="0"/>
                  <a:cs typeface="Tahoma" pitchFamily="34" charset="0"/>
                </a:rPr>
                <a:t>Redesign Process</a:t>
              </a:r>
              <a:endParaRPr lang="th-TH" sz="1100" b="1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17440" name="AutoShape 46"/>
            <p:cNvCxnSpPr>
              <a:cxnSpLocks noChangeShapeType="1"/>
              <a:stCxn id="17438" idx="3"/>
              <a:endCxn id="12299" idx="2"/>
            </p:cNvCxnSpPr>
            <p:nvPr/>
          </p:nvCxnSpPr>
          <p:spPr bwMode="auto">
            <a:xfrm flipV="1">
              <a:off x="1140" y="2279"/>
              <a:ext cx="2024" cy="85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41" name="AutoShape 47"/>
            <p:cNvCxnSpPr>
              <a:cxnSpLocks noChangeShapeType="1"/>
              <a:stCxn id="17439" idx="3"/>
              <a:endCxn id="17466" idx="1"/>
            </p:cNvCxnSpPr>
            <p:nvPr/>
          </p:nvCxnSpPr>
          <p:spPr bwMode="auto">
            <a:xfrm flipV="1">
              <a:off x="1140" y="2800"/>
              <a:ext cx="818" cy="116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7442" name="AutoShape 48"/>
            <p:cNvCxnSpPr>
              <a:cxnSpLocks noChangeShapeType="1"/>
              <a:stCxn id="17439" idx="3"/>
              <a:endCxn id="12298" idx="1"/>
            </p:cNvCxnSpPr>
            <p:nvPr/>
          </p:nvCxnSpPr>
          <p:spPr bwMode="auto">
            <a:xfrm flipV="1">
              <a:off x="1140" y="2759"/>
              <a:ext cx="1723" cy="157"/>
            </a:xfrm>
            <a:prstGeom prst="curvedConnector3">
              <a:avLst>
                <a:gd name="adj1" fmla="val 87171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8" name="Group 49"/>
          <p:cNvGrpSpPr>
            <a:grpSpLocks/>
          </p:cNvGrpSpPr>
          <p:nvPr/>
        </p:nvGrpSpPr>
        <p:grpSpPr bwMode="auto">
          <a:xfrm>
            <a:off x="179388" y="3384550"/>
            <a:ext cx="1800225" cy="585788"/>
            <a:chOff x="113" y="2005"/>
            <a:chExt cx="1134" cy="369"/>
          </a:xfrm>
        </p:grpSpPr>
        <p:sp>
          <p:nvSpPr>
            <p:cNvPr id="17435" name="Text Box 50"/>
            <p:cNvSpPr txBox="1">
              <a:spLocks noChangeArrowheads="1"/>
            </p:cNvSpPr>
            <p:nvPr/>
          </p:nvSpPr>
          <p:spPr bwMode="auto">
            <a:xfrm>
              <a:off x="113" y="2005"/>
              <a:ext cx="862" cy="278"/>
            </a:xfrm>
            <a:prstGeom prst="rect">
              <a:avLst/>
            </a:prstGeom>
            <a:solidFill>
              <a:srgbClr val="CCFF99"/>
            </a:solidFill>
            <a:ln w="19050">
              <a:solidFill>
                <a:srgbClr val="9933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</a:pPr>
              <a:r>
                <a:rPr lang="en-US" sz="1200" b="1">
                  <a:latin typeface="Tahoma" pitchFamily="34" charset="0"/>
                  <a:cs typeface="Tahoma" pitchFamily="34" charset="0"/>
                </a:rPr>
                <a:t>ระบบควบคุมภายใน</a:t>
              </a:r>
              <a:endParaRPr lang="th-TH" sz="1200" b="1">
                <a:latin typeface="Tahoma" pitchFamily="34" charset="0"/>
                <a:cs typeface="Tahoma" pitchFamily="34" charset="0"/>
              </a:endParaRPr>
            </a:p>
          </p:txBody>
        </p:sp>
        <p:cxnSp>
          <p:nvCxnSpPr>
            <p:cNvPr id="17436" name="AutoShape 51"/>
            <p:cNvCxnSpPr>
              <a:cxnSpLocks noChangeShapeType="1"/>
              <a:stCxn id="17435" idx="3"/>
              <a:endCxn id="12307" idx="1"/>
            </p:cNvCxnSpPr>
            <p:nvPr/>
          </p:nvCxnSpPr>
          <p:spPr bwMode="auto">
            <a:xfrm>
              <a:off x="981" y="2196"/>
              <a:ext cx="266" cy="178"/>
            </a:xfrm>
            <a:prstGeom prst="straightConnector1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9" name="Group 52"/>
          <p:cNvGrpSpPr>
            <a:grpSpLocks/>
          </p:cNvGrpSpPr>
          <p:nvPr/>
        </p:nvGrpSpPr>
        <p:grpSpPr bwMode="auto">
          <a:xfrm>
            <a:off x="468313" y="969963"/>
            <a:ext cx="2640012" cy="3000375"/>
            <a:chOff x="295" y="484"/>
            <a:chExt cx="1663" cy="1890"/>
          </a:xfrm>
        </p:grpSpPr>
        <p:sp>
          <p:nvSpPr>
            <p:cNvPr id="17429" name="Text Box 53"/>
            <p:cNvSpPr txBox="1">
              <a:spLocks noChangeArrowheads="1"/>
            </p:cNvSpPr>
            <p:nvPr/>
          </p:nvSpPr>
          <p:spPr bwMode="auto">
            <a:xfrm>
              <a:off x="361" y="988"/>
              <a:ext cx="844" cy="487"/>
            </a:xfrm>
            <a:prstGeom prst="rect">
              <a:avLst/>
            </a:prstGeom>
            <a:solidFill>
              <a:srgbClr val="CCFF99"/>
            </a:solidFill>
            <a:ln w="19050">
              <a:solidFill>
                <a:srgbClr val="CC33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40000"/>
                </a:lnSpc>
                <a:spcBef>
                  <a:spcPct val="50000"/>
                </a:spcBef>
              </a:pPr>
              <a:r>
                <a:rPr lang="th-TH" sz="1400" b="1">
                  <a:latin typeface="Tahoma" pitchFamily="34" charset="0"/>
                  <a:cs typeface="Tahoma" pitchFamily="34" charset="0"/>
                </a:rPr>
                <a:t>Vision </a:t>
              </a:r>
            </a:p>
            <a:p>
              <a:pPr algn="ctr">
                <a:lnSpc>
                  <a:spcPct val="40000"/>
                </a:lnSpc>
                <a:spcBef>
                  <a:spcPct val="50000"/>
                </a:spcBef>
              </a:pPr>
              <a:r>
                <a:rPr lang="th-TH" sz="1400" b="1">
                  <a:latin typeface="Tahoma" pitchFamily="34" charset="0"/>
                  <a:cs typeface="Tahoma" pitchFamily="34" charset="0"/>
                </a:rPr>
                <a:t>Mission </a:t>
              </a:r>
            </a:p>
            <a:p>
              <a:pPr algn="ctr">
                <a:lnSpc>
                  <a:spcPct val="40000"/>
                </a:lnSpc>
                <a:spcBef>
                  <a:spcPct val="50000"/>
                </a:spcBef>
              </a:pPr>
              <a:r>
                <a:rPr lang="th-TH" sz="1400" b="1">
                  <a:latin typeface="Tahoma" pitchFamily="34" charset="0"/>
                  <a:cs typeface="Tahoma" pitchFamily="34" charset="0"/>
                </a:rPr>
                <a:t>Strategic</a:t>
              </a:r>
            </a:p>
            <a:p>
              <a:pPr algn="ctr">
                <a:lnSpc>
                  <a:spcPct val="40000"/>
                </a:lnSpc>
                <a:spcBef>
                  <a:spcPct val="50000"/>
                </a:spcBef>
              </a:pPr>
              <a:r>
                <a:rPr lang="th-TH" sz="1400" b="1">
                  <a:latin typeface="Tahoma" pitchFamily="34" charset="0"/>
                  <a:cs typeface="Tahoma" pitchFamily="34" charset="0"/>
                </a:rPr>
                <a:t> เป้าประสงค์</a:t>
              </a:r>
            </a:p>
          </p:txBody>
        </p:sp>
        <p:sp>
          <p:nvSpPr>
            <p:cNvPr id="17430" name="Text Box 54"/>
            <p:cNvSpPr txBox="1">
              <a:spLocks noChangeArrowheads="1"/>
            </p:cNvSpPr>
            <p:nvPr/>
          </p:nvSpPr>
          <p:spPr bwMode="auto">
            <a:xfrm>
              <a:off x="295" y="484"/>
              <a:ext cx="981" cy="446"/>
            </a:xfrm>
            <a:prstGeom prst="rect">
              <a:avLst/>
            </a:prstGeom>
            <a:solidFill>
              <a:srgbClr val="CCFF99"/>
            </a:solidFill>
            <a:ln w="19050">
              <a:solidFill>
                <a:srgbClr val="CC33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th-TH" sz="1400" b="1">
                  <a:latin typeface="Tahoma" pitchFamily="34" charset="0"/>
                  <a:cs typeface="Tahoma" pitchFamily="34" charset="0"/>
                </a:rPr>
                <a:t>แผนปฏิบัติราชการ 4 ปี (แผนบริหารราชการแผ่นดิน)</a:t>
              </a:r>
            </a:p>
          </p:txBody>
        </p:sp>
        <p:cxnSp>
          <p:nvCxnSpPr>
            <p:cNvPr id="17431" name="AutoShape 55"/>
            <p:cNvCxnSpPr>
              <a:cxnSpLocks noChangeShapeType="1"/>
              <a:stCxn id="17430" idx="2"/>
              <a:endCxn id="17429" idx="0"/>
            </p:cNvCxnSpPr>
            <p:nvPr/>
          </p:nvCxnSpPr>
          <p:spPr bwMode="auto">
            <a:xfrm flipH="1">
              <a:off x="783" y="923"/>
              <a:ext cx="3" cy="59"/>
            </a:xfrm>
            <a:prstGeom prst="straightConnector1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</p:spPr>
        </p:cxnSp>
        <p:cxnSp>
          <p:nvCxnSpPr>
            <p:cNvPr id="17432" name="AutoShape 56"/>
            <p:cNvCxnSpPr>
              <a:cxnSpLocks noChangeShapeType="1"/>
              <a:stCxn id="17430" idx="3"/>
              <a:endCxn id="17418" idx="2"/>
            </p:cNvCxnSpPr>
            <p:nvPr/>
          </p:nvCxnSpPr>
          <p:spPr bwMode="auto">
            <a:xfrm>
              <a:off x="1282" y="701"/>
              <a:ext cx="168" cy="121"/>
            </a:xfrm>
            <a:prstGeom prst="straightConnector1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</p:spPr>
        </p:cxnSp>
        <p:cxnSp>
          <p:nvCxnSpPr>
            <p:cNvPr id="17433" name="AutoShape 57"/>
            <p:cNvCxnSpPr>
              <a:cxnSpLocks noChangeShapeType="1"/>
              <a:stCxn id="17429" idx="2"/>
              <a:endCxn id="12307" idx="1"/>
            </p:cNvCxnSpPr>
            <p:nvPr/>
          </p:nvCxnSpPr>
          <p:spPr bwMode="auto">
            <a:xfrm>
              <a:off x="783" y="1601"/>
              <a:ext cx="464" cy="773"/>
            </a:xfrm>
            <a:prstGeom prst="straightConnector1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</p:spPr>
        </p:cxnSp>
        <p:cxnSp>
          <p:nvCxnSpPr>
            <p:cNvPr id="17434" name="AutoShape 58"/>
            <p:cNvCxnSpPr>
              <a:cxnSpLocks noChangeShapeType="1"/>
              <a:stCxn id="17429" idx="2"/>
              <a:endCxn id="17467" idx="1"/>
            </p:cNvCxnSpPr>
            <p:nvPr/>
          </p:nvCxnSpPr>
          <p:spPr bwMode="auto">
            <a:xfrm>
              <a:off x="783" y="1601"/>
              <a:ext cx="1175" cy="407"/>
            </a:xfrm>
            <a:prstGeom prst="straightConnector1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10" name="Group 59"/>
          <p:cNvGrpSpPr>
            <a:grpSpLocks/>
          </p:cNvGrpSpPr>
          <p:nvPr/>
        </p:nvGrpSpPr>
        <p:grpSpPr bwMode="auto">
          <a:xfrm>
            <a:off x="2339975" y="822325"/>
            <a:ext cx="3962400" cy="3424238"/>
            <a:chOff x="1456" y="391"/>
            <a:chExt cx="2496" cy="2157"/>
          </a:xfrm>
        </p:grpSpPr>
        <p:sp>
          <p:nvSpPr>
            <p:cNvPr id="17418" name="Oval 60"/>
            <p:cNvSpPr>
              <a:spLocks noChangeArrowheads="1"/>
            </p:cNvSpPr>
            <p:nvPr/>
          </p:nvSpPr>
          <p:spPr bwMode="auto">
            <a:xfrm>
              <a:off x="1456" y="391"/>
              <a:ext cx="1243" cy="86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7419" name="Rectangle 61"/>
            <p:cNvSpPr>
              <a:spLocks noChangeArrowheads="1"/>
            </p:cNvSpPr>
            <p:nvPr/>
          </p:nvSpPr>
          <p:spPr bwMode="auto">
            <a:xfrm>
              <a:off x="1655" y="709"/>
              <a:ext cx="862" cy="40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7420" name="Text Box 62"/>
            <p:cNvSpPr txBox="1">
              <a:spLocks noChangeArrowheads="1"/>
            </p:cNvSpPr>
            <p:nvPr/>
          </p:nvSpPr>
          <p:spPr bwMode="auto">
            <a:xfrm>
              <a:off x="1565" y="724"/>
              <a:ext cx="1134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900" b="1">
                  <a:latin typeface="Tahoma" pitchFamily="34" charset="0"/>
                  <a:cs typeface="Tahoma" pitchFamily="34" charset="0"/>
                </a:rPr>
                <a:t>ประสิทธิภาพ   ประสิทธิผล</a:t>
              </a:r>
            </a:p>
          </p:txBody>
        </p:sp>
        <p:sp>
          <p:nvSpPr>
            <p:cNvPr id="17421" name="Line 63"/>
            <p:cNvSpPr>
              <a:spLocks noChangeShapeType="1"/>
            </p:cNvSpPr>
            <p:nvPr/>
          </p:nvSpPr>
          <p:spPr bwMode="auto">
            <a:xfrm flipH="1">
              <a:off x="2064" y="709"/>
              <a:ext cx="7" cy="408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7422" name="Line 64"/>
            <p:cNvSpPr>
              <a:spLocks noChangeAspect="1" noChangeShapeType="1"/>
            </p:cNvSpPr>
            <p:nvPr/>
          </p:nvSpPr>
          <p:spPr bwMode="auto">
            <a:xfrm>
              <a:off x="1655" y="890"/>
              <a:ext cx="847" cy="1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7423" name="Text Box 65"/>
            <p:cNvSpPr txBox="1">
              <a:spLocks noChangeArrowheads="1"/>
            </p:cNvSpPr>
            <p:nvPr/>
          </p:nvSpPr>
          <p:spPr bwMode="auto">
            <a:xfrm>
              <a:off x="1610" y="890"/>
              <a:ext cx="408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th-TH" sz="900" b="1">
                  <a:latin typeface="Tahoma" pitchFamily="34" charset="0"/>
                  <a:cs typeface="Tahoma" pitchFamily="34" charset="0"/>
                </a:rPr>
                <a:t>คุณภาพ        </a:t>
              </a:r>
            </a:p>
          </p:txBody>
        </p:sp>
        <p:sp>
          <p:nvSpPr>
            <p:cNvPr id="17424" name="Text Box 66"/>
            <p:cNvSpPr txBox="1">
              <a:spLocks noChangeArrowheads="1"/>
            </p:cNvSpPr>
            <p:nvPr/>
          </p:nvSpPr>
          <p:spPr bwMode="auto">
            <a:xfrm>
              <a:off x="1704" y="436"/>
              <a:ext cx="768" cy="17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th-TH" sz="900" b="1">
                  <a:latin typeface="Tahoma" pitchFamily="34" charset="0"/>
                  <a:cs typeface="Tahoma" pitchFamily="34" charset="0"/>
                </a:rPr>
                <a:t>คำรับรองการปฏิบัติราชการ </a:t>
              </a:r>
            </a:p>
          </p:txBody>
        </p:sp>
        <p:sp>
          <p:nvSpPr>
            <p:cNvPr id="17425" name="Text Box 67"/>
            <p:cNvSpPr txBox="1">
              <a:spLocks noChangeArrowheads="1"/>
            </p:cNvSpPr>
            <p:nvPr/>
          </p:nvSpPr>
          <p:spPr bwMode="auto">
            <a:xfrm>
              <a:off x="2109" y="845"/>
              <a:ext cx="363" cy="2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th-TH" sz="900" b="1">
                  <a:latin typeface="Tahoma" pitchFamily="34" charset="0"/>
                  <a:cs typeface="Tahoma" pitchFamily="34" charset="0"/>
                </a:rPr>
                <a:t>พัฒนา                   องค์กร</a:t>
              </a:r>
            </a:p>
          </p:txBody>
        </p:sp>
        <p:cxnSp>
          <p:nvCxnSpPr>
            <p:cNvPr id="17426" name="AutoShape 68"/>
            <p:cNvCxnSpPr>
              <a:cxnSpLocks noChangeShapeType="1"/>
              <a:stCxn id="17420" idx="3"/>
              <a:endCxn id="12315" idx="0"/>
            </p:cNvCxnSpPr>
            <p:nvPr/>
          </p:nvCxnSpPr>
          <p:spPr bwMode="auto">
            <a:xfrm>
              <a:off x="2699" y="820"/>
              <a:ext cx="1253" cy="1415"/>
            </a:xfrm>
            <a:prstGeom prst="curvedConnector2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 type="triangle" w="med" len="med"/>
            </a:ln>
          </p:spPr>
        </p:cxnSp>
        <p:cxnSp>
          <p:nvCxnSpPr>
            <p:cNvPr id="17427" name="AutoShape 69"/>
            <p:cNvCxnSpPr>
              <a:cxnSpLocks noChangeShapeType="1"/>
              <a:stCxn id="17423" idx="2"/>
              <a:endCxn id="12304" idx="0"/>
            </p:cNvCxnSpPr>
            <p:nvPr/>
          </p:nvCxnSpPr>
          <p:spPr bwMode="auto">
            <a:xfrm>
              <a:off x="1814" y="1082"/>
              <a:ext cx="504" cy="1466"/>
            </a:xfrm>
            <a:prstGeom prst="straightConnector1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 type="triangle" w="med" len="med"/>
            </a:ln>
          </p:spPr>
        </p:cxnSp>
        <p:cxnSp>
          <p:nvCxnSpPr>
            <p:cNvPr id="17428" name="AutoShape 70"/>
            <p:cNvCxnSpPr>
              <a:cxnSpLocks noChangeShapeType="1"/>
              <a:stCxn id="17425" idx="2"/>
              <a:endCxn id="12299" idx="0"/>
            </p:cNvCxnSpPr>
            <p:nvPr/>
          </p:nvCxnSpPr>
          <p:spPr bwMode="auto">
            <a:xfrm rot="16200000" flipH="1">
              <a:off x="2386" y="1076"/>
              <a:ext cx="684" cy="873"/>
            </a:xfrm>
            <a:prstGeom prst="curvedConnector3">
              <a:avLst>
                <a:gd name="adj1" fmla="val 50000"/>
              </a:avLst>
            </a:prstGeom>
            <a:noFill/>
            <a:ln w="28575">
              <a:solidFill>
                <a:schemeClr val="accent1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042988" y="620713"/>
            <a:ext cx="3513137" cy="5141912"/>
          </a:xfrm>
          <a:prstGeom prst="rect">
            <a:avLst/>
          </a:prstGeom>
          <a:solidFill>
            <a:srgbClr val="66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616075" y="3197225"/>
            <a:ext cx="2465388" cy="7937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/>
            <a:r>
              <a:rPr lang="en-US" b="1">
                <a:solidFill>
                  <a:schemeClr val="bg1"/>
                </a:solidFill>
                <a:latin typeface="Tahoma" pitchFamily="34" charset="0"/>
              </a:rPr>
              <a:t>Chris Argyris</a:t>
            </a:r>
          </a:p>
          <a:p>
            <a:pPr algn="ctr" eaLnBrk="0" hangingPunct="0"/>
            <a:r>
              <a:rPr lang="en-US" sz="1800" b="1">
                <a:solidFill>
                  <a:schemeClr val="bg1"/>
                </a:solidFill>
                <a:latin typeface="Tahoma" pitchFamily="34" charset="0"/>
              </a:rPr>
              <a:t>(1923-…..)   age 82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331913" y="4287838"/>
            <a:ext cx="3024187" cy="1228725"/>
          </a:xfrm>
          <a:prstGeom prst="rect">
            <a:avLst/>
          </a:prstGeom>
          <a:solidFill>
            <a:srgbClr val="3399FF"/>
          </a:solidFill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pPr marL="174625" indent="-174625" algn="ctr" eaLnBrk="0" hangingPunct="0">
              <a:lnSpc>
                <a:spcPct val="40000"/>
              </a:lnSpc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solidFill>
                  <a:schemeClr val="bg1"/>
                </a:solidFill>
                <a:latin typeface="Tahoma" pitchFamily="34" charset="0"/>
              </a:rPr>
              <a:t>Theories of action, </a:t>
            </a:r>
          </a:p>
          <a:p>
            <a:pPr marL="174625" indent="-174625" algn="ctr" eaLnBrk="0" hangingPunct="0">
              <a:lnSpc>
                <a:spcPct val="40000"/>
              </a:lnSpc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solidFill>
                  <a:schemeClr val="bg1"/>
                </a:solidFill>
                <a:latin typeface="Tahoma" pitchFamily="34" charset="0"/>
              </a:rPr>
              <a:t>Double-loop Learning</a:t>
            </a:r>
          </a:p>
          <a:p>
            <a:pPr marL="174625" indent="-174625" algn="ctr" eaLnBrk="0" hangingPunct="0">
              <a:lnSpc>
                <a:spcPct val="40000"/>
              </a:lnSpc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solidFill>
                  <a:schemeClr val="bg1"/>
                </a:solidFill>
                <a:latin typeface="Tahoma" pitchFamily="34" charset="0"/>
              </a:rPr>
              <a:t>and </a:t>
            </a:r>
          </a:p>
          <a:p>
            <a:pPr marL="174625" indent="-174625" algn="ctr" eaLnBrk="0" hangingPunct="0">
              <a:lnSpc>
                <a:spcPct val="40000"/>
              </a:lnSpc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solidFill>
                  <a:schemeClr val="bg1"/>
                </a:solidFill>
                <a:latin typeface="Tahoma" pitchFamily="34" charset="0"/>
              </a:rPr>
              <a:t>Organizational Learning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572000" y="1082675"/>
            <a:ext cx="360045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The  work of Chris Argyris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has influenced thinking 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about 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the relationship of people 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and 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organizations, 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organizational learning </a:t>
            </a:r>
          </a:p>
          <a:p>
            <a:pPr lvl="1" algn="ctr" eaLnBrk="0" hangingPunct="0">
              <a:spcBef>
                <a:spcPct val="50000"/>
              </a:spcBef>
              <a:spcAft>
                <a:spcPts val="500"/>
              </a:spcAft>
            </a:pPr>
            <a:r>
              <a:rPr lang="en-US" sz="2000" i="1">
                <a:latin typeface="Tahoma" pitchFamily="34" charset="0"/>
              </a:rPr>
              <a:t>and action research. </a:t>
            </a:r>
            <a:endParaRPr lang="en-US" sz="1400" b="1">
              <a:latin typeface="Tahoma" pitchFamily="34" charset="0"/>
            </a:endParaRPr>
          </a:p>
        </p:txBody>
      </p:sp>
      <p:pic>
        <p:nvPicPr>
          <p:cNvPr id="5126" name="Picture 6" descr="argyr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6113" y="836613"/>
            <a:ext cx="18415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915988" y="836613"/>
            <a:ext cx="3656012" cy="4422775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6147" name="Picture 3" descr="Photograph of Peter Senge by Larry Lawfer (used with permission of SoL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6063" y="1243013"/>
            <a:ext cx="23812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316038" y="3606800"/>
            <a:ext cx="2874962" cy="7937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/>
            <a:r>
              <a:rPr lang="en-US" b="1">
                <a:solidFill>
                  <a:schemeClr val="bg1"/>
                </a:solidFill>
                <a:latin typeface="Tahoma" pitchFamily="34" charset="0"/>
              </a:rPr>
              <a:t>Peter M. Senge</a:t>
            </a:r>
          </a:p>
          <a:p>
            <a:pPr algn="ctr" eaLnBrk="0" hangingPunct="0"/>
            <a:r>
              <a:rPr lang="en-US" sz="1800" b="1">
                <a:solidFill>
                  <a:schemeClr val="bg1"/>
                </a:solidFill>
                <a:latin typeface="Tahoma" pitchFamily="34" charset="0"/>
              </a:rPr>
              <a:t>(1947-…..)   age 58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290638" y="4502150"/>
            <a:ext cx="3024187" cy="396875"/>
          </a:xfrm>
          <a:prstGeom prst="rect">
            <a:avLst/>
          </a:prstGeom>
          <a:solidFill>
            <a:srgbClr val="9966FF"/>
          </a:solidFill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174625" indent="-174625" algn="ctr" eaLnBrk="0" hangingPunct="0"/>
            <a:r>
              <a:rPr lang="en-US" sz="2000" i="1">
                <a:solidFill>
                  <a:schemeClr val="bg1"/>
                </a:solidFill>
                <a:latin typeface="Tahoma" pitchFamily="34" charset="0"/>
              </a:rPr>
              <a:t>Strategist of the Century</a:t>
            </a:r>
            <a:endParaRPr lang="en-US" sz="2000" i="1" u="sng">
              <a:solidFill>
                <a:schemeClr val="bg1"/>
              </a:solidFill>
              <a:latin typeface="Tahoma" pitchFamily="34" charset="0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448300" y="908050"/>
            <a:ext cx="2109788" cy="2801938"/>
            <a:chOff x="3432" y="572"/>
            <a:chExt cx="1329" cy="1765"/>
          </a:xfrm>
        </p:grpSpPr>
        <p:sp>
          <p:nvSpPr>
            <p:cNvPr id="6152" name="Rectangle 7"/>
            <p:cNvSpPr>
              <a:spLocks noChangeArrowheads="1"/>
            </p:cNvSpPr>
            <p:nvPr/>
          </p:nvSpPr>
          <p:spPr bwMode="auto">
            <a:xfrm>
              <a:off x="3432" y="572"/>
              <a:ext cx="1329" cy="1765"/>
            </a:xfrm>
            <a:prstGeom prst="rect">
              <a:avLst/>
            </a:prstGeom>
            <a:solidFill>
              <a:srgbClr val="666699"/>
            </a:solidFill>
            <a:ln w="9525">
              <a:solidFill>
                <a:srgbClr val="6666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pic>
          <p:nvPicPr>
            <p:cNvPr id="6153" name="Picture 8" descr="cover: the fifth disciplin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83" y="659"/>
              <a:ext cx="991" cy="1550"/>
            </a:xfrm>
            <a:prstGeom prst="rect">
              <a:avLst/>
            </a:prstGeom>
            <a:solidFill>
              <a:srgbClr val="666699"/>
            </a:solidFill>
            <a:ln w="9525">
              <a:solidFill>
                <a:srgbClr val="666699"/>
              </a:solidFill>
              <a:miter lim="800000"/>
              <a:headEnd/>
              <a:tailEnd/>
            </a:ln>
          </p:spPr>
        </p:pic>
      </p:grp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4583113" y="3768725"/>
            <a:ext cx="3778250" cy="16160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174625" indent="-174625" algn="ctr" eaLnBrk="0" hangingPunct="0"/>
            <a:r>
              <a:rPr lang="en-US" sz="2000" i="1" u="sng">
                <a:solidFill>
                  <a:srgbClr val="666699"/>
                </a:solidFill>
                <a:latin typeface="Tahoma" pitchFamily="34" charset="0"/>
              </a:rPr>
              <a:t>The fifth discipline</a:t>
            </a:r>
            <a:r>
              <a:rPr lang="en-US" sz="2000" i="1">
                <a:solidFill>
                  <a:srgbClr val="666699"/>
                </a:solidFill>
                <a:latin typeface="Tahoma" pitchFamily="34" charset="0"/>
              </a:rPr>
              <a:t> </a:t>
            </a:r>
          </a:p>
          <a:p>
            <a:pPr marL="174625" indent="-174625" algn="ctr" eaLnBrk="0" hangingPunct="0"/>
            <a:r>
              <a:rPr lang="en-US" sz="2000" i="1">
                <a:solidFill>
                  <a:srgbClr val="666699"/>
                </a:solidFill>
                <a:latin typeface="Tahoma" pitchFamily="34" charset="0"/>
              </a:rPr>
              <a:t>that brought him firmly into the limelight and popularized </a:t>
            </a:r>
          </a:p>
          <a:p>
            <a:pPr marL="174625" indent="-174625" algn="ctr" eaLnBrk="0" hangingPunct="0"/>
            <a:r>
              <a:rPr lang="en-US" sz="2000" i="1">
                <a:solidFill>
                  <a:srgbClr val="666699"/>
                </a:solidFill>
                <a:latin typeface="Tahoma" pitchFamily="34" charset="0"/>
              </a:rPr>
              <a:t>the concept of the </a:t>
            </a:r>
          </a:p>
          <a:p>
            <a:pPr marL="174625" indent="-174625" algn="ctr" eaLnBrk="0" hangingPunct="0"/>
            <a:r>
              <a:rPr lang="en-US" sz="2000" i="1">
                <a:solidFill>
                  <a:srgbClr val="666699"/>
                </a:solidFill>
                <a:latin typeface="Tahoma" pitchFamily="34" charset="0"/>
              </a:rPr>
              <a:t>‘</a:t>
            </a:r>
            <a:r>
              <a:rPr lang="en-US" sz="2000" i="1" u="sng">
                <a:solidFill>
                  <a:srgbClr val="666699"/>
                </a:solidFill>
                <a:latin typeface="Tahoma" pitchFamily="34" charset="0"/>
              </a:rPr>
              <a:t>Learning Organization’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15988" y="598488"/>
            <a:ext cx="3656012" cy="54229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619250" y="836613"/>
            <a:ext cx="1943100" cy="2447925"/>
          </a:xfrm>
          <a:prstGeom prst="rect">
            <a:avLst/>
          </a:prstGeom>
          <a:solidFill>
            <a:srgbClr val="FF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399088" y="1125538"/>
            <a:ext cx="2125662" cy="2801937"/>
          </a:xfrm>
          <a:prstGeom prst="rect">
            <a:avLst/>
          </a:prstGeom>
          <a:solidFill>
            <a:srgbClr val="FFCC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6575" y="1231900"/>
            <a:ext cx="1601788" cy="246856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011238" y="3213100"/>
            <a:ext cx="338772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Tahoma" pitchFamily="34" charset="0"/>
              </a:rPr>
              <a:t>Michael J. Marquardt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1254125" y="3789363"/>
            <a:ext cx="3024188" cy="2006600"/>
          </a:xfrm>
          <a:prstGeom prst="rect">
            <a:avLst/>
          </a:prstGeom>
          <a:solidFill>
            <a:srgbClr val="FF6699"/>
          </a:solidFill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174625" indent="-80963" eaLnBrk="0" hangingPunct="0">
              <a:buFontTx/>
              <a:buChar char="•"/>
            </a:pPr>
            <a:r>
              <a:rPr lang="en-US" sz="1400" b="1" i="1">
                <a:solidFill>
                  <a:schemeClr val="bg1"/>
                </a:solidFill>
                <a:latin typeface="Tahoma" pitchFamily="34" charset="0"/>
              </a:rPr>
              <a:t>Professor of Human Resource     Development and Program Director of overseas program at George Washington University</a:t>
            </a:r>
          </a:p>
          <a:p>
            <a:pPr marL="174625" indent="-80963" eaLnBrk="0" hangingPunct="0">
              <a:buFontTx/>
              <a:buChar char="•"/>
            </a:pPr>
            <a:r>
              <a:rPr lang="en-US" sz="1400" b="1" i="1">
                <a:solidFill>
                  <a:schemeClr val="bg1"/>
                </a:solidFill>
                <a:latin typeface="Tahoma" pitchFamily="34" charset="0"/>
              </a:rPr>
              <a:t>President of Global Learning Associates</a:t>
            </a:r>
          </a:p>
          <a:p>
            <a:pPr marL="174625" indent="-80963" eaLnBrk="0" hangingPunct="0">
              <a:buFontTx/>
              <a:buChar char="•"/>
            </a:pPr>
            <a:r>
              <a:rPr lang="en-US" sz="1400" b="1" i="1">
                <a:solidFill>
                  <a:schemeClr val="bg1"/>
                </a:solidFill>
                <a:latin typeface="Tahoma" pitchFamily="34" charset="0"/>
              </a:rPr>
              <a:t>Director of the Global Institute for Action Learning</a:t>
            </a:r>
            <a:endParaRPr lang="en-US" sz="1400" b="1" i="1" u="sng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7176" name="Picture 8" descr=" Michael Marquardt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908050"/>
            <a:ext cx="168592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219700" y="4094163"/>
            <a:ext cx="2700338" cy="10064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174625" indent="-174625" algn="ctr" eaLnBrk="0" hangingPunct="0"/>
            <a:r>
              <a:rPr lang="en-US" sz="2000" i="1">
                <a:solidFill>
                  <a:srgbClr val="FF6699"/>
                </a:solidFill>
                <a:latin typeface="Tahoma" pitchFamily="34" charset="0"/>
              </a:rPr>
              <a:t>“Book of the year” </a:t>
            </a:r>
          </a:p>
          <a:p>
            <a:pPr marL="174625" indent="-174625" algn="ctr" eaLnBrk="0" hangingPunct="0"/>
            <a:r>
              <a:rPr lang="en-US" sz="2000" i="1">
                <a:solidFill>
                  <a:srgbClr val="FF6699"/>
                </a:solidFill>
                <a:latin typeface="Tahoma" pitchFamily="34" charset="0"/>
              </a:rPr>
              <a:t>By</a:t>
            </a:r>
          </a:p>
          <a:p>
            <a:pPr marL="174625" indent="-174625" algn="ctr" eaLnBrk="0" hangingPunct="0"/>
            <a:r>
              <a:rPr lang="en-US" sz="2000" i="1">
                <a:solidFill>
                  <a:srgbClr val="FF6699"/>
                </a:solidFill>
                <a:latin typeface="Tahoma" pitchFamily="34" charset="0"/>
              </a:rPr>
              <a:t> the Academy of HRD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15988" y="598488"/>
            <a:ext cx="3656012" cy="5422900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619250" y="836613"/>
            <a:ext cx="1943100" cy="2447925"/>
          </a:xfrm>
          <a:prstGeom prst="rect">
            <a:avLst/>
          </a:prstGeom>
          <a:solidFill>
            <a:srgbClr val="33993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399088" y="1125538"/>
            <a:ext cx="2125662" cy="2801937"/>
          </a:xfrm>
          <a:prstGeom prst="rect">
            <a:avLst/>
          </a:prstGeom>
          <a:solidFill>
            <a:srgbClr val="99FF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8197" name="Picture 5" descr="Learning in Action: A Guide to Putt... - Compare Prices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6588" y="1346200"/>
            <a:ext cx="154622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003800" y="4149725"/>
            <a:ext cx="3024188" cy="10064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174625" indent="-174625" algn="ctr" eaLnBrk="0" hangingPunct="0"/>
            <a:r>
              <a:rPr lang="en-US" sz="2000" i="1">
                <a:solidFill>
                  <a:srgbClr val="00FF00"/>
                </a:solidFill>
                <a:latin typeface="Tahoma" pitchFamily="34" charset="0"/>
              </a:rPr>
              <a:t>A Guide to putting the learning organization </a:t>
            </a:r>
          </a:p>
          <a:p>
            <a:pPr marL="174625" indent="-174625" algn="ctr" eaLnBrk="0" hangingPunct="0"/>
            <a:r>
              <a:rPr lang="en-US" sz="2000" i="1">
                <a:solidFill>
                  <a:srgbClr val="00FF00"/>
                </a:solidFill>
                <a:latin typeface="Tahoma" pitchFamily="34" charset="0"/>
              </a:rPr>
              <a:t>to work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397000" y="3500438"/>
            <a:ext cx="2540000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Tahoma" pitchFamily="34" charset="0"/>
              </a:rPr>
              <a:t>David A. Garvin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042988" y="4044950"/>
            <a:ext cx="3421062" cy="304800"/>
          </a:xfrm>
          <a:prstGeom prst="rect">
            <a:avLst/>
          </a:prstGeom>
          <a:solidFill>
            <a:srgbClr val="339933"/>
          </a:solidFill>
          <a:ln w="28575" algn="ctr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marL="174625" indent="-80963" eaLnBrk="0" hangingPunct="0"/>
            <a:r>
              <a:rPr lang="en-US" sz="1400" b="1" i="1">
                <a:solidFill>
                  <a:schemeClr val="bg1"/>
                </a:solidFill>
                <a:latin typeface="Tahoma" pitchFamily="34" charset="0"/>
              </a:rPr>
              <a:t>Harvard Business School Professor</a:t>
            </a:r>
            <a:endParaRPr lang="en-US" sz="1400" b="1" i="1" u="sng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763713" y="981075"/>
            <a:ext cx="1639887" cy="21605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th-TH" b="1" smtClean="0"/>
              <a:t>ความรู้คืออะไร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ln w="57150"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Hideo Yamazaki </a:t>
            </a:r>
            <a:r>
              <a:rPr lang="th-TH" smtClean="0"/>
              <a:t>การตีความหมายข้อมูลดิบให้เป็นสารสนเทศเพื่อนำไปใช้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1547813" y="2132013"/>
            <a:ext cx="6210300" cy="4392612"/>
          </a:xfrm>
          <a:prstGeom prst="triangle">
            <a:avLst>
              <a:gd name="adj" fmla="val 50000"/>
            </a:avLst>
          </a:prstGeom>
          <a:solidFill>
            <a:srgbClr val="0099CC"/>
          </a:solidFill>
          <a:ln w="9525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th-TH"/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3995738" y="2781300"/>
            <a:ext cx="14097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h-TH" b="1">
                <a:solidFill>
                  <a:schemeClr val="bg1"/>
                </a:solidFill>
                <a:latin typeface="Angsana New" pitchFamily="18" charset="-34"/>
              </a:rPr>
              <a:t>ปัญญา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Angsana New" pitchFamily="18" charset="-34"/>
              </a:rPr>
              <a:t>Wisdom</a:t>
            </a:r>
            <a:endParaRPr lang="th-TH" b="1">
              <a:solidFill>
                <a:schemeClr val="bg1"/>
              </a:solidFill>
              <a:latin typeface="Angsana New" pitchFamily="18" charset="-34"/>
            </a:endParaRPr>
          </a:p>
          <a:p>
            <a:pPr algn="ctr"/>
            <a:r>
              <a:rPr lang="th-TH" b="1">
                <a:solidFill>
                  <a:schemeClr val="bg1"/>
                </a:solidFill>
                <a:latin typeface="Angsana New" pitchFamily="18" charset="-34"/>
              </a:rPr>
              <a:t>ความรู้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Angsana New" pitchFamily="18" charset="-34"/>
              </a:rPr>
              <a:t>Knowledge</a:t>
            </a:r>
            <a:endParaRPr lang="th-TH" b="1">
              <a:solidFill>
                <a:schemeClr val="bg1"/>
              </a:solidFill>
              <a:latin typeface="Angsana New" pitchFamily="18" charset="-34"/>
            </a:endParaRPr>
          </a:p>
          <a:p>
            <a:pPr algn="ctr"/>
            <a:r>
              <a:rPr lang="th-TH" b="1">
                <a:solidFill>
                  <a:schemeClr val="bg1"/>
                </a:solidFill>
                <a:latin typeface="Angsana New" pitchFamily="18" charset="-34"/>
              </a:rPr>
              <a:t>สารสนเทศ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Angsana New" pitchFamily="18" charset="-34"/>
              </a:rPr>
              <a:t>Information</a:t>
            </a:r>
          </a:p>
          <a:p>
            <a:pPr algn="ctr"/>
            <a:r>
              <a:rPr lang="th-TH" b="1">
                <a:solidFill>
                  <a:schemeClr val="bg1"/>
                </a:solidFill>
                <a:latin typeface="Angsana New" pitchFamily="18" charset="-34"/>
              </a:rPr>
              <a:t>ข้อมูล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Angsana New" pitchFamily="18" charset="-34"/>
              </a:rPr>
              <a:t>Data</a:t>
            </a:r>
            <a:endParaRPr lang="th-TH" b="1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9222" name="Line 8"/>
          <p:cNvSpPr>
            <a:spLocks noChangeShapeType="1"/>
          </p:cNvSpPr>
          <p:nvPr/>
        </p:nvSpPr>
        <p:spPr bwMode="auto">
          <a:xfrm>
            <a:off x="3635375" y="3644900"/>
            <a:ext cx="2087563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>
            <a:off x="2987675" y="4508500"/>
            <a:ext cx="3311525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224" name="Line 10"/>
          <p:cNvSpPr>
            <a:spLocks noChangeShapeType="1"/>
          </p:cNvSpPr>
          <p:nvPr/>
        </p:nvSpPr>
        <p:spPr bwMode="auto">
          <a:xfrm>
            <a:off x="2411413" y="5373688"/>
            <a:ext cx="446405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pic>
        <p:nvPicPr>
          <p:cNvPr id="922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2278063"/>
            <a:ext cx="22320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/>
              <a:t>วิทยากร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ชื่อ สุ</a:t>
            </a:r>
            <a:r>
              <a:rPr lang="th-TH" b="1" dirty="0" err="1" smtClean="0"/>
              <a:t>รชาติ</a:t>
            </a:r>
            <a:r>
              <a:rPr lang="th-TH" b="1" dirty="0" smtClean="0"/>
              <a:t> ณ หนองคาย</a:t>
            </a:r>
          </a:p>
          <a:p>
            <a:r>
              <a:rPr lang="th-TH" b="1" dirty="0" smtClean="0"/>
              <a:t>วุฒิการศึกษา </a:t>
            </a:r>
            <a:r>
              <a:rPr lang="en-US" sz="2400" b="1" dirty="0" smtClean="0"/>
              <a:t>Doctor of Psychology in</a:t>
            </a:r>
          </a:p>
          <a:p>
            <a:pPr>
              <a:buNone/>
            </a:pPr>
            <a:r>
              <a:rPr lang="en-US" sz="2400" b="1" dirty="0" smtClean="0"/>
              <a:t>Organization Study : Alliant International University</a:t>
            </a:r>
          </a:p>
          <a:p>
            <a:r>
              <a:rPr lang="en-US" sz="2400" b="1" dirty="0" err="1" smtClean="0"/>
              <a:t>Psy.D</a:t>
            </a:r>
            <a:r>
              <a:rPr lang="en-US" sz="2400" b="1" dirty="0" smtClean="0"/>
              <a:t> (Management):California School of Professional Psychology</a:t>
            </a:r>
          </a:p>
          <a:p>
            <a:r>
              <a:rPr lang="th-TH" sz="2400" b="1" dirty="0" smtClean="0"/>
              <a:t>ตำแหน่งวิชาการ (ก่อนเป็นอาจารย์) ผศ.(พิเศษ)สาขาบริหารโรงพยาบาล  และ รศ.(พิเศษ) สาขาบริหารกฎหมายการแพทย์ </a:t>
            </a:r>
          </a:p>
          <a:p>
            <a:r>
              <a:rPr lang="th-TH" sz="2400" b="1" dirty="0" smtClean="0"/>
              <a:t>ตำแหน่งปัจจุบัน รองศาสตราจารย์ สาขา บริหารงานสาธารณสุข</a:t>
            </a:r>
          </a:p>
          <a:p>
            <a:r>
              <a:rPr lang="th-TH" sz="2400" b="1" dirty="0" smtClean="0"/>
              <a:t>ภาควิชาบริหารงานสาธารณสุข คณะสาธารณสุขศาสตร์ มหาวิทยาลัยมหิดล</a:t>
            </a:r>
            <a:endParaRPr lang="th-TH" sz="2400" b="1" dirty="0"/>
          </a:p>
        </p:txBody>
      </p:sp>
      <p:pic>
        <p:nvPicPr>
          <p:cNvPr id="1027" name="Picture 3" descr="C:\Documents and Settings\Administrator\Desktop\ดร.สุรชาติ+ณ+หนองคาย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85728"/>
            <a:ext cx="2000264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-26988"/>
            <a:ext cx="9144000" cy="990601"/>
          </a:xfrm>
          <a:prstGeom prst="rect">
            <a:avLst/>
          </a:prstGeom>
          <a:solidFill>
            <a:srgbClr val="6666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th-TH" sz="6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endParaRPr lang="th-TH" sz="4800" b="1">
              <a:solidFill>
                <a:srgbClr val="FFFF00"/>
              </a:solidFill>
              <a:latin typeface="Times New Roman" pitchFamily="18" charset="0"/>
              <a:cs typeface="BrowalliaUPC" pitchFamily="34" charset="-34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noFill/>
        </p:spPr>
        <p:txBody>
          <a:bodyPr/>
          <a:lstStyle/>
          <a:p>
            <a:r>
              <a:rPr lang="th-TH" sz="6000" b="1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นิยาม ความรู้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4925" y="1236663"/>
            <a:ext cx="9074150" cy="4929187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th-TH" sz="4800" b="1" smtClean="0"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800" b="1" u="sng" smtClean="0">
                <a:latin typeface="Cordia New" pitchFamily="34" charset="-34"/>
                <a:cs typeface="Cordia New" pitchFamily="34" charset="-34"/>
              </a:rPr>
              <a:t>ความรู้</a:t>
            </a:r>
            <a:r>
              <a:rPr lang="th-TH" sz="4400" b="1" smtClean="0">
                <a:latin typeface="Cordia New" pitchFamily="34" charset="-34"/>
                <a:cs typeface="Cordia New" pitchFamily="34" charset="-34"/>
              </a:rPr>
              <a:t>   คือ   สิ่งที่สั่งสมมาจากการศึกษาเล่าเรียนการค้นคว้าหรือประสบการณ์  รวมทั้งความสามารถ</a:t>
            </a:r>
          </a:p>
          <a:p>
            <a:pPr>
              <a:buFontTx/>
              <a:buNone/>
            </a:pPr>
            <a:r>
              <a:rPr lang="th-TH" sz="4400" b="1" smtClean="0">
                <a:latin typeface="Cordia New" pitchFamily="34" charset="-34"/>
                <a:cs typeface="Cordia New" pitchFamily="34" charset="-34"/>
              </a:rPr>
              <a:t>	เชิงปฏิบัติและทักษะ ความเข้าใจ  หรือ สารสนเทศที่ได้รับมาจากประสบการณ์ สิ่งที่ได้รับมาจากการได้ยิน ได้ฟัง การคิดหรือการปฏิบัติ องค์วิชาในแต่ละสาขา </a:t>
            </a:r>
          </a:p>
          <a:p>
            <a:pPr>
              <a:lnSpc>
                <a:spcPct val="80000"/>
              </a:lnSpc>
              <a:buFontTx/>
              <a:buNone/>
            </a:pPr>
            <a:endParaRPr lang="th-TH" sz="500" b="1" smtClean="0">
              <a:latin typeface="Cordia New" pitchFamily="34" charset="-34"/>
              <a:cs typeface="Cordia New" pitchFamily="34" charset="-34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th-TH" sz="2800" b="1" i="1" smtClean="0">
                <a:latin typeface="Cordia New" pitchFamily="34" charset="-34"/>
                <a:cs typeface="Cordia New" pitchFamily="34" charset="-34"/>
              </a:rPr>
              <a:t>				            </a:t>
            </a:r>
            <a:r>
              <a:rPr lang="th-TH" sz="2800" b="1" i="1" smtClean="0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(พจนานุกรมฉบับราชบัณฑิตยสถาน พ.ศ. ๒๕๔๒)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 flipV="1">
            <a:off x="1125538" y="914400"/>
            <a:ext cx="7107237" cy="4038600"/>
          </a:xfrm>
          <a:prstGeom prst="line">
            <a:avLst/>
          </a:prstGeom>
          <a:noFill/>
          <a:ln w="19050">
            <a:solidFill>
              <a:srgbClr val="00CC6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67" name="Freeform 3"/>
          <p:cNvSpPr>
            <a:spLocks/>
          </p:cNvSpPr>
          <p:nvPr/>
        </p:nvSpPr>
        <p:spPr bwMode="auto">
          <a:xfrm>
            <a:off x="1547813" y="533400"/>
            <a:ext cx="5746750" cy="5105400"/>
          </a:xfrm>
          <a:custGeom>
            <a:avLst/>
            <a:gdLst>
              <a:gd name="T0" fmla="*/ 2147483647 w 3920"/>
              <a:gd name="T1" fmla="*/ 2147483647 h 3216"/>
              <a:gd name="T2" fmla="*/ 2147483647 w 3920"/>
              <a:gd name="T3" fmla="*/ 2147483647 h 3216"/>
              <a:gd name="T4" fmla="*/ 2147483647 w 3920"/>
              <a:gd name="T5" fmla="*/ 2147483647 h 3216"/>
              <a:gd name="T6" fmla="*/ 2147483647 w 3920"/>
              <a:gd name="T7" fmla="*/ 2147483647 h 3216"/>
              <a:gd name="T8" fmla="*/ 2147483647 w 3920"/>
              <a:gd name="T9" fmla="*/ 2147483647 h 3216"/>
              <a:gd name="T10" fmla="*/ 2147483647 w 3920"/>
              <a:gd name="T11" fmla="*/ 2147483647 h 3216"/>
              <a:gd name="T12" fmla="*/ 2147483647 w 3920"/>
              <a:gd name="T13" fmla="*/ 2147483647 h 3216"/>
              <a:gd name="T14" fmla="*/ 2147483647 w 3920"/>
              <a:gd name="T15" fmla="*/ 2147483647 h 3216"/>
              <a:gd name="T16" fmla="*/ 2147483647 w 3920"/>
              <a:gd name="T17" fmla="*/ 2147483647 h 3216"/>
              <a:gd name="T18" fmla="*/ 2147483647 w 3920"/>
              <a:gd name="T19" fmla="*/ 0 h 32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20"/>
              <a:gd name="T31" fmla="*/ 0 h 3216"/>
              <a:gd name="T32" fmla="*/ 3920 w 3920"/>
              <a:gd name="T33" fmla="*/ 3216 h 321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20" h="3216">
                <a:moveTo>
                  <a:pt x="32" y="3216"/>
                </a:moveTo>
                <a:cubicBezTo>
                  <a:pt x="16" y="2560"/>
                  <a:pt x="0" y="1904"/>
                  <a:pt x="128" y="1872"/>
                </a:cubicBezTo>
                <a:cubicBezTo>
                  <a:pt x="256" y="1840"/>
                  <a:pt x="648" y="3128"/>
                  <a:pt x="800" y="3024"/>
                </a:cubicBezTo>
                <a:cubicBezTo>
                  <a:pt x="952" y="2920"/>
                  <a:pt x="872" y="1328"/>
                  <a:pt x="1040" y="1248"/>
                </a:cubicBezTo>
                <a:cubicBezTo>
                  <a:pt x="1208" y="1168"/>
                  <a:pt x="1648" y="2616"/>
                  <a:pt x="1808" y="2544"/>
                </a:cubicBezTo>
                <a:cubicBezTo>
                  <a:pt x="1968" y="2472"/>
                  <a:pt x="1832" y="896"/>
                  <a:pt x="2000" y="816"/>
                </a:cubicBezTo>
                <a:cubicBezTo>
                  <a:pt x="2168" y="736"/>
                  <a:pt x="2664" y="2160"/>
                  <a:pt x="2816" y="2064"/>
                </a:cubicBezTo>
                <a:cubicBezTo>
                  <a:pt x="2968" y="1968"/>
                  <a:pt x="2752" y="328"/>
                  <a:pt x="2912" y="240"/>
                </a:cubicBezTo>
                <a:cubicBezTo>
                  <a:pt x="3072" y="152"/>
                  <a:pt x="3632" y="1576"/>
                  <a:pt x="3776" y="1536"/>
                </a:cubicBezTo>
                <a:cubicBezTo>
                  <a:pt x="3920" y="1496"/>
                  <a:pt x="3776" y="256"/>
                  <a:pt x="3776" y="0"/>
                </a:cubicBezTo>
              </a:path>
            </a:pathLst>
          </a:custGeom>
          <a:noFill/>
          <a:ln w="19050">
            <a:solidFill>
              <a:srgbClr val="FF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144588" y="4343400"/>
            <a:ext cx="885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th-TH" sz="3600" b="1">
                <a:latin typeface="EucrosiaUPC" pitchFamily="18" charset="-34"/>
              </a:rPr>
              <a:t>ข้อมูล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590800" y="3352800"/>
            <a:ext cx="14811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th-TH" sz="3600" b="1">
                <a:latin typeface="EucrosiaUPC" pitchFamily="18" charset="-34"/>
              </a:rPr>
              <a:t>สารสนเทศ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256088" y="2590800"/>
            <a:ext cx="9953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th-TH" sz="3600" b="1">
                <a:latin typeface="EucrosiaUPC" pitchFamily="18" charset="-34"/>
              </a:rPr>
              <a:t>ความรู้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5913438" y="1676400"/>
            <a:ext cx="9969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70000"/>
              </a:lnSpc>
            </a:pPr>
            <a:r>
              <a:rPr lang="th-TH" sz="3600" b="1">
                <a:latin typeface="EucrosiaUPC" pitchFamily="18" charset="-34"/>
              </a:rPr>
              <a:t>ปัญญา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125538" y="5638800"/>
            <a:ext cx="6962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CC66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th-TH" sz="4000" b="1">
                <a:solidFill>
                  <a:srgbClr val="FF6699"/>
                </a:solidFill>
                <a:latin typeface="EucrosiaUPC" pitchFamily="18" charset="-34"/>
              </a:rPr>
              <a:t>ลำดับขั้นของความรู้จากมุมมองของ</a:t>
            </a:r>
            <a:r>
              <a:rPr lang="en-US" sz="4000" b="1">
                <a:solidFill>
                  <a:srgbClr val="FF6699"/>
                </a:solidFill>
                <a:latin typeface="EucrosiaUPC" pitchFamily="18" charset="-34"/>
              </a:rPr>
              <a:t> Dave Snowden</a:t>
            </a:r>
            <a:endParaRPr lang="th-TH" sz="4000" b="1">
              <a:solidFill>
                <a:srgbClr val="FF6699"/>
              </a:solidFill>
              <a:latin typeface="EucrosiaUPC" pitchFamily="18" charset="-34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82563" y="1838325"/>
            <a:ext cx="4073525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="1">
                <a:solidFill>
                  <a:schemeClr val="accent2"/>
                </a:solidFill>
                <a:latin typeface="Angsana New" pitchFamily="18" charset="-34"/>
              </a:rPr>
              <a:t>Data + Processing = Information</a:t>
            </a:r>
            <a:endParaRPr lang="th-TH" sz="3600" b="1">
              <a:solidFill>
                <a:schemeClr val="accent2"/>
              </a:solidFill>
              <a:latin typeface="Angsana New" pitchFamily="18" charset="-34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840163" y="3906838"/>
            <a:ext cx="4438650" cy="10953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3200" b="1">
              <a:latin typeface="Angsana New" pitchFamily="18" charset="-34"/>
            </a:endParaRPr>
          </a:p>
          <a:p>
            <a:pPr eaLnBrk="0" hangingPunct="0"/>
            <a:r>
              <a:rPr lang="en-US" sz="3200" b="1">
                <a:latin typeface="Angsana New" pitchFamily="18" charset="-34"/>
              </a:rPr>
              <a:t>Knowledge = (Person + Information)</a:t>
            </a:r>
            <a:endParaRPr lang="th-TH" sz="3200" b="1">
              <a:latin typeface="Angsana New" pitchFamily="18" charset="-34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8027988" y="4156075"/>
            <a:ext cx="352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="1">
                <a:latin typeface="Angsana New" pitchFamily="18" charset="-34"/>
              </a:rPr>
              <a:t>S</a:t>
            </a:r>
            <a:endParaRPr lang="th-TH" sz="3600" b="1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/>
              <a:t>KM </a:t>
            </a:r>
            <a:r>
              <a:rPr lang="th-TH" b="1" dirty="0" smtClean="0"/>
              <a:t>และ </a:t>
            </a:r>
            <a:r>
              <a:rPr lang="en-US" b="1" dirty="0" smtClean="0"/>
              <a:t>LO</a:t>
            </a:r>
            <a:endParaRPr lang="th-TH" b="1" dirty="0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/>
              <a:t>KM = KV + KS + KA</a:t>
            </a:r>
          </a:p>
          <a:p>
            <a:r>
              <a:rPr lang="en-US" dirty="0" smtClean="0"/>
              <a:t>K = (P+I)</a:t>
            </a:r>
          </a:p>
          <a:p>
            <a:r>
              <a:rPr lang="en-US" dirty="0" smtClean="0"/>
              <a:t>LP = (P + I)</a:t>
            </a:r>
          </a:p>
          <a:p>
            <a:r>
              <a:rPr lang="en-US" dirty="0" smtClean="0"/>
              <a:t>LT = (</a:t>
            </a:r>
            <a:r>
              <a:rPr lang="en-US" dirty="0" err="1" smtClean="0"/>
              <a:t>LPs+i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LO = (LTs + ?)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istrator\Desktop\picfb\หมาอ่านหนังสือ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714488"/>
            <a:ext cx="3019424" cy="318691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15074" y="1928802"/>
            <a:ext cx="325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6389410" y="2334276"/>
            <a:ext cx="325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6603724" y="2905780"/>
            <a:ext cx="325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th-TH" dirty="0"/>
          </a:p>
        </p:txBody>
      </p:sp>
      <p:sp>
        <p:nvSpPr>
          <p:cNvPr id="9" name="TextBox 8"/>
          <p:cNvSpPr txBox="1"/>
          <p:nvPr/>
        </p:nvSpPr>
        <p:spPr>
          <a:xfrm>
            <a:off x="6786578" y="3929066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?</a:t>
            </a:r>
            <a:endParaRPr lang="th-TH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5429264"/>
            <a:ext cx="5825184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Sharing : </a:t>
            </a:r>
            <a:r>
              <a:rPr lang="en-US" b="1" dirty="0" err="1" smtClean="0"/>
              <a:t>CoP</a:t>
            </a:r>
            <a:r>
              <a:rPr lang="en-US" b="1" dirty="0" smtClean="0"/>
              <a:t>, BAR, AAR, Dialogue etc.</a:t>
            </a:r>
            <a:endParaRPr lang="th-TH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/>
              <a:t>แบบฝึกหัด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th-TH" b="1" dirty="0" smtClean="0"/>
              <a:t>กำหนดปัญหา/คำถาม</a:t>
            </a:r>
          </a:p>
          <a:p>
            <a:r>
              <a:rPr lang="th-TH" b="1" dirty="0" smtClean="0"/>
              <a:t>กำหนดวัตถุประสงค์</a:t>
            </a:r>
          </a:p>
          <a:p>
            <a:r>
              <a:rPr lang="th-TH" b="1" dirty="0" smtClean="0"/>
              <a:t>กำหนดขอบเขตการวิจัย</a:t>
            </a:r>
          </a:p>
          <a:p>
            <a:r>
              <a:rPr lang="th-TH" b="1" dirty="0" smtClean="0"/>
              <a:t>ทบทวนวรรณกรรมเพื่อกำหนดกรอบแนวคิด</a:t>
            </a:r>
          </a:p>
          <a:p>
            <a:r>
              <a:rPr lang="th-TH" b="1" dirty="0" smtClean="0"/>
              <a:t>กำหนดสมมติฐาน</a:t>
            </a:r>
          </a:p>
          <a:p>
            <a:r>
              <a:rPr lang="th-TH" b="1" dirty="0" smtClean="0"/>
              <a:t>การออกแบบการวิจัย</a:t>
            </a:r>
          </a:p>
          <a:p>
            <a:r>
              <a:rPr lang="th-TH" b="1" dirty="0" smtClean="0"/>
              <a:t>การเก็บรวบรวมข้อมูล</a:t>
            </a:r>
          </a:p>
          <a:p>
            <a:r>
              <a:rPr lang="th-TH" b="1" dirty="0" smtClean="0"/>
              <a:t>การประมวลและวิเคราะห์</a:t>
            </a:r>
          </a:p>
          <a:p>
            <a:r>
              <a:rPr lang="th-TH" b="1" dirty="0" smtClean="0"/>
              <a:t>การเขียนรายงานการวิจัย</a:t>
            </a:r>
          </a:p>
          <a:p>
            <a:endParaRPr lang="th-TH" b="1" dirty="0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DSPOME</a:t>
            </a:r>
            <a:endParaRPr lang="th-TH" b="1" dirty="0" smtClean="0"/>
          </a:p>
          <a:p>
            <a:r>
              <a:rPr lang="th-TH" b="1" dirty="0" smtClean="0"/>
              <a:t>แสดงข้อมูล </a:t>
            </a:r>
            <a:r>
              <a:rPr lang="en-US" b="1" dirty="0" smtClean="0"/>
              <a:t>P = (E-A)C</a:t>
            </a:r>
          </a:p>
          <a:p>
            <a:r>
              <a:rPr lang="th-TH" b="1" dirty="0" smtClean="0"/>
              <a:t>กำหนดปัญหาและคำถาม</a:t>
            </a:r>
          </a:p>
          <a:p>
            <a:r>
              <a:rPr lang="th-TH" b="1" dirty="0" smtClean="0"/>
              <a:t>กำหนดวัตถุประสงค์</a:t>
            </a:r>
          </a:p>
          <a:p>
            <a:r>
              <a:rPr lang="th-TH" b="1" dirty="0" smtClean="0"/>
              <a:t>วิเคราะห์สาเหตุเพื่อกำหนดกิจกรรม</a:t>
            </a:r>
          </a:p>
          <a:p>
            <a:r>
              <a:rPr lang="th-TH" b="1" dirty="0" smtClean="0"/>
              <a:t>ดำเนินการแก้ปัญหา</a:t>
            </a:r>
          </a:p>
          <a:p>
            <a:r>
              <a:rPr lang="th-TH" b="1" dirty="0" smtClean="0"/>
              <a:t>ติดตามประเมินผล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/>
              <a:t>ผู้ไม่ด่วนสรุปด้วยความรู้สึก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h-TH" b="1" dirty="0"/>
              <a:t>มา </a:t>
            </a:r>
            <a:r>
              <a:rPr lang="th-TH" b="1" dirty="0" err="1"/>
              <a:t>อนุสฺสวเนน</a:t>
            </a:r>
            <a:r>
              <a:rPr lang="th-TH" b="1" dirty="0"/>
              <a:t> อย่าเพิ่งเชื่อโดยฟังตามกันมา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ปรมฺ</a:t>
            </a:r>
            <a:r>
              <a:rPr lang="th-TH" b="1" dirty="0"/>
              <a:t>ปราย อย่าเพิ่งเชื่อโดยถือว่าเป็นของเก่าเล่าสืบๆ กันมา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อิ</a:t>
            </a:r>
            <a:r>
              <a:rPr lang="th-TH" b="1" dirty="0"/>
              <a:t>ติกิราย อย่าเพิ่งเชื่อเพราะข่าวเล่าลือ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ปิฏกสมฺปทาเนน</a:t>
            </a:r>
            <a:r>
              <a:rPr lang="th-TH" b="1" dirty="0"/>
              <a:t> อย่าเพิ่งเชื่อโดยอ้างคัมภีร์หรือตารา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ตกฺก</a:t>
            </a:r>
            <a:r>
              <a:rPr lang="th-TH" b="1" dirty="0"/>
              <a:t>เหตุ อย่าเพิ่งเชื่อโดยคิดเดาเอาเอง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นย</a:t>
            </a:r>
            <a:r>
              <a:rPr lang="th-TH" b="1" dirty="0"/>
              <a:t>เหตุ อย่าเพิ่งเชื่อโดยคิดคาดคะเนอนุมานเอา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/>
              <a:t>อาการปริ</a:t>
            </a:r>
            <a:r>
              <a:rPr lang="th-TH" b="1" dirty="0" err="1"/>
              <a:t>วิตกฺ</a:t>
            </a:r>
            <a:r>
              <a:rPr lang="th-TH" b="1" dirty="0"/>
              <a:t>เกน อย่าเพิ่งเชื่อโดยตรึกเอาตามอาการที่</a:t>
            </a:r>
            <a:r>
              <a:rPr lang="th-TH" b="1" dirty="0" smtClean="0"/>
              <a:t>ปรากฏ</a:t>
            </a:r>
          </a:p>
          <a:p>
            <a:r>
              <a:rPr lang="th-TH" b="1" dirty="0" smtClean="0"/>
              <a:t>มา </a:t>
            </a:r>
            <a:r>
              <a:rPr lang="th-TH" b="1" dirty="0" err="1"/>
              <a:t>ทิฎฐินิชฺฌานกฺขนฺ</a:t>
            </a:r>
            <a:r>
              <a:rPr lang="th-TH" b="1" dirty="0"/>
              <a:t>ติยา อย่าเพิ่งเชื่อเพราะเห็นว่าต้องกับความเห็นของตน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ภพฺพรูป</a:t>
            </a:r>
            <a:r>
              <a:rPr lang="th-TH" b="1" dirty="0"/>
              <a:t>ตา อย่าเพิ่งเชื่อว่าผู้พูดควรเชื่อได้ </a:t>
            </a:r>
            <a:endParaRPr lang="th-TH" b="1" dirty="0" smtClean="0"/>
          </a:p>
          <a:p>
            <a:r>
              <a:rPr lang="th-TH" b="1" dirty="0" smtClean="0"/>
              <a:t>มา </a:t>
            </a:r>
            <a:r>
              <a:rPr lang="th-TH" b="1" dirty="0" err="1"/>
              <a:t>สมโณ</a:t>
            </a:r>
            <a:r>
              <a:rPr lang="th-TH" b="1" dirty="0"/>
              <a:t> โน ครูติ อย่าเพิ่งเชื่อว่าผู้พูดนั้นเป็นครูของเรา </a:t>
            </a:r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1" dirty="0" smtClean="0"/>
              <a:t>วัตถุประสงค์ เพื่อแลกเปลี่ยนประสบการณ์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b="1" dirty="0" smtClean="0"/>
              <a:t>วิจัยกับปรัชญาเกี่ยวข้องกันอย่างไร</a:t>
            </a:r>
          </a:p>
          <a:p>
            <a:r>
              <a:rPr lang="th-TH" b="1" dirty="0" smtClean="0"/>
              <a:t> </a:t>
            </a:r>
            <a:r>
              <a:rPr lang="en-US" b="1" dirty="0" smtClean="0"/>
              <a:t>R2R </a:t>
            </a:r>
            <a:r>
              <a:rPr lang="th-TH" b="1" dirty="0" err="1" smtClean="0"/>
              <a:t>คืออ</a:t>
            </a:r>
            <a:r>
              <a:rPr lang="th-TH" b="1" dirty="0" smtClean="0"/>
              <a:t>อะไร</a:t>
            </a:r>
          </a:p>
          <a:p>
            <a:r>
              <a:rPr lang="en-US" b="1" dirty="0" smtClean="0"/>
              <a:t>Internal Control </a:t>
            </a:r>
            <a:r>
              <a:rPr lang="th-TH" b="1" dirty="0" smtClean="0"/>
              <a:t>กับ </a:t>
            </a:r>
            <a:r>
              <a:rPr lang="en-US" b="1" dirty="0" smtClean="0"/>
              <a:t>R2R</a:t>
            </a:r>
          </a:p>
          <a:p>
            <a:r>
              <a:rPr lang="en-US" b="1" dirty="0" smtClean="0"/>
              <a:t>Risk Management </a:t>
            </a:r>
            <a:r>
              <a:rPr lang="th-TH" b="1" dirty="0" smtClean="0"/>
              <a:t>กับ </a:t>
            </a:r>
            <a:r>
              <a:rPr lang="en-US" b="1" dirty="0" smtClean="0"/>
              <a:t>R2R</a:t>
            </a:r>
          </a:p>
          <a:p>
            <a:r>
              <a:rPr lang="en-US" b="1" dirty="0" smtClean="0"/>
              <a:t>Problem Solving </a:t>
            </a:r>
            <a:r>
              <a:rPr lang="th-TH" b="1" dirty="0" smtClean="0"/>
              <a:t>กับ </a:t>
            </a:r>
            <a:r>
              <a:rPr lang="en-US" b="1" dirty="0" smtClean="0"/>
              <a:t>R2R</a:t>
            </a:r>
          </a:p>
          <a:p>
            <a:r>
              <a:rPr lang="en-US" b="1" dirty="0" smtClean="0"/>
              <a:t>PMQA, HA, PCA </a:t>
            </a:r>
            <a:r>
              <a:rPr lang="th-TH" b="1" dirty="0" smtClean="0"/>
              <a:t>กับ </a:t>
            </a:r>
            <a:r>
              <a:rPr lang="en-US" b="1" dirty="0" smtClean="0"/>
              <a:t>R2R</a:t>
            </a:r>
          </a:p>
          <a:p>
            <a:r>
              <a:rPr lang="en-US" b="1" dirty="0" smtClean="0"/>
              <a:t>KM </a:t>
            </a:r>
            <a:r>
              <a:rPr lang="th-TH" b="1" dirty="0" smtClean="0"/>
              <a:t>กับ </a:t>
            </a:r>
            <a:r>
              <a:rPr lang="en-US" b="1" dirty="0" smtClean="0"/>
              <a:t>R2R</a:t>
            </a:r>
            <a:endParaRPr lang="th-TH" b="1" dirty="0" smtClean="0"/>
          </a:p>
          <a:p>
            <a:endParaRPr lang="th-TH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301625"/>
            <a:ext cx="7640637" cy="1143000"/>
          </a:xfrm>
          <a:solidFill>
            <a:srgbClr val="F9FBB7"/>
          </a:solidFill>
        </p:spPr>
        <p:txBody>
          <a:bodyPr anchor="ctr">
            <a:normAutofit fontScale="90000"/>
          </a:bodyPr>
          <a:lstStyle/>
          <a:p>
            <a:r>
              <a:rPr lang="en-US" b="1"/>
              <a:t> Six Sigma</a:t>
            </a:r>
            <a:r>
              <a:rPr lang="th-TH" b="1"/>
              <a:t> แนวทางป้องกันผลลัพธ์อันไม่พึงประสงค์</a:t>
            </a:r>
          </a:p>
        </p:txBody>
      </p:sp>
      <p:pic>
        <p:nvPicPr>
          <p:cNvPr id="11267" name="Picture 5" descr="sig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557338"/>
            <a:ext cx="76327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578225" y="554038"/>
            <a:ext cx="1716088" cy="13922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>
                <a:solidFill>
                  <a:srgbClr val="008000"/>
                </a:solidFill>
                <a:latin typeface="Angsana New" pitchFamily="18" charset="-34"/>
                <a:cs typeface="+mn-cs"/>
              </a:rPr>
              <a:t>ญาณวิทยา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008000"/>
                </a:solidFill>
                <a:latin typeface="Angsana New" pitchFamily="18" charset="-34"/>
                <a:cs typeface="+mn-cs"/>
              </a:rPr>
              <a:t>(Epistemology)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008000"/>
                </a:solidFill>
                <a:latin typeface="Angsana New" pitchFamily="18" charset="-34"/>
                <a:cs typeface="+mn-cs"/>
              </a:rPr>
              <a:t>5</a:t>
            </a:r>
            <a:r>
              <a:rPr lang="th-TH" b="1">
                <a:solidFill>
                  <a:srgbClr val="008000"/>
                </a:solidFill>
                <a:latin typeface="Angsana New" pitchFamily="18" charset="-34"/>
                <a:cs typeface="+mn-cs"/>
              </a:rPr>
              <a:t>.6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5435600" y="1893888"/>
            <a:ext cx="3165475" cy="267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ตั้งคำถามทางญาณวิทยา 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(Epistemological Question)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เชิง</a:t>
            </a:r>
            <a:r>
              <a:rPr lang="th-TH" b="1" dirty="0" err="1">
                <a:solidFill>
                  <a:schemeClr val="tx2"/>
                </a:solidFill>
                <a:latin typeface="Angsana New" pitchFamily="18" charset="-34"/>
                <a:cs typeface="+mn-cs"/>
              </a:rPr>
              <a:t>ตรรก</a:t>
            </a:r>
            <a:r>
              <a:rPr lang="th-TH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 </a:t>
            </a:r>
            <a:r>
              <a:rPr lang="en-US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(Logic)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b="1" dirty="0" err="1">
                <a:solidFill>
                  <a:schemeClr val="tx2"/>
                </a:solidFill>
                <a:latin typeface="Angsana New" pitchFamily="18" charset="-34"/>
                <a:cs typeface="+mn-cs"/>
              </a:rPr>
              <a:t>เชิงจ</a:t>
            </a:r>
            <a:r>
              <a:rPr lang="th-TH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ริยะ </a:t>
            </a:r>
            <a:r>
              <a:rPr lang="en-US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(Ethics)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เชิงสุนทรียะ </a:t>
            </a:r>
            <a:r>
              <a:rPr lang="en-US" b="1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(Aesthetic)</a:t>
            </a:r>
            <a:endParaRPr lang="th-TH" b="1" dirty="0">
              <a:solidFill>
                <a:schemeClr val="tx2"/>
              </a:solidFill>
              <a:latin typeface="Angsana New" pitchFamily="18" charset="-34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b="1" i="1" u="sng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เชิง</a:t>
            </a:r>
            <a:r>
              <a:rPr lang="th-TH" b="1" i="1" u="sng" dirty="0" err="1">
                <a:solidFill>
                  <a:schemeClr val="tx2"/>
                </a:solidFill>
                <a:latin typeface="Angsana New" pitchFamily="18" charset="-34"/>
                <a:cs typeface="+mn-cs"/>
              </a:rPr>
              <a:t>อภิปรัชญ์</a:t>
            </a:r>
            <a:r>
              <a:rPr lang="th-TH" b="1" i="1" u="sng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 </a:t>
            </a:r>
            <a:r>
              <a:rPr lang="en-US" b="1" i="1" u="sng" dirty="0">
                <a:solidFill>
                  <a:schemeClr val="tx2"/>
                </a:solidFill>
                <a:latin typeface="Angsana New" pitchFamily="18" charset="-34"/>
                <a:cs typeface="+mn-cs"/>
              </a:rPr>
              <a:t>(Meta Physics)</a:t>
            </a:r>
            <a:endParaRPr lang="th-TH" b="1" i="1" u="sng" dirty="0">
              <a:solidFill>
                <a:schemeClr val="tx2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5292725" y="985838"/>
            <a:ext cx="1439863" cy="8651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643188" y="4892675"/>
            <a:ext cx="3340100" cy="954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D60093"/>
                </a:solidFill>
                <a:latin typeface="Angsana New" pitchFamily="18" charset="-34"/>
                <a:cs typeface="+mn-cs"/>
              </a:rPr>
              <a:t>วิธีการแสวงหาคำตอบ 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6600"/>
                </a:solidFill>
                <a:latin typeface="Angsana New" pitchFamily="18" charset="-34"/>
                <a:cs typeface="+mn-cs"/>
              </a:rPr>
              <a:t>(Epistemological Methodology)</a:t>
            </a:r>
            <a:endParaRPr lang="th-TH" b="1" dirty="0">
              <a:solidFill>
                <a:srgbClr val="D60093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H="1">
            <a:off x="5867400" y="4586288"/>
            <a:ext cx="936625" cy="7921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H="1" flipV="1">
            <a:off x="1357313" y="3786188"/>
            <a:ext cx="1285875" cy="14287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19113" y="2300288"/>
            <a:ext cx="2698750" cy="13922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latin typeface="Angsana New" pitchFamily="18" charset="-34"/>
                <a:cs typeface="+mn-cs"/>
              </a:rPr>
              <a:t>ข้อมูล </a:t>
            </a:r>
            <a:r>
              <a:rPr lang="en-US" b="1" dirty="0">
                <a:latin typeface="Angsana New" pitchFamily="18" charset="-34"/>
                <a:cs typeface="+mn-cs"/>
              </a:rPr>
              <a:t>(Data)</a:t>
            </a:r>
            <a:endParaRPr lang="th-TH" b="1" dirty="0">
              <a:latin typeface="Angsana New" pitchFamily="18" charset="-34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latin typeface="Angsana New" pitchFamily="18" charset="-34"/>
                <a:cs typeface="+mn-cs"/>
              </a:rPr>
              <a:t>สารสนเทศ </a:t>
            </a:r>
            <a:r>
              <a:rPr lang="en-US" b="1" dirty="0">
                <a:latin typeface="Angsana New" pitchFamily="18" charset="-34"/>
                <a:cs typeface="+mn-cs"/>
              </a:rPr>
              <a:t>(Information)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latin typeface="Angsana New" pitchFamily="18" charset="-34"/>
                <a:cs typeface="+mn-cs"/>
              </a:rPr>
              <a:t>ความรู้ </a:t>
            </a:r>
            <a:r>
              <a:rPr lang="en-US" b="1" dirty="0">
                <a:latin typeface="Angsana New" pitchFamily="18" charset="-34"/>
                <a:cs typeface="+mn-cs"/>
              </a:rPr>
              <a:t>(Knowledge)</a:t>
            </a:r>
            <a:r>
              <a:rPr lang="th-TH" b="1" dirty="0">
                <a:latin typeface="Angsana New" pitchFamily="18" charset="-34"/>
                <a:cs typeface="+mn-cs"/>
              </a:rPr>
              <a:t> </a:t>
            </a:r>
            <a:r>
              <a:rPr lang="en-US" b="1" dirty="0">
                <a:latin typeface="Angsana New" pitchFamily="18" charset="-34"/>
                <a:cs typeface="+mn-cs"/>
              </a:rPr>
              <a:t>+1</a:t>
            </a:r>
            <a:endParaRPr lang="th-TH" b="1" dirty="0">
              <a:latin typeface="Angsana New" pitchFamily="18" charset="-34"/>
              <a:cs typeface="+mn-cs"/>
            </a:endParaRP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V="1">
            <a:off x="1285875" y="914400"/>
            <a:ext cx="2206625" cy="1371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5292725" y="627063"/>
            <a:ext cx="1943100" cy="1223962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6208713" y="593725"/>
            <a:ext cx="639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cs typeface="Cordia New" pitchFamily="34" charset="-34"/>
              </a:rPr>
              <a:t>Re</a:t>
            </a:r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592138" y="3978275"/>
            <a:ext cx="1312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cs typeface="Cordia New" pitchFamily="34" charset="-34"/>
              </a:rPr>
              <a:t>Search</a:t>
            </a:r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23850" y="5373688"/>
            <a:ext cx="21939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  <a:cs typeface="Cordia New" pitchFamily="34" charset="-34"/>
              </a:rPr>
              <a:t>Research</a:t>
            </a:r>
          </a:p>
          <a:p>
            <a:r>
              <a:rPr lang="en-US">
                <a:latin typeface="Calibri" pitchFamily="34" charset="0"/>
                <a:cs typeface="Cordia New" pitchFamily="34" charset="-34"/>
              </a:rPr>
              <a:t>Philo+Sophy</a:t>
            </a:r>
          </a:p>
          <a:p>
            <a:r>
              <a:rPr lang="th-TH">
                <a:latin typeface="Calibri" pitchFamily="34" charset="0"/>
                <a:cs typeface="Cordia New" pitchFamily="34" charset="-34"/>
              </a:rPr>
              <a:t>ปร </a:t>
            </a:r>
            <a:r>
              <a:rPr lang="en-US">
                <a:latin typeface="Calibri" pitchFamily="34" charset="0"/>
                <a:cs typeface="Cordia New" pitchFamily="34" charset="-34"/>
              </a:rPr>
              <a:t>+ </a:t>
            </a:r>
            <a:r>
              <a:rPr lang="th-TH">
                <a:latin typeface="Calibri" pitchFamily="34" charset="0"/>
                <a:cs typeface="Cordia New" pitchFamily="34" charset="-34"/>
              </a:rPr>
              <a:t>ชญา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2428875" y="6124575"/>
            <a:ext cx="6578600" cy="519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rgbClr val="008000"/>
                </a:solidFill>
                <a:latin typeface="+mn-lt"/>
                <a:cs typeface="+mn-cs"/>
              </a:rPr>
              <a:t>“ปรัชญา หมายถึง การใช้ความรู้ไปแสวงหาให้ได้มาซึ่งความรู้”</a:t>
            </a:r>
          </a:p>
        </p:txBody>
      </p:sp>
      <p:sp>
        <p:nvSpPr>
          <p:cNvPr id="6159" name="TextBox 14"/>
          <p:cNvSpPr txBox="1">
            <a:spLocks noChangeArrowheads="1"/>
          </p:cNvSpPr>
          <p:nvPr/>
        </p:nvSpPr>
        <p:spPr bwMode="auto">
          <a:xfrm>
            <a:off x="2214563" y="71438"/>
            <a:ext cx="454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b="1">
                <a:solidFill>
                  <a:srgbClr val="C00000"/>
                </a:solidFill>
                <a:latin typeface="Calibri" pitchFamily="34" charset="0"/>
                <a:cs typeface="Cordia New" pitchFamily="34" charset="-34"/>
              </a:rPr>
              <a:t>วิจัยกับปรัชญาเหมือนหรือต่างกันอย่างไร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/>
              <a:t>R2R : </a:t>
            </a:r>
            <a:r>
              <a:rPr lang="th-TH" b="1" dirty="0" smtClean="0"/>
              <a:t>อาสู่อา ? ป้าสู่ป้า?</a:t>
            </a:r>
            <a:endParaRPr lang="th-TH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h-TH" b="1" dirty="0" smtClean="0"/>
              <a:t>คือ การกำหนดปัญหาและคำถามการวิจัยจากงานที่ทำอยู่</a:t>
            </a:r>
          </a:p>
          <a:p>
            <a:r>
              <a:rPr lang="th-TH" b="1" dirty="0" smtClean="0"/>
              <a:t>โดย ผู้ทำงานประจำนั้นๆ</a:t>
            </a:r>
          </a:p>
          <a:p>
            <a:r>
              <a:rPr lang="th-TH" b="1" dirty="0" smtClean="0"/>
              <a:t>เพื่อ ให้ได้ข้อมูลมาเพื่อตอบคำถาม</a:t>
            </a:r>
          </a:p>
          <a:p>
            <a:r>
              <a:rPr lang="th-TH" b="1" dirty="0" smtClean="0"/>
              <a:t>ผล ข้อมูลที่ได้นำไปสู่การแก้ปัญหา/พัฒนางาน</a:t>
            </a:r>
          </a:p>
          <a:p>
            <a:endParaRPr lang="th-TH" b="1" dirty="0" smtClean="0"/>
          </a:p>
          <a:p>
            <a:r>
              <a:rPr lang="th-TH" b="1" dirty="0" smtClean="0">
                <a:solidFill>
                  <a:srgbClr val="FF0000"/>
                </a:solidFill>
              </a:rPr>
              <a:t>การใช้ปัญญาในการสวงหาข้อมูลและประสบการณ์จากการทำงานประจำไปเพื่อสร้างความรู้และจัดการความรู้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Management by fact</a:t>
            </a:r>
            <a:endParaRPr lang="th-TH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th-TH" b="1" dirty="0" smtClean="0"/>
              <a:t>ประเภทของปัญหา</a:t>
            </a:r>
            <a:endParaRPr lang="th-TH" b="1" dirty="0"/>
          </a:p>
        </p:txBody>
      </p:sp>
      <p:sp>
        <p:nvSpPr>
          <p:cNvPr id="4099" name="ตัวยึดเนื้อหา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smtClean="0"/>
              <a:t>P = (E-A)C</a:t>
            </a:r>
            <a:endParaRPr lang="th-TH" b="1" smtClean="0"/>
          </a:p>
          <a:p>
            <a:r>
              <a:rPr lang="th-TH" b="1" smtClean="0"/>
              <a:t>ปัญหาที่รู้เมื่อสิ้นสุดเวลาดำเนินการ คือ ปัญหาขัดข้อง</a:t>
            </a:r>
          </a:p>
          <a:p>
            <a:r>
              <a:rPr lang="th-TH" b="1" smtClean="0"/>
              <a:t>ปัญหาที่รู้ระหว่างดำเนินการและยังมีเวลาแก้ไข คือ ปัญหาป้องกัน</a:t>
            </a:r>
          </a:p>
          <a:p>
            <a:r>
              <a:rPr lang="th-TH" b="1" smtClean="0"/>
              <a:t>ปัญหาที่ยกความคาดหวังให้สูงจากเดิม คือ ปัญหาพัฒนา</a:t>
            </a:r>
          </a:p>
          <a:p>
            <a:r>
              <a:rPr lang="en-US" b="1" smtClean="0"/>
              <a:t>Summative Problem</a:t>
            </a:r>
          </a:p>
          <a:p>
            <a:r>
              <a:rPr lang="en-US" b="1" smtClean="0"/>
              <a:t>Formative Problem</a:t>
            </a:r>
          </a:p>
          <a:p>
            <a:r>
              <a:rPr lang="en-US" b="1" smtClean="0"/>
              <a:t>Development Problem</a:t>
            </a:r>
            <a:endParaRPr lang="th-TH" b="1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>
                <a:solidFill>
                  <a:schemeClr val="accent1">
                    <a:lumMod val="50000"/>
                  </a:schemeClr>
                </a:solidFill>
              </a:rPr>
              <a:t>กระบวนการแก้ปัญหา</a:t>
            </a:r>
            <a:endParaRPr lang="th-TH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525963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Data Collecting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Situation Analysis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Problem Identification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Objective Setting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Methodology</a:t>
            </a:r>
          </a:p>
          <a:p>
            <a:r>
              <a:rPr lang="en-US" dirty="0" smtClean="0"/>
              <a:t>Evaluation</a:t>
            </a:r>
            <a:endParaRPr lang="th-TH" dirty="0"/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flipV="1">
            <a:off x="4000496" y="1857364"/>
            <a:ext cx="1143008" cy="64294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214942" y="1643050"/>
            <a:ext cx="1898597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Expectation</a:t>
            </a:r>
            <a:endParaRPr lang="th-TH" dirty="0"/>
          </a:p>
        </p:txBody>
      </p:sp>
      <p:cxnSp>
        <p:nvCxnSpPr>
          <p:cNvPr id="8" name="ลูกศรเชื่อมต่อแบบตรง 7"/>
          <p:cNvCxnSpPr/>
          <p:nvPr/>
        </p:nvCxnSpPr>
        <p:spPr>
          <a:xfrm>
            <a:off x="4071934" y="2500306"/>
            <a:ext cx="1000132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178516" y="2214554"/>
            <a:ext cx="110799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Actual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7143768" y="1785926"/>
            <a:ext cx="47641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/>
              <a:t>}</a:t>
            </a:r>
            <a:endParaRPr lang="th-TH" sz="6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643834" y="2000240"/>
            <a:ext cx="784189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Gap</a:t>
            </a:r>
            <a:endParaRPr lang="th-TH" b="1" dirty="0">
              <a:solidFill>
                <a:srgbClr val="FF0000"/>
              </a:solidFill>
            </a:endParaRPr>
          </a:p>
        </p:txBody>
      </p:sp>
      <p:cxnSp>
        <p:nvCxnSpPr>
          <p:cNvPr id="13" name="ลูกศรเชื่อมต่อแบบตรง 12"/>
          <p:cNvCxnSpPr/>
          <p:nvPr/>
        </p:nvCxnSpPr>
        <p:spPr>
          <a:xfrm>
            <a:off x="4572000" y="3071810"/>
            <a:ext cx="1214446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86446" y="2857496"/>
            <a:ext cx="1398140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Concern</a:t>
            </a:r>
            <a:endParaRPr lang="th-TH" dirty="0"/>
          </a:p>
        </p:txBody>
      </p:sp>
      <p:cxnSp>
        <p:nvCxnSpPr>
          <p:cNvPr id="16" name="ลูกศรเชื่อมต่อแบบตรง 15"/>
          <p:cNvCxnSpPr/>
          <p:nvPr/>
        </p:nvCxnSpPr>
        <p:spPr>
          <a:xfrm>
            <a:off x="3857620" y="3714752"/>
            <a:ext cx="1928826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786446" y="3500438"/>
            <a:ext cx="2533707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Problem Solving</a:t>
            </a:r>
          </a:p>
          <a:p>
            <a:r>
              <a:rPr lang="en-US" dirty="0" smtClean="0"/>
              <a:t>&amp; Measure</a:t>
            </a:r>
            <a:endParaRPr lang="th-TH" dirty="0"/>
          </a:p>
        </p:txBody>
      </p:sp>
      <p:sp>
        <p:nvSpPr>
          <p:cNvPr id="18" name="รูปห้าเหลี่ยม 17"/>
          <p:cNvSpPr/>
          <p:nvPr/>
        </p:nvSpPr>
        <p:spPr>
          <a:xfrm>
            <a:off x="7643834" y="5143512"/>
            <a:ext cx="857256" cy="42862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7844724" y="5143512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</a:t>
            </a:r>
            <a:endParaRPr lang="th-TH" dirty="0">
              <a:solidFill>
                <a:srgbClr val="FF0000"/>
              </a:solidFill>
            </a:endParaRPr>
          </a:p>
        </p:txBody>
      </p:sp>
      <p:cxnSp>
        <p:nvCxnSpPr>
          <p:cNvPr id="21" name="ตัวเชื่อมต่อตรง 20"/>
          <p:cNvCxnSpPr>
            <a:endCxn id="18" idx="1"/>
          </p:cNvCxnSpPr>
          <p:nvPr/>
        </p:nvCxnSpPr>
        <p:spPr>
          <a:xfrm>
            <a:off x="5786446" y="5357826"/>
            <a:ext cx="1857388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 rot="16200000" flipH="1">
            <a:off x="6607983" y="4964917"/>
            <a:ext cx="428628" cy="3571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 rot="5400000">
            <a:off x="6036479" y="5464983"/>
            <a:ext cx="500066" cy="2857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50646" y="4572008"/>
            <a:ext cx="39305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A</a:t>
            </a:r>
            <a:endParaRPr lang="th-TH" dirty="0"/>
          </a:p>
        </p:txBody>
      </p:sp>
      <p:sp>
        <p:nvSpPr>
          <p:cNvPr id="27" name="TextBox 26"/>
          <p:cNvSpPr txBox="1"/>
          <p:nvPr/>
        </p:nvSpPr>
        <p:spPr>
          <a:xfrm>
            <a:off x="5786446" y="5857892"/>
            <a:ext cx="380232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th-TH" dirty="0"/>
          </a:p>
        </p:txBody>
      </p:sp>
      <p:cxnSp>
        <p:nvCxnSpPr>
          <p:cNvPr id="29" name="ลูกศรเชื่อมต่อแบบตรง 28"/>
          <p:cNvCxnSpPr/>
          <p:nvPr/>
        </p:nvCxnSpPr>
        <p:spPr>
          <a:xfrm>
            <a:off x="3214678" y="4286256"/>
            <a:ext cx="2928958" cy="4286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3286116" y="4357694"/>
            <a:ext cx="2428892" cy="157163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ตรง 32"/>
          <p:cNvCxnSpPr/>
          <p:nvPr/>
        </p:nvCxnSpPr>
        <p:spPr>
          <a:xfrm>
            <a:off x="7500958" y="4214818"/>
            <a:ext cx="1143008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 rot="5400000">
            <a:off x="7466033" y="5393545"/>
            <a:ext cx="235745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ตัวเชื่อมต่อตรง 36"/>
          <p:cNvCxnSpPr/>
          <p:nvPr/>
        </p:nvCxnSpPr>
        <p:spPr>
          <a:xfrm rot="10800000">
            <a:off x="2500298" y="6572272"/>
            <a:ext cx="6143668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ลูกศรเชื่อมต่อแบบตรง 38"/>
          <p:cNvCxnSpPr/>
          <p:nvPr/>
        </p:nvCxnSpPr>
        <p:spPr>
          <a:xfrm rot="5400000" flipH="1" flipV="1">
            <a:off x="1714480" y="5786454"/>
            <a:ext cx="1571636" cy="15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1184</Words>
  <Application>Microsoft Office PowerPoint</Application>
  <PresentationFormat>นำเสนอทางหน้าจอ (4:3)</PresentationFormat>
  <Paragraphs>269</Paragraphs>
  <Slides>23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23</vt:i4>
      </vt:variant>
    </vt:vector>
  </HeadingPairs>
  <TitlesOfParts>
    <vt:vector size="24" baseType="lpstr">
      <vt:lpstr>ชุดรูปแบบของ Office</vt:lpstr>
      <vt:lpstr>การพัฒนางานประจำสู่งานวิจัย (Routine to Research)</vt:lpstr>
      <vt:lpstr>วิทยากร</vt:lpstr>
      <vt:lpstr>ผู้ไม่ด่วนสรุปด้วยความรู้สึก</vt:lpstr>
      <vt:lpstr>วัตถุประสงค์ เพื่อแลกเปลี่ยนประสบการณ์</vt:lpstr>
      <vt:lpstr> Six Sigma แนวทางป้องกันผลลัพธ์อันไม่พึงประสงค์</vt:lpstr>
      <vt:lpstr>ภาพนิ่ง 6</vt:lpstr>
      <vt:lpstr>R2R : อาสู่อา ? ป้าสู่ป้า?</vt:lpstr>
      <vt:lpstr>ประเภทของปัญหา</vt:lpstr>
      <vt:lpstr>กระบวนการแก้ปัญหา</vt:lpstr>
      <vt:lpstr>DSPOME</vt:lpstr>
      <vt:lpstr>การจัดทำมาตรฐานควบคุมภายใน</vt:lpstr>
      <vt:lpstr>ภาพนิ่ง 12</vt:lpstr>
      <vt:lpstr>เกณฑ์คุณภาพการบริหารจัดการภาครัฐ</vt:lpstr>
      <vt:lpstr>ความเชื่อมโยงของการพัฒนาคุณภาพการบริหารจัดการภาครัฐ กับสิ่งที่ส่วนราชการดำเนินการอยู่</vt:lpstr>
      <vt:lpstr>ภาพนิ่ง 15</vt:lpstr>
      <vt:lpstr>ภาพนิ่ง 16</vt:lpstr>
      <vt:lpstr>ภาพนิ่ง 17</vt:lpstr>
      <vt:lpstr>ภาพนิ่ง 18</vt:lpstr>
      <vt:lpstr>ความรู้คืออะไร</vt:lpstr>
      <vt:lpstr>นิยาม ความรู้</vt:lpstr>
      <vt:lpstr>ภาพนิ่ง 21</vt:lpstr>
      <vt:lpstr>KM และ LO</vt:lpstr>
      <vt:lpstr>แบบฝึกหัด</vt:lpstr>
    </vt:vector>
  </TitlesOfParts>
  <Company>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การพัฒนางานประจำสู่งานวิจัย (Routine to Research)</dc:title>
  <dc:creator>DR</dc:creator>
  <cp:lastModifiedBy>nok</cp:lastModifiedBy>
  <cp:revision>9</cp:revision>
  <dcterms:created xsi:type="dcterms:W3CDTF">2012-05-30T06:49:31Z</dcterms:created>
  <dcterms:modified xsi:type="dcterms:W3CDTF">2012-06-07T06:12:18Z</dcterms:modified>
</cp:coreProperties>
</file>