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3"/>
  </p:notesMasterIdLst>
  <p:handoutMasterIdLst>
    <p:handoutMasterId r:id="rId54"/>
  </p:handoutMasterIdLst>
  <p:sldIdLst>
    <p:sldId id="272" r:id="rId2"/>
    <p:sldId id="396" r:id="rId3"/>
    <p:sldId id="341" r:id="rId4"/>
    <p:sldId id="394" r:id="rId5"/>
    <p:sldId id="395" r:id="rId6"/>
    <p:sldId id="355" r:id="rId7"/>
    <p:sldId id="357" r:id="rId8"/>
    <p:sldId id="356" r:id="rId9"/>
    <p:sldId id="344" r:id="rId10"/>
    <p:sldId id="348" r:id="rId11"/>
    <p:sldId id="349" r:id="rId12"/>
    <p:sldId id="350" r:id="rId13"/>
    <p:sldId id="346" r:id="rId14"/>
    <p:sldId id="339" r:id="rId15"/>
    <p:sldId id="292" r:id="rId16"/>
    <p:sldId id="352" r:id="rId17"/>
    <p:sldId id="353" r:id="rId18"/>
    <p:sldId id="331" r:id="rId19"/>
    <p:sldId id="381" r:id="rId20"/>
    <p:sldId id="360" r:id="rId21"/>
    <p:sldId id="361" r:id="rId22"/>
    <p:sldId id="380" r:id="rId23"/>
    <p:sldId id="388" r:id="rId24"/>
    <p:sldId id="379" r:id="rId25"/>
    <p:sldId id="387" r:id="rId26"/>
    <p:sldId id="302" r:id="rId27"/>
    <p:sldId id="365" r:id="rId28"/>
    <p:sldId id="366" r:id="rId29"/>
    <p:sldId id="367" r:id="rId30"/>
    <p:sldId id="368" r:id="rId31"/>
    <p:sldId id="374" r:id="rId32"/>
    <p:sldId id="383" r:id="rId33"/>
    <p:sldId id="382" r:id="rId34"/>
    <p:sldId id="384" r:id="rId35"/>
    <p:sldId id="377" r:id="rId36"/>
    <p:sldId id="385" r:id="rId37"/>
    <p:sldId id="313" r:id="rId38"/>
    <p:sldId id="314" r:id="rId39"/>
    <p:sldId id="378" r:id="rId40"/>
    <p:sldId id="373" r:id="rId41"/>
    <p:sldId id="317" r:id="rId42"/>
    <p:sldId id="370" r:id="rId43"/>
    <p:sldId id="319" r:id="rId44"/>
    <p:sldId id="372" r:id="rId45"/>
    <p:sldId id="340" r:id="rId46"/>
    <p:sldId id="386" r:id="rId47"/>
    <p:sldId id="375" r:id="rId48"/>
    <p:sldId id="376" r:id="rId49"/>
    <p:sldId id="323" r:id="rId50"/>
    <p:sldId id="391" r:id="rId51"/>
    <p:sldId id="283" r:id="rId52"/>
  </p:sldIdLst>
  <p:sldSz cx="9144000" cy="6858000" type="screen4x3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CC"/>
    <a:srgbClr val="00FFFF"/>
    <a:srgbClr val="FFFF66"/>
    <a:srgbClr val="99FF66"/>
    <a:srgbClr val="000099"/>
    <a:srgbClr val="660066"/>
    <a:srgbClr val="812B4A"/>
    <a:srgbClr val="4D1B42"/>
    <a:srgbClr val="4E2757"/>
  </p:clrMru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ลักษณะสีปานกลาง 3 - เน้น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8A9E112-82D4-455E-B73B-540C347486A7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728AA5C-00A7-449A-9B91-E66ECA29932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5526C32-502C-4CEB-BA4E-0A7D7A4AC782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3E35E3C-C1BA-4B78-BD29-13FFFF072B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5E3C-C1BA-4B78-BD29-13FFFF072B3C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5E3C-C1BA-4B78-BD29-13FFFF072B3C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5E3C-C1BA-4B78-BD29-13FFFF072B3C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5E3C-C1BA-4B78-BD29-13FFFF072B3C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5E3C-C1BA-4B78-BD29-13FFFF072B3C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35E3C-C1BA-4B78-BD29-13FFFF072B3C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ชื่อเรื่อง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5" name="ชื่อเรื่องรอง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1" name="ตัวยึดวันที่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F34F66-14F7-49AB-9C81-CB72733375C0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18" name="ตัวยึดท้ายกระดา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1B717D-5B5D-4AF5-890C-CEAB018057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34F66-14F7-49AB-9C81-CB72733375C0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B717D-5B5D-4AF5-890C-CEAB018057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AF34F66-14F7-49AB-9C81-CB72733375C0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1B717D-5B5D-4AF5-890C-CEAB018057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th-TH" noProof="0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E3782-ACF8-4740-AC60-33959978F98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34F66-14F7-49AB-9C81-CB72733375C0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B717D-5B5D-4AF5-890C-CEAB018057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F34F66-14F7-49AB-9C81-CB72733375C0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81B717D-5B5D-4AF5-890C-CEAB018057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34F66-14F7-49AB-9C81-CB72733375C0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B717D-5B5D-4AF5-890C-CEAB018057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34F66-14F7-49AB-9C81-CB72733375C0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B717D-5B5D-4AF5-890C-CEAB018057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34F66-14F7-49AB-9C81-CB72733375C0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B717D-5B5D-4AF5-890C-CEAB018057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F34F66-14F7-49AB-9C81-CB72733375C0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B717D-5B5D-4AF5-890C-CEAB018057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34F66-14F7-49AB-9C81-CB72733375C0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B717D-5B5D-4AF5-890C-CEAB018057E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34F66-14F7-49AB-9C81-CB72733375C0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1B717D-5B5D-4AF5-890C-CEAB018057E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รูปภาพ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ตัวยึดชื่อเรื่อง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1" name="ตัวยึดข้อความ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7" name="ตัวยึดวันที่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AF34F66-14F7-49AB-9C81-CB72733375C0}" type="datetimeFigureOut">
              <a:rPr lang="th-TH" smtClean="0"/>
              <a:pPr/>
              <a:t>16/03/55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1B717D-5B5D-4AF5-890C-CEAB018057E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9.gif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2816"/>
            <a:ext cx="8388424" cy="2448272"/>
          </a:xfrm>
        </p:spPr>
        <p:txBody>
          <a:bodyPr>
            <a:noAutofit/>
          </a:bodyPr>
          <a:lstStyle/>
          <a:p>
            <a:pPr algn="ctr"/>
            <a:r>
              <a:rPr lang="th-TH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ตัวชี้วัดตามรับรองปฏิบัติราชการ </a:t>
            </a:r>
            <a:br>
              <a:rPr lang="th-TH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</a:br>
            <a:r>
              <a:rPr lang="th-TH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ปีงบประมาณ พ.ศ.๒๕๕๕</a:t>
            </a:r>
            <a:endParaRPr lang="th-TH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6" name="Picture 5" descr="servi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7" y="4807223"/>
            <a:ext cx="1811337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รูปภาพ 9" descr="มุมสีชมพู.jpg"/>
          <p:cNvPicPr>
            <a:picLocks noChangeAspect="1"/>
          </p:cNvPicPr>
          <p:nvPr/>
        </p:nvPicPr>
        <p:blipFill>
          <a:blip r:embed="rId4" cstate="print"/>
          <a:srcRect b="11539"/>
          <a:stretch>
            <a:fillRect/>
          </a:stretch>
        </p:blipFill>
        <p:spPr bwMode="auto">
          <a:xfrm>
            <a:off x="0" y="15875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ชื่อเรื่อง 1"/>
          <p:cNvSpPr txBox="1">
            <a:spLocks/>
          </p:cNvSpPr>
          <p:nvPr/>
        </p:nvSpPr>
        <p:spPr bwMode="auto">
          <a:xfrm>
            <a:off x="2627784" y="5445224"/>
            <a:ext cx="533400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05A5B"/>
                </a:solidFill>
                <a:latin typeface="Microsoft Sans Serif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๓ เม.ย. ๒๕๕๕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นางอาภรณ์ วิเชียร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ผู้อำนวยการกลุ่ม</a:t>
            </a:r>
            <a:r>
              <a:rPr kumimoji="0" lang="th-TH" sz="2000" b="0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พัฒนาระบบบริหาร </a:t>
            </a:r>
            <a:r>
              <a:rPr kumimoji="0" lang="th-TH" sz="2000" b="0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สป.สธ</a:t>
            </a:r>
            <a:endParaRPr kumimoji="0" lang="th-TH" sz="2000" b="0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67544" y="201414"/>
            <a:ext cx="4987280" cy="9233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h-TH" sz="6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วัตถุประสงค์</a:t>
            </a:r>
            <a:endParaRPr lang="th-TH" sz="6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7544" y="1124744"/>
            <a:ext cx="792088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611560" y="2132856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fontAlgn="auto">
              <a:spcAft>
                <a:spcPts val="0"/>
              </a:spcAft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เพื่อให้การปฏิบัติราชการตามนโยบาย</a:t>
            </a:r>
          </a:p>
          <a:p>
            <a:pPr marL="742950" indent="-742950" fontAlgn="auto">
              <a:spcAft>
                <a:spcPts val="0"/>
              </a:spcAft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รัฐมนตรีว่าการกระทรวงสาธารณสุข</a:t>
            </a:r>
          </a:p>
          <a:p>
            <a:pPr marL="742950" indent="-742950" fontAlgn="auto">
              <a:spcAft>
                <a:spcPts val="0"/>
              </a:spcAft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บรรลุเป้าหมาย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908720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1</a:t>
            </a:r>
            <a:endParaRPr lang="th-TH" sz="72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8" name="รูปภาพ 17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67544" y="201414"/>
            <a:ext cx="4987280" cy="9233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h-TH" sz="6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วัตถุประสงค์</a:t>
            </a:r>
            <a:endParaRPr lang="th-TH" sz="6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9552" y="1268760"/>
            <a:ext cx="792088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323528" y="2276872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fontAlgn="auto">
              <a:spcAft>
                <a:spcPts val="0"/>
              </a:spcAft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เพื่อเป็นการแสดงความรับผิดชอบต่อ</a:t>
            </a:r>
          </a:p>
          <a:p>
            <a:pPr marL="742950" indent="-742950" fontAlgn="auto">
              <a:spcAft>
                <a:spcPts val="0"/>
              </a:spcAft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ผลงานตลอดจนแสดงให้เห็นถึงเจตจำนง</a:t>
            </a:r>
          </a:p>
          <a:p>
            <a:pPr marL="742950" indent="-742950" fontAlgn="auto">
              <a:spcAft>
                <a:spcPts val="0"/>
              </a:spcAft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ในการรับผิดชอบต่อผลสำเร็จหรือผลงาน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560" y="1076543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2</a:t>
            </a:r>
          </a:p>
        </p:txBody>
      </p:sp>
      <p:pic>
        <p:nvPicPr>
          <p:cNvPr id="18" name="รูปภาพ 17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รูปภาพ 20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67544" y="201414"/>
            <a:ext cx="4987280" cy="9233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h-TH" sz="60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วัตถุประสงค์</a:t>
            </a:r>
            <a:endParaRPr lang="th-TH" sz="6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39552" y="1124744"/>
            <a:ext cx="792088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611560" y="2062003"/>
            <a:ext cx="7344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fontAlgn="auto">
              <a:spcAft>
                <a:spcPts val="0"/>
              </a:spcAft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เพื่อนำผลการดำเนินงานของตัวชี้วัด</a:t>
            </a:r>
          </a:p>
          <a:p>
            <a:pPr marL="742950" indent="-742950" fontAlgn="auto">
              <a:spcAft>
                <a:spcPts val="0"/>
              </a:spcAft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ตามคำรับรองการปฏิบัติราชการ </a:t>
            </a:r>
          </a:p>
          <a:p>
            <a:pPr marL="742950" indent="-742950" fontAlgn="auto">
              <a:spcAft>
                <a:spcPts val="0"/>
              </a:spcAft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ไปเชื่อมโยงกับการประเมินสมรรถนะ</a:t>
            </a:r>
          </a:p>
          <a:p>
            <a:pPr marL="742950" indent="-742950" fontAlgn="auto">
              <a:spcAft>
                <a:spcPts val="0"/>
              </a:spcAft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ประจำปีงบประมาณ พ.ศ. 2555 </a:t>
            </a:r>
          </a:p>
          <a:p>
            <a:pPr marL="742950" indent="-742950" fontAlgn="auto">
              <a:spcAft>
                <a:spcPts val="0"/>
              </a:spcAft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ตามแนวทางที่สำนักงาน ก.พ.กำหนด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560" y="908720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3</a:t>
            </a:r>
            <a:endParaRPr lang="th-TH" sz="72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8" name="รูปภาพ 17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รูปภาพ 21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รูปภาพ 20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95536" y="520804"/>
            <a:ext cx="7200800" cy="11079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th-TH" sz="3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29 ตัวชี้วัด</a:t>
            </a:r>
            <a:r>
              <a:rPr lang="th-TH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แบ่งเป็น 2 มิติ น้ำหนักร้อยละ 100</a:t>
            </a:r>
            <a:endParaRPr lang="th-TH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520" y="2132856"/>
            <a:ext cx="3168352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มิติภายนอก </a:t>
            </a:r>
            <a:endParaRPr lang="th-TH" sz="4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271063"/>
            <a:ext cx="77768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                     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ร้อยละ 50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(เป็นตัวชี้วัดตามนโยบายรัฐมนตรี 26 ตัวชี้วัด)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96" y="4215279"/>
            <a:ext cx="81369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         ร้อยละ 50 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(เป็นตัวชี้วัดการบริหารจัดการภายใน 3 ตัวชี้วัด)</a:t>
            </a:r>
          </a:p>
        </p:txBody>
      </p:sp>
      <p:pic>
        <p:nvPicPr>
          <p:cNvPr id="18" name="รูปภาพ 17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20" name="Oval 10"/>
          <p:cNvSpPr/>
          <p:nvPr/>
        </p:nvSpPr>
        <p:spPr>
          <a:xfrm>
            <a:off x="251520" y="4149080"/>
            <a:ext cx="3096344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มิติภายใน </a:t>
            </a:r>
            <a:endParaRPr lang="th-TH" sz="4800" b="1" dirty="0"/>
          </a:p>
        </p:txBody>
      </p:sp>
      <p:sp>
        <p:nvSpPr>
          <p:cNvPr id="13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รูปภาพ 9" descr="มุมสีชมพู.jpg"/>
          <p:cNvPicPr>
            <a:picLocks noChangeAspect="1"/>
          </p:cNvPicPr>
          <p:nvPr/>
        </p:nvPicPr>
        <p:blipFill>
          <a:blip r:embed="rId3" cstate="print"/>
          <a:srcRect b="11539"/>
          <a:stretch>
            <a:fillRect/>
          </a:stretch>
        </p:blipFill>
        <p:spPr bwMode="auto">
          <a:xfrm>
            <a:off x="0" y="15875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571500" y="1357313"/>
            <a:ext cx="485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pic>
        <p:nvPicPr>
          <p:cNvPr id="11" name="รูปภาพ 10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d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55576" y="2924944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มิติ</a:t>
            </a:r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ภายนอก ๒๖ </a:t>
            </a:r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</a:t>
            </a:r>
          </a:p>
        </p:txBody>
      </p:sp>
      <p:sp>
        <p:nvSpPr>
          <p:cNvPr id="10" name="Oval 26"/>
          <p:cNvSpPr/>
          <p:nvPr/>
        </p:nvSpPr>
        <p:spPr>
          <a:xfrm>
            <a:off x="7380312" y="2636912"/>
            <a:ext cx="432000" cy="432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8"/>
          <p:cNvSpPr/>
          <p:nvPr/>
        </p:nvSpPr>
        <p:spPr>
          <a:xfrm>
            <a:off x="6732240" y="3789040"/>
            <a:ext cx="540000" cy="540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22"/>
          <p:cNvSpPr/>
          <p:nvPr/>
        </p:nvSpPr>
        <p:spPr>
          <a:xfrm>
            <a:off x="7164288" y="1628800"/>
            <a:ext cx="288000" cy="288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781236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ร้อย</a:t>
            </a:r>
            <a:r>
              <a:rPr lang="th-TH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ละของตำบลเป้าหมายผ่าน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เกณฑ์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ตำบลนม</a:t>
            </a:r>
            <a:r>
              <a:rPr lang="th-TH" sz="2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แม่เพื่อสายใยรักแห่งครอบครัว</a:t>
            </a:r>
          </a:p>
        </p:txBody>
      </p:sp>
      <p:sp>
        <p:nvSpPr>
          <p:cNvPr id="10274" name="Rectangle 32"/>
          <p:cNvSpPr>
            <a:spLocks noChangeArrowheads="1"/>
          </p:cNvSpPr>
          <p:nvPr/>
        </p:nvSpPr>
        <p:spPr bwMode="auto">
          <a:xfrm>
            <a:off x="0" y="4945230"/>
            <a:ext cx="82444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หมาย</a:t>
            </a:r>
            <a:r>
              <a:rPr lang="th-TH" sz="24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เหตุ</a:t>
            </a:r>
            <a:r>
              <a:rPr lang="en-US" sz="24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 : </a:t>
            </a:r>
            <a:endParaRPr lang="th-TH" sz="2400" b="1" dirty="0" smtClean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buFontTx/>
              <a:buChar char="-"/>
            </a:pP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จังหวัดนำ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ร่อง ๕ จังหวัด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ลำ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พูน,ระยอง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,ราชบุรี,อุบลราชธานี  </a:t>
            </a:r>
          </a:p>
          <a:p>
            <a:pPr eaLnBrk="0" hangingPunct="0"/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  และ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นครศรีธรรมราช ให้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ดำเนินการอำเภอละ </a:t>
            </a:r>
            <a:r>
              <a:rPr lang="th-TH" sz="2400" b="1" dirty="0">
                <a:latin typeface="Tahoma" pitchFamily="34" charset="0"/>
                <a:cs typeface="Tahoma" pitchFamily="34" charset="0"/>
              </a:rPr>
              <a:t>๑ </a:t>
            </a:r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ตำบล</a:t>
            </a:r>
          </a:p>
          <a:p>
            <a:pPr eaLnBrk="0" hangingPunct="0"/>
            <a:r>
              <a:rPr lang="th-TH" sz="2400" b="1" dirty="0" smtClean="0">
                <a:latin typeface="Tahoma" pitchFamily="34" charset="0"/>
                <a:cs typeface="Tahoma" pitchFamily="34" charset="0"/>
              </a:rPr>
              <a:t>- จังหวัดที่ไม่ใช่พื้นที่นำร่อง ดำเนินการจังหวัดละ ๑ ตำบล </a:t>
            </a:r>
            <a:endParaRPr lang="th-TH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75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E1FFB4C-128E-4339-AFA0-AE7968449BA0}" type="slidenum">
              <a:rPr lang="en-US" smtClean="0"/>
              <a:pPr/>
              <a:t>15</a:t>
            </a:fld>
            <a:endParaRPr lang="th-TH" dirty="0" smtClean="0"/>
          </a:p>
        </p:txBody>
      </p:sp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pic>
        <p:nvPicPr>
          <p:cNvPr id="11" name="รูปภาพ 10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611560" y="2116304"/>
            <a:ext cx="7344816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๑๐๐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(๑๔๖ แห่ง)</a:t>
            </a: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th-TH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๕ ได้ดำเนินการผ่านเกณฑ์ ๑๐๐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๑ ดำเนินการไม่ผ่านเกณฑ์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Oval 10"/>
          <p:cNvSpPr/>
          <p:nvPr/>
        </p:nvSpPr>
        <p:spPr>
          <a:xfrm>
            <a:off x="251520" y="188640"/>
            <a:ext cx="3168352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๑ 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ชื่อเรื่อง 10"/>
          <p:cNvSpPr>
            <a:spLocks noGrp="1"/>
          </p:cNvSpPr>
          <p:nvPr>
            <p:ph type="title"/>
          </p:nvPr>
        </p:nvSpPr>
        <p:spPr>
          <a:xfrm>
            <a:off x="395537" y="116632"/>
            <a:ext cx="7632848" cy="20882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            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               ระดับความสำเร็จในการดำเนินงานโครงการ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TO BE NUMBER ONE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ของจังหวัด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th-TH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772816"/>
            <a:ext cx="8028384" cy="2664296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2800" b="1" spc="-1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800" b="1" spc="-1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</a:t>
            </a:r>
            <a:r>
              <a:rPr lang="en-US" sz="2800" b="1" spc="-100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2800" b="1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b="1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กำหนดเป็นระดับขั้นของความสำเร็จ </a:t>
            </a:r>
            <a:r>
              <a:rPr lang="en-US" b="1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(Milestone) </a:t>
            </a:r>
            <a:r>
              <a:rPr lang="th-TH" b="1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แบ่งเกณฑ์การให้คะแนนเป็น ๕ ระดับ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b="1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พิจารณาจากความก้าวหน้าของขั้นตอน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2800" b="1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b="1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การดำเนินการตามเป้าหมายแต่ละระดับ </a:t>
            </a:r>
            <a:r>
              <a:rPr lang="th-TH" sz="2800" b="1" spc="-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ดังนี้</a:t>
            </a:r>
            <a:r>
              <a:rPr lang="th-TH" sz="2800" dirty="0" smtClean="0">
                <a:latin typeface="Tahoma" pitchFamily="34" charset="0"/>
                <a:ea typeface="Cordia New"/>
                <a:cs typeface="Tahoma" pitchFamily="34" charset="0"/>
              </a:rPr>
              <a:t> </a:t>
            </a:r>
            <a:endParaRPr lang="en-US" sz="2800" dirty="0" smtClean="0">
              <a:latin typeface="Tahoma" pitchFamily="34" charset="0"/>
              <a:ea typeface="Cordia New"/>
              <a:cs typeface="Tahoma" pitchFamily="34" charset="0"/>
            </a:endParaRPr>
          </a:p>
        </p:txBody>
      </p:sp>
      <p:pic>
        <p:nvPicPr>
          <p:cNvPr id="9" name="รูปภาพ 8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2" name="Oval 10"/>
          <p:cNvSpPr/>
          <p:nvPr/>
        </p:nvSpPr>
        <p:spPr>
          <a:xfrm>
            <a:off x="179512" y="116632"/>
            <a:ext cx="3168352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๒ 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7504" y="4221088"/>
            <a:ext cx="8172400" cy="24928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kumimoji="0" lang="th-TH" sz="2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2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ระดับ ๑</a:t>
            </a:r>
            <a:r>
              <a:rPr kumimoji="0" lang="th-TH" sz="28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Cordia New"/>
                <a:cs typeface="Tahoma" pitchFamily="34" charset="0"/>
              </a:rPr>
              <a:t>มีการแต่งตั้งคณะกรรมการโครงการ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Cordia New"/>
              <a:cs typeface="Tahoma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lang="en-US" sz="2600" b="1" dirty="0" smtClean="0">
                <a:latin typeface="Tahoma" pitchFamily="34" charset="0"/>
                <a:ea typeface="Cordia New"/>
                <a:cs typeface="Tahoma" pitchFamily="34" charset="0"/>
              </a:rPr>
              <a:t>     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Cordia New"/>
                <a:cs typeface="Tahoma" pitchFamily="34" charset="0"/>
              </a:rPr>
              <a:t>TO BE NUMBER ONE </a:t>
            </a:r>
            <a:r>
              <a:rPr kumimoji="0" lang="th-TH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Cordia New"/>
                <a:cs typeface="Tahoma" pitchFamily="34" charset="0"/>
              </a:rPr>
              <a:t>ระดับจังหวัด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lang="th-TH" sz="2600" b="1" dirty="0" smtClean="0">
                <a:latin typeface="Tahoma" pitchFamily="34" charset="0"/>
                <a:ea typeface="Cordia New"/>
                <a:cs typeface="Tahoma" pitchFamily="34" charset="0"/>
              </a:rPr>
              <a:t>         </a:t>
            </a:r>
            <a:r>
              <a:rPr kumimoji="0" lang="th-TH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Cordia New"/>
                <a:cs typeface="Tahoma" pitchFamily="34" charset="0"/>
              </a:rPr>
              <a:t>โดยมีผู้ว่าราชการจังหวัดเป็นประธาน และ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lang="th-TH" sz="2600" b="1" dirty="0" smtClean="0">
                <a:latin typeface="Tahoma" pitchFamily="34" charset="0"/>
                <a:ea typeface="Cordia New"/>
                <a:cs typeface="Tahoma" pitchFamily="34" charset="0"/>
              </a:rPr>
              <a:t>         </a:t>
            </a:r>
            <a:r>
              <a:rPr kumimoji="0" lang="th-TH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Cordia New"/>
                <a:cs typeface="Tahoma" pitchFamily="34" charset="0"/>
              </a:rPr>
              <a:t>คณะกรรมการจากหน่วยงานที่เกี่ยวข้อง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lang="th-TH" sz="2600" b="1" dirty="0" smtClean="0">
                <a:latin typeface="Tahoma" pitchFamily="34" charset="0"/>
                <a:ea typeface="Cordia New"/>
                <a:cs typeface="Tahoma" pitchFamily="34" charset="0"/>
              </a:rPr>
              <a:t>         </a:t>
            </a:r>
            <a:r>
              <a:rPr kumimoji="0" lang="th-TH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Cordia New"/>
                <a:cs typeface="Tahoma" pitchFamily="34" charset="0"/>
              </a:rPr>
              <a:t>ทุกภาคส่วน</a:t>
            </a:r>
            <a:endParaRPr kumimoji="0" lang="th-TH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pic>
        <p:nvPicPr>
          <p:cNvPr id="11" name="รูปภาพ 10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360040"/>
            <a:ext cx="8172400" cy="2204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ระดับ ๒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b="1" dirty="0" smtClean="0">
                <a:latin typeface="Tahoma" pitchFamily="34" charset="0"/>
                <a:ea typeface="Cordia New"/>
                <a:cs typeface="Tahoma" pitchFamily="34" charset="0"/>
              </a:rPr>
              <a:t>มีแผนปฏิบัติการ</a:t>
            </a:r>
            <a:r>
              <a:rPr lang="en-US" sz="2600" b="1" dirty="0" smtClean="0">
                <a:latin typeface="Tahoma" pitchFamily="34" charset="0"/>
                <a:ea typeface="Cordia New"/>
                <a:cs typeface="Tahoma" pitchFamily="34" charset="0"/>
              </a:rPr>
              <a:t> TO BE NUMBER ONE </a:t>
            </a:r>
            <a:endParaRPr lang="th-TH" sz="2600" b="1" dirty="0" smtClean="0">
              <a:latin typeface="Tahoma" pitchFamily="34" charset="0"/>
              <a:ea typeface="Cordia New"/>
              <a:cs typeface="Tahoma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th-TH" sz="2600" b="1" dirty="0" smtClean="0">
                <a:latin typeface="Tahoma" pitchFamily="34" charset="0"/>
                <a:ea typeface="Cordia New"/>
                <a:cs typeface="Tahoma" pitchFamily="34" charset="0"/>
              </a:rPr>
              <a:t>             ที่ระบุรายละเอียดกิจกรรม ระยะเวลา เป้าหมาย               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th-TH" sz="2600" b="1" dirty="0" smtClean="0">
                <a:latin typeface="Tahoma" pitchFamily="34" charset="0"/>
                <a:ea typeface="Cordia New"/>
                <a:cs typeface="Tahoma" pitchFamily="34" charset="0"/>
              </a:rPr>
              <a:t>             งบประมาณ และ แหล่งงบประมาณ 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th-TH" sz="2600" b="1" dirty="0" smtClean="0">
                <a:latin typeface="Tahoma" pitchFamily="34" charset="0"/>
                <a:ea typeface="Cordia New"/>
                <a:cs typeface="Tahoma" pitchFamily="34" charset="0"/>
              </a:rPr>
              <a:t>             รับผิดชอบที่ชัดเจน</a:t>
            </a:r>
            <a:endParaRPr kumimoji="0" lang="th-TH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36512" y="2420888"/>
            <a:ext cx="8172400" cy="15841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ระดับ ๓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b="1" dirty="0" smtClean="0">
                <a:solidFill>
                  <a:srgbClr val="000000"/>
                </a:solidFill>
                <a:latin typeface="Tahoma" pitchFamily="34" charset="0"/>
                <a:ea typeface="Cordia New"/>
                <a:cs typeface="Tahoma" pitchFamily="34" charset="0"/>
              </a:rPr>
              <a:t>มีการดำเนินงานตามแผนปฏิบัติการ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th-TH" sz="2600" b="1" dirty="0" smtClean="0">
                <a:solidFill>
                  <a:srgbClr val="000000"/>
                </a:solidFill>
                <a:latin typeface="Tahoma" pitchFamily="34" charset="0"/>
                <a:ea typeface="Cordia New"/>
                <a:cs typeface="Tahoma" pitchFamily="34" charset="0"/>
              </a:rPr>
              <a:t>             ที่</a:t>
            </a:r>
            <a:r>
              <a:rPr lang="th-TH" sz="2600" b="1" dirty="0" smtClean="0">
                <a:latin typeface="Tahoma" pitchFamily="34" charset="0"/>
                <a:ea typeface="Cordia New"/>
                <a:cs typeface="Tahoma" pitchFamily="34" charset="0"/>
              </a:rPr>
              <a:t>ไม่น้อยกว่าร้อยละ ๘๐ ของกิจกรรม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th-TH" sz="2600" b="1" dirty="0" smtClean="0">
                <a:latin typeface="Tahoma" pitchFamily="34" charset="0"/>
                <a:ea typeface="Cordia New"/>
                <a:cs typeface="Tahoma" pitchFamily="34" charset="0"/>
              </a:rPr>
              <a:t>             ที่ระบุในแผน</a:t>
            </a:r>
            <a:endParaRPr kumimoji="0" lang="th-TH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4005064"/>
            <a:ext cx="8172400" cy="11521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ระดับ ๔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b="1" dirty="0" smtClean="0">
                <a:latin typeface="Tahoma" pitchFamily="34" charset="0"/>
                <a:ea typeface="Cordia New"/>
                <a:cs typeface="Tahoma" pitchFamily="34" charset="0"/>
              </a:rPr>
              <a:t>มีจำนวนสมาชิก 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Cordia New"/>
                <a:cs typeface="Tahoma" pitchFamily="34" charset="0"/>
              </a:rPr>
              <a:t>TO BE NUMBER ONE</a:t>
            </a:r>
            <a:r>
              <a:rPr lang="th-TH" sz="2600" b="1" dirty="0" smtClean="0">
                <a:solidFill>
                  <a:srgbClr val="000000"/>
                </a:solidFill>
                <a:latin typeface="Tahoma" pitchFamily="34" charset="0"/>
                <a:ea typeface="Cordia New"/>
                <a:cs typeface="Tahoma" pitchFamily="34" charset="0"/>
              </a:rPr>
              <a:t> 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th-TH" sz="2600" b="1" dirty="0" smtClean="0">
                <a:solidFill>
                  <a:srgbClr val="000000"/>
                </a:solidFill>
                <a:latin typeface="Tahoma" pitchFamily="34" charset="0"/>
                <a:ea typeface="Cordia New"/>
                <a:cs typeface="Tahoma" pitchFamily="34" charset="0"/>
              </a:rPr>
              <a:t>             อายุ ๑๐ </a:t>
            </a:r>
            <a:r>
              <a:rPr lang="en-US" sz="2600" b="1" dirty="0" smtClean="0">
                <a:solidFill>
                  <a:srgbClr val="000000"/>
                </a:solidFill>
                <a:latin typeface="Tahoma" pitchFamily="34" charset="0"/>
                <a:ea typeface="Cordia New"/>
                <a:cs typeface="Tahoma" pitchFamily="34" charset="0"/>
              </a:rPr>
              <a:t>– </a:t>
            </a:r>
            <a:r>
              <a:rPr lang="th-TH" sz="2600" b="1" dirty="0" smtClean="0">
                <a:solidFill>
                  <a:srgbClr val="000000"/>
                </a:solidFill>
                <a:latin typeface="Tahoma" pitchFamily="34" charset="0"/>
                <a:ea typeface="Cordia New"/>
                <a:cs typeface="Tahoma" pitchFamily="34" charset="0"/>
              </a:rPr>
              <a:t>๒๔ ปี ไม่น้อยกว่าร้อยละ </a:t>
            </a:r>
            <a:r>
              <a:rPr lang="th-TH" sz="2600" b="1" dirty="0" smtClean="0">
                <a:latin typeface="Tahoma" pitchFamily="34" charset="0"/>
                <a:ea typeface="Cordia New"/>
                <a:cs typeface="Tahoma" pitchFamily="34" charset="0"/>
              </a:rPr>
              <a:t>๘๐</a:t>
            </a:r>
            <a:endParaRPr kumimoji="0" lang="th-TH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-36512" y="5157192"/>
            <a:ext cx="8172400" cy="11521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spcAft>
                <a:spcPts val="600"/>
              </a:spcAft>
            </a:pP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ระดับ ๕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b="1" dirty="0" smtClean="0">
                <a:latin typeface="Tahoma" pitchFamily="34" charset="0"/>
                <a:ea typeface="Cordia New"/>
                <a:cs typeface="Tahoma" pitchFamily="34" charset="0"/>
              </a:rPr>
              <a:t>ศูนย์เพื่อนใจวัยรุ่นที่มีการดำเนินงาน</a:t>
            </a:r>
          </a:p>
          <a:p>
            <a:pPr>
              <a:spcAft>
                <a:spcPts val="600"/>
              </a:spcAft>
            </a:pPr>
            <a:r>
              <a:rPr lang="th-TH" sz="2600" b="1" dirty="0" smtClean="0">
                <a:latin typeface="Tahoma" pitchFamily="34" charset="0"/>
                <a:ea typeface="Cordia New"/>
                <a:cs typeface="Tahoma" pitchFamily="34" charset="0"/>
              </a:rPr>
              <a:t>             อย่างต่อเนื่องไม่น้อยกว่า ๒ แห่งต่ออำเภอ </a:t>
            </a: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0" y="6215063"/>
            <a:ext cx="80283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หมาย</a:t>
            </a:r>
            <a:r>
              <a:rPr lang="th-TH" sz="2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เหตุ</a:t>
            </a:r>
            <a:r>
              <a:rPr lang="en-US" sz="2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: </a:t>
            </a:r>
            <a:r>
              <a:rPr lang="th-TH" sz="2000" b="1" dirty="0">
                <a:latin typeface="Tahoma" pitchFamily="34" charset="0"/>
                <a:cs typeface="Tahoma" pitchFamily="34" charset="0"/>
              </a:rPr>
              <a:t>ทุกจังหวัดดำเนินการตามขั้นตอนการดำเนินงาน ๕ ระดับ</a:t>
            </a:r>
          </a:p>
        </p:txBody>
      </p:sp>
      <p:sp>
        <p:nvSpPr>
          <p:cNvPr id="16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5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E1FFB4C-128E-4339-AFA0-AE7968449BA0}" type="slidenum">
              <a:rPr lang="en-US" smtClean="0"/>
              <a:pPr/>
              <a:t>18</a:t>
            </a:fld>
            <a:endParaRPr lang="th-TH" smtClean="0"/>
          </a:p>
        </p:txBody>
      </p:sp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95536" y="1403647"/>
            <a:ext cx="8064896" cy="945233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all" spc="-9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ประชาชนกลุ่มเสี่ยงสูงต่อเบาหวาน </a:t>
            </a:r>
            <a:r>
              <a:rPr kumimoji="0" lang="th-TH" sz="2400" b="1" i="0" u="none" strike="noStrike" kern="1200" cap="all" spc="-14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</a:t>
            </a:r>
            <a:r>
              <a:rPr kumimoji="0" lang="en-US" sz="2400" b="1" i="0" u="none" strike="noStrike" kern="1200" cap="all" spc="-14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Pre-diabetes</a:t>
            </a:r>
            <a:r>
              <a:rPr kumimoji="0" lang="th-TH" sz="2400" b="1" i="0" u="none" strike="noStrike" kern="1200" cap="all" spc="-14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)</a:t>
            </a:r>
            <a:r>
              <a:rPr kumimoji="0" lang="th-TH" b="1" i="0" u="none" strike="noStrike" kern="1200" cap="all" spc="-9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all" spc="-9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ปี ๒๕๕๔ ป่วยเป็นโรคเบาหวาน ปี ๒๕๕๕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all" spc="-9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ไม่เกินร้อยละ ๕</a:t>
            </a:r>
            <a:endParaRPr kumimoji="0" lang="th-TH" b="1" i="0" u="none" strike="noStrike" kern="1200" cap="all" spc="-9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/>
        </p:nvGraphicFramePr>
        <p:xfrm>
          <a:off x="35497" y="2386782"/>
          <a:ext cx="7992887" cy="262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41"/>
                <a:gridCol w="1141841"/>
                <a:gridCol w="1141841"/>
                <a:gridCol w="1141841"/>
                <a:gridCol w="1141841"/>
                <a:gridCol w="1141841"/>
                <a:gridCol w="1141841"/>
              </a:tblGrid>
              <a:tr h="480577">
                <a:tc rowSpan="2">
                  <a:txBody>
                    <a:bodyPr/>
                    <a:lstStyle/>
                    <a:p>
                      <a:endParaRPr lang="th-TH" sz="2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</a:t>
                      </a:r>
                    </a:p>
                    <a:p>
                      <a:pPr algn="ctr"/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หนัก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h-TH" sz="2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เป้า</a:t>
                      </a:r>
                    </a:p>
                    <a:p>
                      <a:pPr algn="ctr"/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หมาย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34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๑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๒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๓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๔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ระดับ ๕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63354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๒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r>
                        <a:rPr lang="th-TH" sz="26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๕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๗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๖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๕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๔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๓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496" y="4869160"/>
            <a:ext cx="8208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1800" b="1" dirty="0">
                <a:solidFill>
                  <a:srgbClr val="C00000"/>
                </a:solidFill>
                <a:latin typeface="Tahoma" pitchFamily="34" charset="0"/>
                <a:ea typeface="Angsana New" pitchFamily="18" charset="-34"/>
                <a:cs typeface="Tahoma" pitchFamily="34" charset="0"/>
              </a:rPr>
              <a:t>หมายเหตุ </a:t>
            </a:r>
            <a:r>
              <a:rPr lang="en-US" sz="1800" b="1" dirty="0">
                <a:solidFill>
                  <a:srgbClr val="C00000"/>
                </a:solidFill>
                <a:latin typeface="Tahoma" pitchFamily="34" charset="0"/>
                <a:ea typeface="Angsana New" pitchFamily="18" charset="-34"/>
                <a:cs typeface="Tahoma" pitchFamily="34" charset="0"/>
              </a:rPr>
              <a:t>: </a:t>
            </a:r>
            <a:endParaRPr lang="th-TH" sz="1800" b="1" dirty="0" smtClean="0">
              <a:solidFill>
                <a:srgbClr val="C00000"/>
              </a:solidFill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eaLnBrk="0" hangingPunct="0"/>
            <a:r>
              <a:rPr lang="th-TH" sz="18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๑. โรงพยาบาล</a:t>
            </a:r>
            <a:r>
              <a:rPr lang="th-TH" sz="18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ศูนย์/โรงพยาบาลทั่วไป ดำเนินการเก็บข้อมูลจากเป้าหมาย</a:t>
            </a:r>
          </a:p>
          <a:p>
            <a:pPr eaLnBrk="0" hangingPunct="0"/>
            <a:r>
              <a:rPr lang="th-TH" sz="18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       </a:t>
            </a:r>
            <a:r>
              <a:rPr lang="th-TH" sz="18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ของตนเอง</a:t>
            </a:r>
            <a:endParaRPr lang="th-TH" sz="18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eaLnBrk="0" hangingPunct="0"/>
            <a:r>
              <a:rPr lang="th-TH" sz="18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๒. </a:t>
            </a:r>
            <a:r>
              <a:rPr lang="th-TH" sz="18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สำนักงานสาธารณสุขจังหวัดดำเนินการเก็บข้อมูลจาก</a:t>
            </a:r>
            <a:r>
              <a:rPr lang="th-TH" sz="18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เป้าหมาย                   </a:t>
            </a:r>
          </a:p>
          <a:p>
            <a:pPr eaLnBrk="0" hangingPunct="0"/>
            <a:r>
              <a:rPr lang="th-TH" sz="18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  ของจังหวัด(</a:t>
            </a:r>
            <a:r>
              <a:rPr lang="th-TH" sz="1800" b="1" dirty="0" err="1">
                <a:latin typeface="Tahoma" pitchFamily="34" charset="0"/>
                <a:ea typeface="Angsana New" pitchFamily="18" charset="-34"/>
                <a:cs typeface="Tahoma" pitchFamily="34" charset="0"/>
              </a:rPr>
              <a:t>สสจ.</a:t>
            </a:r>
            <a:r>
              <a:rPr lang="th-TH" sz="18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)</a:t>
            </a:r>
          </a:p>
          <a:p>
            <a:pPr eaLnBrk="0" hangingPunct="0"/>
            <a:r>
              <a:rPr lang="th-TH" sz="18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๓. ผู้ตรวจราชการกระทรวงทุกเขตดำเนินการเก็บข้อมูลจากเขตที่รับผิดชอบ</a:t>
            </a:r>
            <a:r>
              <a:rPr lang="en-US" sz="18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</a:t>
            </a:r>
            <a:endParaRPr lang="en-US" sz="18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</p:txBody>
      </p:sp>
      <p:pic>
        <p:nvPicPr>
          <p:cNvPr id="14" name="รูปภาพ 13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0"/>
          <p:cNvSpPr/>
          <p:nvPr/>
        </p:nvSpPr>
        <p:spPr>
          <a:xfrm>
            <a:off x="251520" y="188640"/>
            <a:ext cx="3168352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๓ 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๔ 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051720" y="4398202"/>
            <a:ext cx="108012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๑๑</a:t>
            </a:r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79512" y="3789040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2866870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051720" y="3894146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275856" y="4038162"/>
            <a:ext cx="1080120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๑๐.๕๐</a:t>
            </a:r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275856" y="3534106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499992" y="3174066"/>
            <a:ext cx="100811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652120" y="2670010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2453986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499992" y="3678122"/>
            <a:ext cx="1008112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๑๐</a:t>
            </a:r>
            <a:endParaRPr lang="th-TH" sz="19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652120" y="3174066"/>
            <a:ext cx="1080120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๙.๕๐</a:t>
            </a:r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2958042"/>
            <a:ext cx="1080120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</a:t>
            </a:r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611560" y="2185700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๒   เป้าหมาย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๑๐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79512" y="4653136"/>
            <a:ext cx="84249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2100" b="1" dirty="0">
                <a:solidFill>
                  <a:srgbClr val="C00000"/>
                </a:solidFill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100" b="1" dirty="0" smtClean="0">
                <a:solidFill>
                  <a:srgbClr val="C00000"/>
                </a:solidFill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100" b="1" dirty="0" smtClean="0">
                <a:solidFill>
                  <a:srgbClr val="C00000"/>
                </a:solidFill>
                <a:latin typeface="Tahoma" pitchFamily="34" charset="0"/>
                <a:ea typeface="Angsana New" pitchFamily="18" charset="-34"/>
                <a:cs typeface="Tahoma" pitchFamily="34" charset="0"/>
              </a:rPr>
              <a:t> : </a:t>
            </a:r>
            <a:endParaRPr lang="th-TH" sz="2100" b="1" dirty="0" smtClean="0">
              <a:solidFill>
                <a:srgbClr val="C00000"/>
              </a:solidFill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marL="457200" indent="-457200"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๑. โรงพยาบาล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ศูนย์/โรงพยาบาลทั่วไป เก็บข้อมูลจาก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เป้าหมาย</a:t>
            </a:r>
          </a:p>
          <a:p>
            <a:pPr marL="457200" indent="-457200"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ของตนเอง</a:t>
            </a:r>
            <a:endParaRPr lang="th-TH" sz="21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๒. สำนักงาน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สาธารณสุขจังหวัดเก็บข้อมูลจากเป้าหมายของ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จังหวัด </a:t>
            </a: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(</a:t>
            </a:r>
            <a:r>
              <a:rPr lang="th-TH" sz="2100" b="1" dirty="0" err="1">
                <a:latin typeface="Tahoma" pitchFamily="34" charset="0"/>
                <a:ea typeface="Angsana New" pitchFamily="18" charset="-34"/>
                <a:cs typeface="Tahoma" pitchFamily="34" charset="0"/>
              </a:rPr>
              <a:t>สสจ.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)</a:t>
            </a: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๓. ผู้ตรวจ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ราชการกระทรวงทุกเขต เก็บข้อมูลจากเขตที่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รับผิดชอบ</a:t>
            </a:r>
            <a:endParaRPr lang="en-US" sz="21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</p:txBody>
      </p:sp>
      <p:sp>
        <p:nvSpPr>
          <p:cNvPr id="27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380312" cy="13681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6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600" dirty="0" smtClean="0">
                <a:latin typeface="Tahoma" pitchFamily="34" charset="0"/>
                <a:cs typeface="Tahoma" pitchFamily="34" charset="0"/>
              </a:rPr>
            </a:br>
            <a:r>
              <a:rPr lang="th-TH" sz="26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600" dirty="0" smtClean="0">
                <a:latin typeface="Tahoma" pitchFamily="34" charset="0"/>
                <a:cs typeface="Tahoma" pitchFamily="34" charset="0"/>
              </a:rPr>
            </a:br>
            <a:r>
              <a:rPr lang="th-TH" sz="26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600" dirty="0" smtClean="0">
                <a:latin typeface="Tahoma" pitchFamily="34" charset="0"/>
                <a:cs typeface="Tahoma" pitchFamily="34" charset="0"/>
              </a:rPr>
            </a:br>
            <a:r>
              <a:rPr lang="th-TH" sz="26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600" dirty="0" smtClean="0">
                <a:latin typeface="Tahoma" pitchFamily="34" charset="0"/>
                <a:cs typeface="Tahoma" pitchFamily="34" charset="0"/>
              </a:rPr>
            </a:br>
            <a:r>
              <a:rPr lang="th-TH" sz="26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h-TH" sz="2600" dirty="0" smtClean="0">
                <a:latin typeface="Tahoma" pitchFamily="34" charset="0"/>
                <a:cs typeface="Tahoma" pitchFamily="34" charset="0"/>
              </a:rPr>
            </a:b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ประชาชนกลุ่มเสี่ยงสูงต่อความดันโลหิตสูง                                               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Pre-hypertension</a:t>
            </a:r>
            <a:r>
              <a:rPr lang="th-TH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th-TH" sz="2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ปี ๒๕๕๔ ป่วยเป็นโรค                                      ความดันโลหิตสูง ปี ๒๕๕๕ ไม่เกินร้อยละ ๑๐</a:t>
            </a:r>
            <a:endParaRPr lang="th-TH" sz="26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รูปภาพ 11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92896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397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27000"/>
          </a:sp3d>
        </p:spPr>
      </p:pic>
      <p:sp>
        <p:nvSpPr>
          <p:cNvPr id="3" name="สี่เหลี่ยมผืนผ้า 2"/>
          <p:cNvSpPr/>
          <p:nvPr/>
        </p:nvSpPr>
        <p:spPr>
          <a:xfrm>
            <a:off x="35496" y="47667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พิธีลงนามคำรับรองการปฏิบัติราชการ </a:t>
            </a:r>
          </a:p>
          <a:p>
            <a:pPr algn="ctr"/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กระทรวงสาธารณสุข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ประจำปีงบประมาณ พ.ศ.๒๕๕๕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164804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38100" dir="18900000" algn="bl" rotWithShape="0">
              <a:prstClr val="black">
                <a:alpha val="28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 w="203200" prst="coolSlant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581128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32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0650"/>
          </a:sp3d>
        </p:spPr>
      </p:pic>
      <p:sp>
        <p:nvSpPr>
          <p:cNvPr id="9" name="Oval 26"/>
          <p:cNvSpPr/>
          <p:nvPr/>
        </p:nvSpPr>
        <p:spPr>
          <a:xfrm>
            <a:off x="5364088" y="4221088"/>
            <a:ext cx="432000" cy="432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26"/>
          <p:cNvSpPr/>
          <p:nvPr/>
        </p:nvSpPr>
        <p:spPr>
          <a:xfrm>
            <a:off x="755576" y="6021336"/>
            <a:ext cx="432000" cy="432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12" descr="d2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pic>
        <p:nvPicPr>
          <p:cNvPr id="15" name="รูปภาพ 14" descr="83676x0dy510sh2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135584"/>
            <a:ext cx="7710487" cy="1357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ประชาชนอายุ ๓๕ ปีขึ้นไป ได้รับการคัดกรองสุขภาพ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DM &amp; HT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ร้อยละ ๙๐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th-TH" sz="2800" dirty="0"/>
          </a:p>
        </p:txBody>
      </p:sp>
      <p:sp>
        <p:nvSpPr>
          <p:cNvPr id="14370" name="Rectangle 1"/>
          <p:cNvSpPr>
            <a:spLocks noChangeArrowheads="1"/>
          </p:cNvSpPr>
          <p:nvPr/>
        </p:nvSpPr>
        <p:spPr bwMode="auto">
          <a:xfrm>
            <a:off x="675456" y="2312874"/>
            <a:ext cx="7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800100" algn="l"/>
                <a:tab pos="5372100" algn="l"/>
              </a:tabLst>
            </a:pPr>
            <a:r>
              <a:rPr lang="th-TH" b="1" dirty="0">
                <a:latin typeface="Tahoma" pitchFamily="34" charset="0"/>
                <a:ea typeface="Cordia New" pitchFamily="34" charset="-34"/>
                <a:cs typeface="Tahoma" pitchFamily="34" charset="0"/>
              </a:rPr>
              <a:t>๕.๑) ประชาชนอายุ ๓๕ ปีขึ้นไป </a:t>
            </a:r>
            <a:r>
              <a:rPr lang="th-TH" b="1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ได้รับการ</a:t>
            </a:r>
          </a:p>
          <a:p>
            <a:pPr eaLnBrk="0" hangingPunct="0">
              <a:tabLst>
                <a:tab pos="800100" algn="l"/>
                <a:tab pos="5372100" algn="l"/>
              </a:tabLst>
            </a:pPr>
            <a:r>
              <a:rPr lang="th-TH" b="1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คัด</a:t>
            </a:r>
            <a:r>
              <a:rPr lang="th-TH" b="1" dirty="0">
                <a:latin typeface="Tahoma" pitchFamily="34" charset="0"/>
                <a:ea typeface="Cordia New" pitchFamily="34" charset="-34"/>
                <a:cs typeface="Tahoma" pitchFamily="34" charset="0"/>
              </a:rPr>
              <a:t>กรอง</a:t>
            </a:r>
            <a:r>
              <a:rPr lang="th-TH" b="1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โรคเบาหวานตาม</a:t>
            </a:r>
            <a:r>
              <a:rPr lang="th-TH" b="1" dirty="0">
                <a:latin typeface="Tahoma" pitchFamily="34" charset="0"/>
                <a:ea typeface="Cordia New" pitchFamily="34" charset="-34"/>
                <a:cs typeface="Tahoma" pitchFamily="34" charset="0"/>
              </a:rPr>
              <a:t>มาตรฐานที่</a:t>
            </a:r>
            <a:r>
              <a:rPr lang="th-TH" b="1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กำหนด    </a:t>
            </a:r>
            <a:endParaRPr lang="th-TH" b="1" dirty="0">
              <a:latin typeface="Tahoma" pitchFamily="34" charset="0"/>
              <a:ea typeface="Cordia New" pitchFamily="34" charset="-34"/>
              <a:cs typeface="Tahoma" pitchFamily="34" charset="0"/>
            </a:endParaRPr>
          </a:p>
        </p:txBody>
      </p:sp>
      <p:pic>
        <p:nvPicPr>
          <p:cNvPr id="8" name="รูปภาพ 7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251520" y="188640"/>
            <a:ext cx="3168352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๕ </a:t>
            </a: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827584" y="5316740"/>
            <a:ext cx="6840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    เป้าหมาย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๙๐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endParaRPr lang="th-TH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75456" y="4275093"/>
            <a:ext cx="7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tabLst>
                <a:tab pos="800100" algn="l"/>
                <a:tab pos="5372100" algn="l"/>
              </a:tabLst>
            </a:pPr>
            <a:r>
              <a:rPr lang="th-TH" b="1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๕.๒) </a:t>
            </a:r>
            <a:r>
              <a:rPr lang="th-TH" b="1" dirty="0">
                <a:latin typeface="Tahoma" pitchFamily="34" charset="0"/>
                <a:ea typeface="Cordia New" pitchFamily="34" charset="-34"/>
                <a:cs typeface="Tahoma" pitchFamily="34" charset="0"/>
              </a:rPr>
              <a:t>ประชาชนอายุ ๓๕ ปีขึ้นไป ได้รับ</a:t>
            </a:r>
            <a:r>
              <a:rPr lang="th-TH" b="1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การ</a:t>
            </a:r>
          </a:p>
          <a:p>
            <a:pPr eaLnBrk="0" hangingPunct="0">
              <a:tabLst>
                <a:tab pos="800100" algn="l"/>
                <a:tab pos="5372100" algn="l"/>
              </a:tabLst>
            </a:pPr>
            <a:r>
              <a:rPr lang="th-TH" b="1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คัดกรองโรคความดันตามมาตร</a:t>
            </a:r>
            <a:r>
              <a:rPr lang="th-TH" b="1" dirty="0">
                <a:latin typeface="Tahoma" pitchFamily="34" charset="0"/>
                <a:ea typeface="Cordia New" pitchFamily="34" charset="-34"/>
                <a:cs typeface="Tahoma" pitchFamily="34" charset="0"/>
              </a:rPr>
              <a:t>ฐานที่</a:t>
            </a:r>
            <a:r>
              <a:rPr lang="th-TH" b="1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กำหนด    </a:t>
            </a:r>
            <a:endParaRPr lang="th-TH" b="1" dirty="0">
              <a:latin typeface="Tahoma" pitchFamily="34" charset="0"/>
              <a:ea typeface="Cordia New" pitchFamily="34" charset="-34"/>
              <a:cs typeface="Tahoma" pitchFamily="34" charset="0"/>
            </a:endParaRPr>
          </a:p>
        </p:txBody>
      </p:sp>
      <p:sp>
        <p:nvSpPr>
          <p:cNvPr id="12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755576" y="3356992"/>
            <a:ext cx="6840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    เป้าหมาย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๙๐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endParaRPr lang="th-TH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539552" y="476672"/>
            <a:ext cx="7344816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th-TH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๕ ดำเนินการได้ ๙๒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ขึ้นไป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๔ ดำเนินการได้ ๙๑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๓ ดำเนินการได้ ๙๐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๒ ดำเนินการได้ ๘๙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๑ ดำเนินการได้ ๘๘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eaLnBrk="0" hangingPunct="0"/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16024" y="3749457"/>
            <a:ext cx="7884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หมายเหตุ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 </a:t>
            </a:r>
            <a:endParaRPr lang="th-TH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marL="457200" indent="-457200" eaLnBrk="0" hangingPunct="0">
              <a:buAutoNum type="thaiNumPeriod"/>
            </a:pPr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โรงพยาบาลศูนย์/โรงพยาบาลทั่วไป เก็บข้อมูลจากเป้าหมายของตนเอง</a:t>
            </a:r>
          </a:p>
          <a:p>
            <a:pPr marL="457200" indent="-457200" eaLnBrk="0" hangingPunct="0"/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๒. สำนักงานสาธารณสุขจังหวัดเก็บข้อมูลจากเป้าหมายของจังหวัด(</a:t>
            </a:r>
            <a:r>
              <a:rPr lang="th-TH" sz="2400" b="1" dirty="0" err="1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สสจ.</a:t>
            </a:r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)</a:t>
            </a:r>
          </a:p>
          <a:p>
            <a:pPr marL="457200" indent="-457200" eaLnBrk="0" hangingPunct="0"/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๓. ผู้ตรวจราชการกระทรวงทุกเขต เก็บข้อมูลจากเขต      ที่รับผิดชอบ</a:t>
            </a:r>
            <a:endParaRPr lang="th-TH" sz="24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</p:txBody>
      </p:sp>
      <p:sp>
        <p:nvSpPr>
          <p:cNvPr id="11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๖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051720" y="4024228"/>
            <a:ext cx="108012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๖๐</a:t>
            </a:r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79512" y="3678123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2492896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051720" y="3520172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275856" y="3664188"/>
            <a:ext cx="1080120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๗๐</a:t>
            </a:r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275856" y="3160132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499992" y="2800092"/>
            <a:ext cx="100811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652120" y="2296036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2080012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499992" y="3304148"/>
            <a:ext cx="1008112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9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๘๐</a:t>
            </a:r>
            <a:endParaRPr lang="th-TH" sz="19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652120" y="2800092"/>
            <a:ext cx="1080120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๙๐</a:t>
            </a:r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2584068"/>
            <a:ext cx="1080120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๑๐๐</a:t>
            </a:r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251520" y="1556792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๒  เป้าหมาย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๒,๗๐๐ ราย</a:t>
            </a:r>
            <a:r>
              <a:rPr lang="th-TH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(ทั้งประเทศ)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79512" y="4653136"/>
            <a:ext cx="84249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  </a:t>
            </a:r>
            <a:r>
              <a:rPr lang="th-TH" sz="2100" b="1" dirty="0" smtClean="0">
                <a:solidFill>
                  <a:srgbClr val="C00000"/>
                </a:solidFill>
                <a:latin typeface="Tahoma" pitchFamily="34" charset="0"/>
                <a:ea typeface="Angsana New" pitchFamily="18" charset="-34"/>
                <a:cs typeface="Tahoma" pitchFamily="34" charset="0"/>
              </a:rPr>
              <a:t>รากฟันเทียมกรม</a:t>
            </a:r>
            <a:r>
              <a:rPr lang="th-TH" sz="2100" b="1" dirty="0" err="1" smtClean="0">
                <a:solidFill>
                  <a:srgbClr val="C00000"/>
                </a:solidFill>
                <a:latin typeface="Tahoma" pitchFamily="34" charset="0"/>
                <a:ea typeface="Angsana New" pitchFamily="18" charset="-34"/>
                <a:cs typeface="Tahoma" pitchFamily="34" charset="0"/>
              </a:rPr>
              <a:t>วิทย์ฯ</a:t>
            </a:r>
            <a:r>
              <a:rPr lang="th-TH" sz="2100" b="1" dirty="0" smtClean="0">
                <a:solidFill>
                  <a:srgbClr val="C00000"/>
                </a:solidFill>
                <a:latin typeface="Tahoma" pitchFamily="34" charset="0"/>
                <a:ea typeface="Angsana New" pitchFamily="18" charset="-34"/>
                <a:cs typeface="Tahoma" pitchFamily="34" charset="0"/>
              </a:rPr>
              <a:t>ผลิตปลายเดือน พ.ค. 2555</a:t>
            </a:r>
          </a:p>
          <a:p>
            <a:pPr marL="457200" indent="-457200"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๑. โรงพยาบาล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ศูนย์/โรงพยาบาลทั่วไป เก็บข้อมูลจาก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เป้าหมาย</a:t>
            </a:r>
          </a:p>
          <a:p>
            <a:pPr marL="457200" indent="-457200"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ของตนเอง</a:t>
            </a:r>
            <a:endParaRPr lang="th-TH" sz="21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๒. สำนักงาน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สาธารณสุขจังหวัดเก็บข้อมูลจากเป้าหมายของ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จังหวัด </a:t>
            </a: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(</a:t>
            </a:r>
            <a:r>
              <a:rPr lang="th-TH" sz="2100" b="1" dirty="0" err="1">
                <a:latin typeface="Tahoma" pitchFamily="34" charset="0"/>
                <a:ea typeface="Angsana New" pitchFamily="18" charset="-34"/>
                <a:cs typeface="Tahoma" pitchFamily="34" charset="0"/>
              </a:rPr>
              <a:t>สสจ.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)</a:t>
            </a: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๓. ผู้ตรวจ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ราชการกระทรวงทุกเขต เก็บข้อมูลจากเขตที่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รับผิดชอบ</a:t>
            </a:r>
            <a:endParaRPr lang="en-US" sz="21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</p:txBody>
      </p:sp>
      <p:sp>
        <p:nvSpPr>
          <p:cNvPr id="26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624736" cy="5760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จำนวนผู้ที่ได้รับการผ่าตัดฝังรากฟันเทียม</a:t>
            </a:r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๗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83768" y="4614226"/>
            <a:ext cx="86409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๖.๕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5536" y="4326195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3082894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483768" y="4110170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63888" y="4254186"/>
            <a:ext cx="864096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63888" y="3750130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44008" y="3390090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24128" y="288603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2670010"/>
            <a:ext cx="9361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644008" y="3894146"/>
            <a:ext cx="864096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๓.๕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724128" y="3390090"/>
            <a:ext cx="864096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3174066"/>
            <a:ext cx="936104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3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๐.๕</a:t>
            </a:r>
            <a:endParaRPr lang="th-TH" sz="23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67544" y="2348880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๒  เป้าหมาย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๓.๕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467544" y="1035893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ร้อยละของการ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ถูกปฎิ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เส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ธการ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ประสานการส่งต่อผู้ป่วยภายในเครือข่าย เขต/จังหวัด </a:t>
            </a: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ลดลงจนใกล้ ๐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23528" y="5301208"/>
            <a:ext cx="75243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  </a:t>
            </a:r>
            <a:endParaRPr lang="th-TH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r>
              <a:rPr lang="th-TH" sz="20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๑.</a:t>
            </a:r>
            <a:r>
              <a:rPr lang="th-TH" sz="2000" b="1" dirty="0" smtClean="0">
                <a:ea typeface="Angsana New" pitchFamily="18" charset="-34"/>
                <a:cs typeface="Tahoma" pitchFamily="34" charset="0"/>
              </a:rPr>
              <a:t> </a:t>
            </a:r>
            <a:r>
              <a:rPr lang="th-TH" sz="20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การเก็บข้อมูลศูนย์ประสานการส่งต่อระดับจังหวัดเก็บ</a:t>
            </a:r>
            <a:r>
              <a:rPr lang="th-TH" sz="20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ข้อมูล            </a:t>
            </a:r>
          </a:p>
          <a:p>
            <a:r>
              <a:rPr lang="th-TH" sz="20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 ในรายจังหวัด</a:t>
            </a:r>
            <a:endParaRPr lang="th-TH" sz="20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r>
              <a:rPr lang="th-TH" sz="20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๒. </a:t>
            </a:r>
            <a:r>
              <a:rPr lang="th-TH" sz="20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ศูนย์ประสานการส่งต่อระดับเขต เก็บข้อมูลราย</a:t>
            </a:r>
            <a:r>
              <a:rPr lang="th-TH" sz="20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เขต</a:t>
            </a:r>
            <a:endParaRPr lang="en-US" sz="20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๘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195736" y="4221088"/>
            <a:ext cx="115212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๐.๒๕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5536" y="3933056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2708920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195736" y="3789040"/>
            <a:ext cx="1152128" cy="4512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63888" y="3880212"/>
            <a:ext cx="864096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๐.๕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63888" y="3376156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44008" y="3016116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24128" y="2512060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2296036"/>
            <a:ext cx="9361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644008" y="3520172"/>
            <a:ext cx="864096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724128" y="3016116"/>
            <a:ext cx="864096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๑.๕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2800092"/>
            <a:ext cx="936104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683568" y="1772816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  เป้าหมาย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๑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ชื่อเรื่อง 1"/>
          <p:cNvSpPr>
            <a:spLocks noGrp="1"/>
          </p:cNvSpPr>
          <p:nvPr>
            <p:ph type="title"/>
          </p:nvPr>
        </p:nvSpPr>
        <p:spPr>
          <a:xfrm>
            <a:off x="704800" y="692696"/>
            <a:ext cx="7467600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 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อัตราตายโรคหัวใจขาดเลือดลดลงร้อยละ ๑</a:t>
            </a: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79512" y="4653136"/>
            <a:ext cx="84249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 </a:t>
            </a:r>
            <a:endParaRPr lang="th-TH" sz="2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marL="457200" indent="-457200"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๑. โรงพยาบาล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ศูนย์/โรงพยาบาลทั่วไป เก็บข้อมูลจาก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เป้าหมาย</a:t>
            </a:r>
          </a:p>
          <a:p>
            <a:pPr marL="457200" indent="-457200"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ของตนเอง</a:t>
            </a:r>
            <a:endParaRPr lang="th-TH" sz="21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๒. สำนักงาน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สาธารณสุขจังหวัดเก็บข้อมูลจากเป้าหมายของ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จังหวัด </a:t>
            </a: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(</a:t>
            </a:r>
            <a:r>
              <a:rPr lang="th-TH" sz="2100" b="1" dirty="0" err="1">
                <a:latin typeface="Tahoma" pitchFamily="34" charset="0"/>
                <a:ea typeface="Angsana New" pitchFamily="18" charset="-34"/>
                <a:cs typeface="Tahoma" pitchFamily="34" charset="0"/>
              </a:rPr>
              <a:t>สสจ.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)</a:t>
            </a: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๓. ผู้ตรวจ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ราชการกระทรวงทุกเขต เก็บข้อมูลจากเขตที่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รับผิดชอบ</a:t>
            </a:r>
            <a:endParaRPr lang="en-US" sz="21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๙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83768" y="4077072"/>
            <a:ext cx="86409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5536" y="3789041"/>
            <a:ext cx="18722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2545740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483768" y="3573016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63888" y="3717032"/>
            <a:ext cx="864096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๑.๕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63888" y="3212976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44008" y="2852936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24128" y="2348880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2132856"/>
            <a:ext cx="9361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644008" y="3356992"/>
            <a:ext cx="864096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724128" y="2852936"/>
            <a:ext cx="864096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๒.๕</a:t>
            </a:r>
            <a:endParaRPr lang="th-TH" sz="2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2636912"/>
            <a:ext cx="936104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67544" y="1700808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๒  เป้าหมาย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๒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899648" cy="10200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อัตราตายโรคหลอดเลือดสมองลดลงร้อยละ ๒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endParaRPr lang="th-TH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179512" y="4638035"/>
            <a:ext cx="84249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 </a:t>
            </a:r>
            <a:endParaRPr lang="th-TH" sz="2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marL="457200" indent="-457200"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๑. โรงพยาบาล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ศูนย์/โรงพยาบาลทั่วไป เก็บข้อมูลจาก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เป้าหมาย</a:t>
            </a:r>
          </a:p>
          <a:p>
            <a:pPr marL="457200" indent="-457200"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ของตนเอง</a:t>
            </a:r>
            <a:endParaRPr lang="th-TH" sz="21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๒. สำนักงาน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สาธารณสุขจังหวัดเก็บข้อมูลจากเป้าหมายของ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จังหวัด </a:t>
            </a: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(</a:t>
            </a:r>
            <a:r>
              <a:rPr lang="th-TH" sz="2100" b="1" dirty="0" err="1">
                <a:latin typeface="Tahoma" pitchFamily="34" charset="0"/>
                <a:ea typeface="Angsana New" pitchFamily="18" charset="-34"/>
                <a:cs typeface="Tahoma" pitchFamily="34" charset="0"/>
              </a:rPr>
              <a:t>สสจ.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)</a:t>
            </a: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๓. ผู้ตรวจ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ราชการกระทรวงทุกเขต เก็บข้อมูลจากเขตที่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รับผิดชอบ</a:t>
            </a:r>
            <a:endParaRPr lang="en-US" sz="21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966465"/>
            <a:ext cx="7920880" cy="109438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ผู้ป่วยเบาหวานและความดันโลหิตสูงได้รับการ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คัดกรองภาวะแทรกซ้อน(ตา,ไต,เท้า)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07504" y="2291135"/>
            <a:ext cx="7920880" cy="106585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th-TH" sz="2800" b="1" dirty="0" smtClean="0"/>
              <a:t>   </a:t>
            </a:r>
            <a:r>
              <a:rPr lang="th-TH" sz="2800" b="1" cap="small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๑๐.๑) ร้อยละของผู้ป่วยเบาหวานได้รับการ     คัดกรองภาวะแทรกซ้อน(ตา,ไต,เท้า)</a:t>
            </a:r>
            <a:r>
              <a:rPr lang="th-TH" sz="2800" b="1" dirty="0" smtClean="0"/>
              <a:t> </a:t>
            </a:r>
            <a:endParaRPr lang="th-TH" sz="2800" dirty="0"/>
          </a:p>
        </p:txBody>
      </p:sp>
      <p:pic>
        <p:nvPicPr>
          <p:cNvPr id="8" name="รูปภาพ 7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251520" y="188640"/>
            <a:ext cx="3312368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๑๐ </a:t>
            </a:r>
            <a:endParaRPr lang="th-TH" sz="3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ตัวยึดเนื้อหา 2"/>
          <p:cNvSpPr txBox="1">
            <a:spLocks/>
          </p:cNvSpPr>
          <p:nvPr/>
        </p:nvSpPr>
        <p:spPr>
          <a:xfrm>
            <a:off x="107504" y="4235351"/>
            <a:ext cx="7920880" cy="106585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th-TH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Cordia New" pitchFamily="34" charset="-34"/>
                <a:cs typeface="Tahoma" pitchFamily="34" charset="0"/>
              </a:rPr>
              <a:t>๑๐.๒) ร้อยละของผู้ป่วย</a:t>
            </a:r>
            <a:r>
              <a:rPr lang="th-TH" b="1" cap="small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ความดันโลหิตสูง      </a:t>
            </a:r>
            <a:r>
              <a:rPr kumimoji="0" lang="th-TH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Cordia New" pitchFamily="34" charset="-34"/>
                <a:cs typeface="Tahoma" pitchFamily="34" charset="0"/>
              </a:rPr>
              <a:t>ได้รับการคัดกรองภาวะแทรกซ้อน(ตา,ไต)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827584" y="5210036"/>
            <a:ext cx="6840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๑     เป้าหมาย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๖๐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endParaRPr lang="th-TH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827584" y="3265820"/>
            <a:ext cx="6840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๑     เป้าหมาย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๖๐ </a:t>
            </a: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endParaRPr lang="th-TH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539552" y="476672"/>
            <a:ext cx="7344816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th-TH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๕ ดำเนินการได้ ๖๒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ขึ้นไป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๔ ดำเนินการได้ ๖๑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๓ ดำเนินการได้ ๖๐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๒ ดำเนินการได้ ๕๙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๑ ดำเนินการได้ ๕๘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eaLnBrk="0" hangingPunct="0"/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16024" y="3645024"/>
            <a:ext cx="7884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h-TH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หมายเหตุ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 </a:t>
            </a:r>
            <a:endParaRPr lang="th-TH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marL="457200" indent="-457200" eaLnBrk="0" hangingPunct="0">
              <a:buAutoNum type="thaiNumPeriod"/>
            </a:pPr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โรงพยาบาลศูนย์/โรงพยาบาลทั่วไป เก็บข้อมูลจากเป้าหมายของตนเอง</a:t>
            </a:r>
          </a:p>
          <a:p>
            <a:pPr marL="457200" indent="-457200" eaLnBrk="0" hangingPunct="0"/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๒. สำนักงานสาธารณสุขจังหวัดเก็บข้อมูลจากเป้าหมายของจังหวัด(</a:t>
            </a:r>
            <a:r>
              <a:rPr lang="th-TH" sz="2400" b="1" dirty="0" err="1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สสจ.</a:t>
            </a:r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)</a:t>
            </a:r>
          </a:p>
          <a:p>
            <a:pPr marL="457200" indent="-457200" eaLnBrk="0" hangingPunct="0"/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๓. ผู้ตรวจราชการกระทรวงทุกเขต เก็บข้อมูลจากเขต      ที่รับผิดชอบ</a:t>
            </a:r>
            <a:endParaRPr lang="th-TH" sz="24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</p:txBody>
      </p:sp>
      <p:sp>
        <p:nvSpPr>
          <p:cNvPr id="11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251520" y="116632"/>
            <a:ext cx="3312368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๑๑ </a:t>
            </a:r>
            <a:endParaRPr lang="th-TH" sz="3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755576" y="4191471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  เป้าหมาย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๘๐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endParaRPr lang="th-TH" sz="2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ชื่อเรื่อง 1"/>
          <p:cNvSpPr>
            <a:spLocks noGrp="1"/>
          </p:cNvSpPr>
          <p:nvPr>
            <p:ph type="title"/>
          </p:nvPr>
        </p:nvSpPr>
        <p:spPr>
          <a:xfrm>
            <a:off x="35496" y="476672"/>
            <a:ext cx="8064896" cy="16561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                              ระดับความสำเร็จของการ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ดำเนินงาน</a:t>
            </a:r>
            <a:r>
              <a:rPr lang="th-TH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บูรณา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การตรวจสอบคุณภาพอาหาร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ปลอดภัยตามห่วงโซ่อาหาร ตั้งแต่ต้นน้ำ กลางน้ำ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ถึงปลายน้ำ ในระดับจังหวัด</a:t>
            </a:r>
            <a:endParaRPr lang="th-TH" sz="2800" dirty="0"/>
          </a:p>
        </p:txBody>
      </p:sp>
      <p:sp>
        <p:nvSpPr>
          <p:cNvPr id="16" name="ตัวยึดเนื้อหา 2"/>
          <p:cNvSpPr txBox="1">
            <a:spLocks/>
          </p:cNvSpPr>
          <p:nvPr/>
        </p:nvSpPr>
        <p:spPr>
          <a:xfrm>
            <a:off x="344561" y="2132856"/>
            <a:ext cx="7683823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kumimoji="0" lang="th-TH" sz="2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Cordia New" pitchFamily="34" charset="-34"/>
                <a:cs typeface="Tahoma" pitchFamily="34" charset="0"/>
              </a:rPr>
              <a:t>๑๑.๑) สถานที่ผลิตและกระจายอาหารผ่านเกณฑ์มาตรฐานร้อยละ ๘๐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3400544"/>
            <a:ext cx="7429500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2600" b="1" cap="small" dirty="0">
                <a:latin typeface="Tahoma" pitchFamily="34" charset="0"/>
                <a:ea typeface="Cordia New" pitchFamily="34" charset="-34"/>
                <a:cs typeface="Tahoma" pitchFamily="34" charset="0"/>
              </a:rPr>
              <a:t>๑๑.๒)อาหารและวัตถุดิบอาหารผ่านเกณฑ์ด้านความปลอดภัยร้อยละ ๘๐</a:t>
            </a: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1835696" y="4566607"/>
            <a:ext cx="61926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๕ ดำเนินการได้ ๘๔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ขึ้นไป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๔ ดำเนินการได้ ๘๒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๓ ดำเนินการได้ ๘๐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๒ ดำเนินการได้ ๗๘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๑ ดำเนินการได้ ๗๖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611560" y="5320079"/>
            <a:ext cx="144016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เกณฑ์ให้คะแนน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600"/>
              </a:spcBef>
            </a:pP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วงเล็บปีกกาซ้าย 20"/>
          <p:cNvSpPr/>
          <p:nvPr/>
        </p:nvSpPr>
        <p:spPr>
          <a:xfrm>
            <a:off x="2051720" y="5013176"/>
            <a:ext cx="288032" cy="1512168"/>
          </a:xfrm>
          <a:prstGeom prst="leftBrace">
            <a:avLst>
              <a:gd name="adj1" fmla="val 8333"/>
              <a:gd name="adj2" fmla="val 50000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55576" y="2967335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  เป้าหมาย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๘๐ 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endParaRPr lang="th-TH" sz="2400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251520" y="188640"/>
            <a:ext cx="3312368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๑๒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467544" y="3975447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๑  เป้าหมาย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๘๐ </a:t>
            </a:r>
            <a:r>
              <a:rPr lang="en-US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endParaRPr lang="th-TH" sz="24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2123728" y="4437112"/>
            <a:ext cx="61206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๕ ดำเนินการได้ ๘๐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ขึ้นไป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๔ ดำเนินการได้ ๗๗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๓ ดำเนินการได้ ๗๕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๒ ดำเนินการได้ ๗๓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๑ ดำเนินการได้ ๗๐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</p:txBody>
      </p:sp>
      <p:sp>
        <p:nvSpPr>
          <p:cNvPr id="18" name="ชื่อเรื่อง 1"/>
          <p:cNvSpPr>
            <a:spLocks noGrp="1"/>
          </p:cNvSpPr>
          <p:nvPr>
            <p:ph type="title"/>
          </p:nvPr>
        </p:nvSpPr>
        <p:spPr>
          <a:xfrm>
            <a:off x="107505" y="980728"/>
            <a:ext cx="7920880" cy="18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ระดับความสำเร็จของการตรวจประเมินคุณภาพ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และความปลอดภัยของน้ำบริโภคจากสถานที่ผลิต 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น้ำบริโภคในภาชนะบรรจุปิดสนิทและจากตู้น้ำ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หยอดเหรียญ</a:t>
            </a:r>
            <a:endParaRPr lang="th-TH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2906941"/>
            <a:ext cx="76328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cap="small" dirty="0">
                <a:latin typeface="Tahoma" pitchFamily="34" charset="0"/>
                <a:ea typeface="Cordia New" pitchFamily="34" charset="-34"/>
                <a:cs typeface="Tahoma" pitchFamily="34" charset="0"/>
              </a:rPr>
              <a:t>๑๒.๑</a:t>
            </a:r>
            <a:r>
              <a:rPr lang="th-TH" b="1" cap="small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) ร้อย</a:t>
            </a:r>
            <a:r>
              <a:rPr lang="th-TH" b="1" cap="small" dirty="0">
                <a:latin typeface="Tahoma" pitchFamily="34" charset="0"/>
                <a:ea typeface="Cordia New" pitchFamily="34" charset="-34"/>
                <a:cs typeface="Tahoma" pitchFamily="34" charset="0"/>
              </a:rPr>
              <a:t>ละของน้ำบริโภคในภาชนะ</a:t>
            </a:r>
            <a:r>
              <a:rPr lang="th-TH" b="1" cap="small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บรรจุ</a:t>
            </a:r>
          </a:p>
          <a:p>
            <a:pPr>
              <a:defRPr/>
            </a:pPr>
            <a:r>
              <a:rPr lang="th-TH" b="1" cap="small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           ปิดสนิทมีคุณภาพและความปลอดภัย</a:t>
            </a:r>
            <a:endParaRPr lang="th-TH" b="1" cap="small" dirty="0">
              <a:latin typeface="Tahoma" pitchFamily="34" charset="0"/>
              <a:ea typeface="Cordia New" pitchFamily="34" charset="-34"/>
              <a:cs typeface="Tahoma" pitchFamily="34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611560" y="5085184"/>
            <a:ext cx="144016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เกณฑ์ให้คะแนน 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eaLnBrk="0" hangingPunct="0">
              <a:spcBef>
                <a:spcPts val="600"/>
              </a:spcBef>
            </a:pPr>
            <a:endParaRPr lang="th-TH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วงเล็บปีกกาซ้าย 12"/>
          <p:cNvSpPr/>
          <p:nvPr/>
        </p:nvSpPr>
        <p:spPr>
          <a:xfrm>
            <a:off x="2267744" y="4869160"/>
            <a:ext cx="288032" cy="1512168"/>
          </a:xfrm>
          <a:prstGeom prst="leftBrace">
            <a:avLst>
              <a:gd name="adj1" fmla="val 8333"/>
              <a:gd name="adj2" fmla="val 50000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รูปภาพ 37" descr="11284861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รูปภาพ 9" descr="มุมสีชมพู.jpg"/>
          <p:cNvPicPr>
            <a:picLocks noChangeAspect="1"/>
          </p:cNvPicPr>
          <p:nvPr/>
        </p:nvPicPr>
        <p:blipFill>
          <a:blip r:embed="rId4" cstate="print"/>
          <a:srcRect b="11539"/>
          <a:stretch>
            <a:fillRect/>
          </a:stretch>
        </p:blipFill>
        <p:spPr bwMode="auto">
          <a:xfrm>
            <a:off x="0" y="15875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483768" y="332656"/>
            <a:ext cx="3672408" cy="936104"/>
          </a:xfrm>
          <a:prstGeom prst="roundRect">
            <a:avLst/>
          </a:prstGeom>
          <a:solidFill>
            <a:srgbClr val="4E2757"/>
          </a:solidFill>
          <a:ln/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นโยบายรัฐบาล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(น.ส.ยิ่งลักษณ์ ชินวัตร)</a:t>
            </a:r>
            <a:endParaRPr lang="th-TH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67744" y="1796623"/>
            <a:ext cx="4176464" cy="14163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66"/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นโยบายรัฐมนตรีว่าการ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กระทรวงสาธารณสุข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(นายวิทยา บุ</a:t>
            </a:r>
            <a:r>
              <a:rPr lang="th-TH" sz="24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รณศิริ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67744" y="3717032"/>
            <a:ext cx="4176464" cy="10081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66"/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</a:t>
            </a:r>
          </a:p>
          <a:p>
            <a:pPr algn="ctr"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กระทรวงสาธารณสุข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87624" y="5229200"/>
            <a:ext cx="6192688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660066"/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คำรับรองการปฏิบัติการราชการ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ประจำปีงบประมาณ พ.ศ. ๒๕๕๕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กระทรวงสาธารณสุข</a:t>
            </a:r>
          </a:p>
        </p:txBody>
      </p:sp>
      <p:pic>
        <p:nvPicPr>
          <p:cNvPr id="32" name="รูปภาพ 31" descr="83676x0dy510sh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2" descr="d2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35" name="เครื่องหมายบั้ง 34"/>
          <p:cNvSpPr/>
          <p:nvPr/>
        </p:nvSpPr>
        <p:spPr>
          <a:xfrm rot="5400000">
            <a:off x="4120568" y="1340808"/>
            <a:ext cx="360000" cy="360000"/>
          </a:xfrm>
          <a:prstGeom prst="chevron">
            <a:avLst/>
          </a:prstGeom>
          <a:solidFill>
            <a:srgbClr val="660066"/>
          </a:solidFill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6" name="เครื่องหมายบั้ง 35"/>
          <p:cNvSpPr/>
          <p:nvPr/>
        </p:nvSpPr>
        <p:spPr>
          <a:xfrm rot="5400000">
            <a:off x="4139952" y="3285024"/>
            <a:ext cx="360000" cy="360000"/>
          </a:xfrm>
          <a:prstGeom prst="chevron">
            <a:avLst/>
          </a:prstGeom>
          <a:solidFill>
            <a:srgbClr val="660066"/>
          </a:solidFill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7" name="เครื่องหมายบั้ง 36"/>
          <p:cNvSpPr/>
          <p:nvPr/>
        </p:nvSpPr>
        <p:spPr>
          <a:xfrm rot="5400000">
            <a:off x="4139952" y="4797192"/>
            <a:ext cx="360000" cy="360000"/>
          </a:xfrm>
          <a:prstGeom prst="chevron">
            <a:avLst/>
          </a:prstGeom>
          <a:solidFill>
            <a:srgbClr val="660066"/>
          </a:solidFill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รูปภาพ 13" descr="83676x0dy510sh2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29004">
            <a:off x="860807" y="5573893"/>
            <a:ext cx="970831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รูปภาพ 7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827584" y="1916832"/>
            <a:ext cx="6840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  เป้าหมาย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๑๐๐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  <a:endParaRPr lang="th-TH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971600" y="3284984"/>
            <a:ext cx="612068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๕ ดำเนินการได้ ๑๐๐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</a:t>
            </a: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๑ ไม่ดำเนินการ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528" y="836712"/>
            <a:ext cx="76328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b="1" cap="small" dirty="0" smtClean="0">
                <a:latin typeface="Tahoma" pitchFamily="34" charset="0"/>
                <a:ea typeface="Cordia New" pitchFamily="34" charset="-34"/>
                <a:cs typeface="Tahoma" pitchFamily="34" charset="0"/>
              </a:rPr>
              <a:t>๑๒.๒) รายงานสรุปข้อมูลสถานการณ์คุณภาพและความปลอดภัยของน้ำจากตู้หยอดเหรียญ</a:t>
            </a: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827584" y="2708920"/>
            <a:ext cx="3312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เกณฑ์ให้คะแนน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11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๑๓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83768" y="4869160"/>
            <a:ext cx="86409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5536" y="4581129"/>
            <a:ext cx="18722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3337828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483768" y="436510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63888" y="4509120"/>
            <a:ext cx="864096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๗๐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63888" y="400506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44008" y="364502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24128" y="3140968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2924944"/>
            <a:ext cx="9361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644008" y="4149080"/>
            <a:ext cx="864096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724128" y="3645024"/>
            <a:ext cx="864096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๘๐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3429000"/>
            <a:ext cx="936104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395536" y="2185700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  เป้าหมาย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๗๕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ชื่อเรื่อง 1"/>
          <p:cNvSpPr>
            <a:spLocks noGrp="1"/>
          </p:cNvSpPr>
          <p:nvPr>
            <p:ph type="title"/>
          </p:nvPr>
        </p:nvSpPr>
        <p:spPr>
          <a:xfrm>
            <a:off x="360041" y="825872"/>
            <a:ext cx="7812359" cy="1090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อัตราความพึงพอใจภาพรวมแต่ละระดับของ           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ระบบบริการระดับเขต</a:t>
            </a:r>
            <a:r>
              <a:rPr lang="th-TH" sz="2800" spc="-8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2800" spc="-1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ผู้รับบริการและผู้ให้บริการ</a:t>
            </a:r>
            <a:r>
              <a:rPr lang="th-TH" sz="2800" spc="-8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sz="2800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51520" y="5733256"/>
            <a:ext cx="7168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24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   </a:t>
            </a:r>
            <a:r>
              <a: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</a:t>
            </a:r>
            <a:r>
              <a:rPr lang="th-TH" sz="24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สำรวจความพึงพอใจ</a:t>
            </a:r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โดย</a:t>
            </a:r>
          </a:p>
          <a:p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                สำนักงานหลักประกันสุขภาพแห่งชาติ</a:t>
            </a:r>
            <a:endParaRPr lang="en-US" sz="2400" b="1" dirty="0">
              <a:ea typeface="Angsana New" pitchFamily="18" charset="-34"/>
              <a:cs typeface="Tahoma" pitchFamily="34" charset="0"/>
            </a:endParaRPr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๑๔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83768" y="5344759"/>
            <a:ext cx="86409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๘๖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5536" y="5056728"/>
            <a:ext cx="18722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3813427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483768" y="4840703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63888" y="4984719"/>
            <a:ext cx="864096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๘๘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63888" y="4480663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44008" y="4120623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24128" y="3616567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3400543"/>
            <a:ext cx="9361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644008" y="4624679"/>
            <a:ext cx="864096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๙๐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724128" y="4120623"/>
            <a:ext cx="864096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3904599"/>
            <a:ext cx="936104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๙๔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395536" y="3021339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  เป้าหมาย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๙๐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102103" cy="2357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ร้อยละ ๙๐ ของสถานบริการสุขภาพมีระบบสั่งการ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ให้เกิดการจัดการเพื่อการเตรียมความพร้อมในการ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ป้องกันและบรรเทาสาธารณภัยที่มีประสิทธิผล   และประสิทธิภาพ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th-TH" sz="2800" dirty="0"/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๑๕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83768" y="4869160"/>
            <a:ext cx="86409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๘๘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5536" y="4581129"/>
            <a:ext cx="18722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3337828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483768" y="436510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63888" y="4509120"/>
            <a:ext cx="864096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๘๙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63888" y="400506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44008" y="364502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24128" y="3140968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2924944"/>
            <a:ext cx="9361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644008" y="4149080"/>
            <a:ext cx="864096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๙๐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724128" y="3645024"/>
            <a:ext cx="864096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3429000"/>
            <a:ext cx="936104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๙๒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395536" y="2545740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  เป้าหมาย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๙๐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ชื่อเรื่อง 1"/>
          <p:cNvSpPr>
            <a:spLocks noGrp="1"/>
          </p:cNvSpPr>
          <p:nvPr>
            <p:ph type="title"/>
          </p:nvPr>
        </p:nvSpPr>
        <p:spPr>
          <a:xfrm>
            <a:off x="395537" y="980729"/>
            <a:ext cx="7776864" cy="144015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ร้อยละของความครอบคลุมของทารกแรกเกิด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ในประเทศไทยได้รับการตรวจคัดกรองภาวะพร่องไทรอยด์ฮอร์โมนแต่กำเนิดไม่น้อยกว่า ๙๐</a:t>
            </a:r>
            <a:endParaRPr lang="th-TH" sz="2800" dirty="0"/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๑๖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267744" y="4869160"/>
            <a:ext cx="86409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๕๑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5536" y="4581129"/>
            <a:ext cx="18722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3337828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267744" y="436510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275856" y="4509120"/>
            <a:ext cx="1080120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๕๐.๕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275856" y="4005064"/>
            <a:ext cx="108012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499992" y="364502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508104" y="3140968"/>
            <a:ext cx="122413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2924944"/>
            <a:ext cx="9361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499992" y="4149080"/>
            <a:ext cx="864096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๕๐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508104" y="3645024"/>
            <a:ext cx="1224136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๔๙.๕</a:t>
            </a:r>
            <a:endParaRPr lang="th-TH" sz="2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3429000"/>
            <a:ext cx="936104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๔๙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67544" y="2401724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  เป้าหมาย 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๕๐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7776864" cy="10155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สัดส่วนของหญิงตั้งครรภ์ที่มีไอโอดีนในปัสสาวะ น้อยกว่า ๑๕๐ ไมโครกรัม/ลิตร ไม่เกินร้อยละ ๕๐</a:t>
            </a:r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๑๗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83768" y="4869160"/>
            <a:ext cx="86409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๗๑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5536" y="4581129"/>
            <a:ext cx="18722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3337828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483768" y="436510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63888" y="4509120"/>
            <a:ext cx="864096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63888" y="400506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44008" y="364502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24128" y="3140968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2924944"/>
            <a:ext cx="9361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644008" y="4149080"/>
            <a:ext cx="864096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724128" y="3645024"/>
            <a:ext cx="864096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๗๗</a:t>
            </a:r>
            <a:endParaRPr lang="th-TH" sz="2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3429000"/>
            <a:ext cx="936104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๗๙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67544" y="2401724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  เป้าหมาย 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๗๕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ชื่อเรื่อง 1"/>
          <p:cNvSpPr>
            <a:spLocks noGrp="1"/>
          </p:cNvSpPr>
          <p:nvPr>
            <p:ph type="title"/>
          </p:nvPr>
        </p:nvSpPr>
        <p:spPr>
          <a:xfrm>
            <a:off x="1259632" y="1112763"/>
            <a:ext cx="6768752" cy="9480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ร้อยละของนักเรียน </a:t>
            </a:r>
            <a:r>
              <a:rPr lang="th-TH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อย.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น้อย มีพฤติกรรม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การบริโภคผลิตภัณฑ์สุขภาพที่ดี</a:t>
            </a:r>
            <a:endParaRPr lang="th-TH" sz="2800" dirty="0"/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๑๘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83768" y="4312260"/>
            <a:ext cx="86409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๘๐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5536" y="4024229"/>
            <a:ext cx="18722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2780928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483768" y="380820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63888" y="3952220"/>
            <a:ext cx="864096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63888" y="344816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44008" y="308812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24128" y="2584068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2368044"/>
            <a:ext cx="9361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644008" y="3592180"/>
            <a:ext cx="864096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๙๐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724128" y="3088124"/>
            <a:ext cx="864096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๙๕</a:t>
            </a:r>
            <a:endParaRPr lang="th-TH" sz="2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2872100"/>
            <a:ext cx="936104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๑๐๐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67544" y="1844824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  เป้าหมาย 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๙๐</a:t>
            </a:r>
            <a:r>
              <a:rPr lang="en-US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759867"/>
            <a:ext cx="7128792" cy="796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มีการพัฒนาศักยภาพ </a:t>
            </a:r>
            <a:r>
              <a:rPr lang="th-TH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อส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ม.ครบตามเกณฑ์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44016" y="5181580"/>
            <a:ext cx="810039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Angsana New" pitchFamily="18" charset="-34"/>
                <a:cs typeface="Tahoma" pitchFamily="34" charset="0"/>
              </a:rPr>
              <a:t>เงื่อนไข</a:t>
            </a:r>
            <a:r>
              <a:rPr lang="en-US" sz="2400" b="1" dirty="0">
                <a:solidFill>
                  <a:srgbClr val="C00000"/>
                </a:solidFill>
                <a:latin typeface="Tahoma" pitchFamily="34" charset="0"/>
                <a:ea typeface="Angsana New" pitchFamily="18" charset="-34"/>
                <a:cs typeface="Tahoma" pitchFamily="34" charset="0"/>
              </a:rPr>
              <a:t> :</a:t>
            </a:r>
            <a:r>
              <a:rPr lang="th-TH" sz="24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 จังหวัดดำเนินการอบรมพัฒนาศักยภาพ </a:t>
            </a:r>
            <a:r>
              <a:rPr lang="th-TH" sz="2400" b="1" dirty="0" err="1">
                <a:latin typeface="Tahoma" pitchFamily="34" charset="0"/>
                <a:ea typeface="Angsana New" pitchFamily="18" charset="-34"/>
                <a:cs typeface="Tahoma" pitchFamily="34" charset="0"/>
              </a:rPr>
              <a:t>อส</a:t>
            </a:r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ม.</a:t>
            </a:r>
          </a:p>
          <a:p>
            <a:pPr eaLnBrk="0" hangingPunct="0"/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ได้</a:t>
            </a:r>
            <a:r>
              <a:rPr lang="th-TH" sz="24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ครบถ้วนตาม</a:t>
            </a:r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เป้าหมายรายจังหวัดและ</a:t>
            </a:r>
            <a:r>
              <a:rPr lang="th-TH" sz="24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รายงานผล </a:t>
            </a:r>
            <a:endParaRPr lang="th-TH" sz="2400" b="1" dirty="0" smtClean="0"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eaLnBrk="0" hangingPunct="0"/>
            <a:r>
              <a:rPr lang="th-TH" sz="1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</a:t>
            </a:r>
            <a:endParaRPr lang="th-TH" sz="14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eaLnBrk="0" hangingPunct="0"/>
            <a:r>
              <a:rPr lang="th-TH" sz="2400" b="1" dirty="0">
                <a:solidFill>
                  <a:srgbClr val="C00000"/>
                </a:solidFill>
                <a:latin typeface="Tahoma" pitchFamily="34" charset="0"/>
                <a:ea typeface="Angsana New" pitchFamily="18" charset="-34"/>
                <a:cs typeface="Tahoma" pitchFamily="34" charset="0"/>
              </a:rPr>
              <a:t>หมายเหตุ </a:t>
            </a:r>
            <a:r>
              <a:rPr lang="en-US" sz="2400" b="1" dirty="0">
                <a:solidFill>
                  <a:srgbClr val="C00000"/>
                </a:solidFill>
                <a:latin typeface="Tahoma" pitchFamily="34" charset="0"/>
                <a:ea typeface="Angsana New" pitchFamily="18" charset="-34"/>
                <a:cs typeface="Tahoma" pitchFamily="34" charset="0"/>
              </a:rPr>
              <a:t>: </a:t>
            </a:r>
            <a:r>
              <a:rPr lang="th-TH" sz="22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ส่วนกลางได้จัดส่งเป้าหมายรายจังหวัดให้ทราบแล้ว</a:t>
            </a:r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848872" cy="936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มีแพทย์แผนไทยประจำโรงพยาบาล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ส่งเสริมสุขภาพตำบลในทุกจังหวัด</a:t>
            </a:r>
            <a:r>
              <a:rPr lang="th-TH" sz="2800" spc="-15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(๗๖ จังหวัด)</a:t>
            </a:r>
            <a:endParaRPr lang="th-TH" sz="2800" spc="-150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107504" y="2204864"/>
          <a:ext cx="792087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389"/>
                <a:gridCol w="1213108"/>
                <a:gridCol w="1111166"/>
                <a:gridCol w="1131554"/>
                <a:gridCol w="1131554"/>
                <a:gridCol w="1131554"/>
                <a:gridCol w="1131554"/>
              </a:tblGrid>
              <a:tr h="421797">
                <a:tc rowSpan="2">
                  <a:txBody>
                    <a:bodyPr/>
                    <a:lstStyle/>
                    <a:p>
                      <a:endParaRPr lang="th-TH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น้ำ</a:t>
                      </a:r>
                    </a:p>
                    <a:p>
                      <a:pPr algn="ctr"/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หนัก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h-TH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เป้า</a:t>
                      </a:r>
                    </a:p>
                    <a:p>
                      <a:pPr algn="ctr"/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หมาย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179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ระดับ ๑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ระดับ ๒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ระดับ ๓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ระดับ ๔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ระดับ ๕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28034">
                <a:tc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๒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th-TH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๒๓๖ แห่ง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th-TH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th-TH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th-TH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th-TH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th-TH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th-TH" sz="2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๒๓๖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1778" name="Rectangle 1"/>
          <p:cNvSpPr>
            <a:spLocks noChangeArrowheads="1"/>
          </p:cNvSpPr>
          <p:nvPr/>
        </p:nvSpPr>
        <p:spPr bwMode="auto">
          <a:xfrm>
            <a:off x="539552" y="5085184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</a:t>
            </a: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ตามเป้าหมายของจังหวัดๆละ ๒ คน </a:t>
            </a:r>
          </a:p>
          <a:p>
            <a:pPr eaLnBrk="0" hangingPunct="0"/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             และสถานีอนามัยเฉลิมพระเกียรติ ๘๖ คน</a:t>
            </a:r>
          </a:p>
          <a:p>
            <a:pPr eaLnBrk="0" hangingPunct="0"/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             (ทั่วประเทศ)</a:t>
            </a:r>
            <a:endParaRPr lang="en-US" sz="24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eaLnBrk="0" hangingPunct="0"/>
            <a:r>
              <a:rPr lang="th-TH" sz="24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	  </a:t>
            </a:r>
          </a:p>
        </p:txBody>
      </p:sp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๑๙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704856" cy="15716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ร้อยละโรงพยาบาลส่งเสริมสุขภาพตำบล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ศูนย์สุขภาพชุมชนเมืองผ่านเกณฑ์ ร้อยละ ๘๐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th-TH" sz="2800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sz="quarter" idx="1"/>
          </p:nvPr>
        </p:nvGraphicFramePr>
        <p:xfrm>
          <a:off x="107505" y="2183869"/>
          <a:ext cx="7920879" cy="246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505"/>
                <a:gridCol w="1211672"/>
                <a:gridCol w="1121540"/>
                <a:gridCol w="1121540"/>
                <a:gridCol w="1051445"/>
                <a:gridCol w="1121540"/>
                <a:gridCol w="1191637"/>
              </a:tblGrid>
              <a:tr h="501889">
                <a:tc rowSpan="2">
                  <a:txBody>
                    <a:bodyPr/>
                    <a:lstStyle/>
                    <a:p>
                      <a:endParaRPr lang="th-TH" sz="2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0" lang="th-TH" sz="2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น้ำ</a:t>
                      </a:r>
                      <a:endParaRPr kumimoji="0" lang="en-US" sz="26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algn="ctr"/>
                      <a:r>
                        <a:rPr kumimoji="0" lang="th-TH" sz="2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หนัก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th-TH" sz="2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0" lang="th-TH" sz="2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เป้า</a:t>
                      </a:r>
                      <a:endParaRPr kumimoji="0" lang="en-US" sz="26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algn="ctr"/>
                      <a:r>
                        <a:rPr kumimoji="0" lang="th-TH" sz="2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หมาย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เกณฑ์การให้คะแนน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81170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ระดับ ๑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ระดับ ๒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ระดับ ๓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ระดับ ๔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ระดับ ๕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83458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๒</a:t>
                      </a:r>
                      <a:endParaRPr lang="th-TH" sz="26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ร้อยละ ๘๐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๗๘</a:t>
                      </a:r>
                      <a:endParaRPr kumimoji="0" lang="en-US" sz="26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๗๙</a:t>
                      </a:r>
                      <a:endParaRPr kumimoji="0" lang="en-US" sz="26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๘๐</a:t>
                      </a:r>
                      <a:endParaRPr kumimoji="0" lang="en-US" sz="26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๘๑</a:t>
                      </a:r>
                      <a:endParaRPr kumimoji="0" lang="en-US" sz="26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26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๘๒</a:t>
                      </a:r>
                      <a:endParaRPr kumimoji="0" lang="en-US" sz="26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๒๐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496" y="4653136"/>
            <a:ext cx="842493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 </a:t>
            </a:r>
            <a:endParaRPr lang="th-TH" sz="21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marL="457200" indent="-457200"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๑. โรงพยาบาล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ศูนย์/โรงพยาบาลทั่วไป เก็บข้อมูลจาก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เป้าหมาย</a:t>
            </a:r>
          </a:p>
          <a:p>
            <a:pPr marL="457200" indent="-457200"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ของตนเอง</a:t>
            </a:r>
            <a:endParaRPr lang="th-TH" sz="21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๒. สำนักงาน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สาธารณสุขจังหวัดเก็บข้อมูลจากเป้าหมายของ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จังหวัด </a:t>
            </a: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(</a:t>
            </a:r>
            <a:r>
              <a:rPr lang="th-TH" sz="2100" b="1" dirty="0" err="1">
                <a:latin typeface="Tahoma" pitchFamily="34" charset="0"/>
                <a:ea typeface="Angsana New" pitchFamily="18" charset="-34"/>
                <a:cs typeface="Tahoma" pitchFamily="34" charset="0"/>
              </a:rPr>
              <a:t>สสจ.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)</a:t>
            </a:r>
          </a:p>
          <a:p>
            <a:pPr eaLnBrk="0" hangingPunct="0"/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๓. ผู้ตรวจ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ราชการกระทรวงทุกเขต เก็บข้อมูลจากเขตที่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รับผิดชอบ</a:t>
            </a:r>
            <a:endParaRPr lang="en-US" sz="21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</p:txBody>
      </p:sp>
      <p:sp>
        <p:nvSpPr>
          <p:cNvPr id="12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๒๑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83768" y="5589240"/>
            <a:ext cx="86409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5536" y="5272752"/>
            <a:ext cx="18722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3841884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483768" y="508518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63888" y="5229200"/>
            <a:ext cx="864096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63888" y="472514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44008" y="436510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24128" y="3861048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3645024"/>
            <a:ext cx="9361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644008" y="4869160"/>
            <a:ext cx="864096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๑๐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724128" y="4365104"/>
            <a:ext cx="864096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4149080"/>
            <a:ext cx="936104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๑๒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539552" y="2977788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    เป้าหมาย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๑๐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998984"/>
            <a:ext cx="7452320" cy="17819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ร้อยละของผู้ป่วยนอกที่ได้รับบริการการแพทย์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แผนไทยและ/หรือการแพทย์ทางเลือกที่ได้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มาตรฐานในสถานบริการสาธารณสุขสังกัด                   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กระทรวงสาธารณสุข </a:t>
            </a:r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179512" y="4462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การถ่ายทอดตัวชี้วัดสู่หน่วยงาน/บุคคล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55576" y="714762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644008" y="786770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บุคคล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รูปห้าเหลี่ยม 21"/>
          <p:cNvSpPr/>
          <p:nvPr/>
        </p:nvSpPr>
        <p:spPr>
          <a:xfrm>
            <a:off x="3779912" y="1628800"/>
            <a:ext cx="4392488" cy="936000"/>
          </a:xfrm>
          <a:prstGeom prst="homePlate">
            <a:avLst/>
          </a:prstGeom>
          <a:solidFill>
            <a:srgbClr val="0000CC"/>
          </a:solidFill>
          <a:scene3d>
            <a:camera prst="orthographicFront"/>
            <a:lightRig rig="flat" dir="t"/>
          </a:scene3d>
          <a:sp3d prstMaterial="plastic">
            <a:bevelT w="120900" h="88900" prst="relaxedInset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</a:rPr>
              <a:t>นายกรัฐมนตรี กับ รัฐมนตรี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รัฐมนตรี กับ ปลัดกระทรวง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539552" y="1484784"/>
            <a:ext cx="3096344" cy="1080120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th-TH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กระทรวง</a:t>
            </a:r>
            <a:endParaRPr lang="th-TH" sz="3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539552" y="3212976"/>
            <a:ext cx="3096344" cy="1080120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th-TH" sz="3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กลุ่มภารกิจ</a:t>
            </a:r>
            <a:endParaRPr lang="th-TH" sz="3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วงรี 25"/>
          <p:cNvSpPr/>
          <p:nvPr/>
        </p:nvSpPr>
        <p:spPr>
          <a:xfrm>
            <a:off x="539552" y="4941168"/>
            <a:ext cx="3096344" cy="1080120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th-TH" sz="3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สป.</a:t>
            </a:r>
            <a:r>
              <a:rPr lang="th-TH" sz="3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/กรม</a:t>
            </a:r>
            <a:endParaRPr lang="th-TH" sz="3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รูปห้าเหลี่ยม 30"/>
          <p:cNvSpPr/>
          <p:nvPr/>
        </p:nvSpPr>
        <p:spPr>
          <a:xfrm>
            <a:off x="3779912" y="3284984"/>
            <a:ext cx="4392488" cy="936000"/>
          </a:xfrm>
          <a:prstGeom prst="homePlate">
            <a:avLst/>
          </a:prstGeom>
          <a:solidFill>
            <a:srgbClr val="0000CC"/>
          </a:solidFill>
          <a:scene3d>
            <a:camera prst="orthographicFront"/>
            <a:lightRig rig="flat" dir="t"/>
          </a:scene3d>
          <a:sp3d prstMaterial="plastic">
            <a:bevelT w="120900" h="88900" prst="relaxedInset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 smtClean="0">
                <a:solidFill>
                  <a:schemeClr val="bg1"/>
                </a:solidFill>
              </a:rPr>
              <a:t>ปลัดกระทรวง กับ รองปลัดฯกลุ่มภารกิจ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รองปลัดฯกลุ่มภารกิจ กับ อธิบดี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33" name="รูปห้าเหลี่ยม 32"/>
          <p:cNvSpPr/>
          <p:nvPr/>
        </p:nvSpPr>
        <p:spPr>
          <a:xfrm>
            <a:off x="3779912" y="4581128"/>
            <a:ext cx="4392488" cy="1944216"/>
          </a:xfrm>
          <a:prstGeom prst="homePlate">
            <a:avLst/>
          </a:prstGeom>
          <a:solidFill>
            <a:srgbClr val="0000CC"/>
          </a:solidFill>
          <a:scene3d>
            <a:camera prst="orthographicFront"/>
            <a:lightRig rig="flat" dir="t"/>
          </a:scene3d>
          <a:sp3d prstMaterial="plastic">
            <a:bevelT w="120900" h="88900" prst="relaxedInset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th-TH" sz="2400" b="1" dirty="0" smtClean="0">
                <a:solidFill>
                  <a:schemeClr val="bg1"/>
                </a:solidFill>
              </a:rPr>
              <a:t>ปลัดกระทรวง กับ ผู้ตรวจราชการฯ</a:t>
            </a:r>
          </a:p>
          <a:p>
            <a:r>
              <a:rPr lang="th-TH" sz="2400" b="1" dirty="0" smtClean="0">
                <a:solidFill>
                  <a:schemeClr val="bg1"/>
                </a:solidFill>
              </a:rPr>
              <a:t>ปลัดกระทรวง กับ ผอ.สำนัก/กอง</a:t>
            </a:r>
          </a:p>
          <a:p>
            <a:r>
              <a:rPr lang="th-TH" sz="2400" b="1" dirty="0" smtClean="0">
                <a:solidFill>
                  <a:schemeClr val="bg1"/>
                </a:solidFill>
              </a:rPr>
              <a:t>อธิบดี กับ ผอ.สำนัก/กอง</a:t>
            </a:r>
          </a:p>
          <a:p>
            <a:r>
              <a:rPr lang="th-TH" sz="2400" b="1" dirty="0" smtClean="0">
                <a:solidFill>
                  <a:schemeClr val="bg1"/>
                </a:solidFill>
              </a:rPr>
              <a:t>ผอ.สำนัก/กอง กับ หน.กลุ่ม/ฝ่าย</a:t>
            </a:r>
          </a:p>
          <a:p>
            <a:r>
              <a:rPr lang="th-TH" sz="2400" b="1" dirty="0" smtClean="0">
                <a:solidFill>
                  <a:schemeClr val="bg1"/>
                </a:solidFill>
              </a:rPr>
              <a:t>หน.กลุ่ม/ฝ่าย กับ บุคคล</a:t>
            </a:r>
            <a:endParaRPr lang="th-TH" sz="2400" b="1" dirty="0">
              <a:solidFill>
                <a:schemeClr val="bg1"/>
              </a:solidFill>
            </a:endParaRPr>
          </a:p>
        </p:txBody>
      </p:sp>
      <p:sp>
        <p:nvSpPr>
          <p:cNvPr id="20" name="ลูกศรลง 19"/>
          <p:cNvSpPr/>
          <p:nvPr/>
        </p:nvSpPr>
        <p:spPr>
          <a:xfrm>
            <a:off x="1763688" y="2780928"/>
            <a:ext cx="642942" cy="285752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 contourW="12700">
            <a:bevelT prst="relaxedInset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>
            <a:off x="1763688" y="4509120"/>
            <a:ext cx="642942" cy="285752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 contourW="12700">
            <a:bevelT prst="relaxedInset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รูปภาพ 12" descr="83676x0dy510sh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d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๒๒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83768" y="4869160"/>
            <a:ext cx="86409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๙๐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5536" y="4581129"/>
            <a:ext cx="18722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3337828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483768" y="436510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63888" y="4509120"/>
            <a:ext cx="864096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63888" y="400506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44008" y="364502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24128" y="3140968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2924944"/>
            <a:ext cx="9361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644008" y="4149080"/>
            <a:ext cx="864096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724128" y="3645024"/>
            <a:ext cx="864096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๙๘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3429000"/>
            <a:ext cx="936104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๑๐๐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683568" y="2401724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    เป้าหมาย 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๙๕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128791" cy="13024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จำนวนสถานประกอบการ</a:t>
            </a:r>
            <a:r>
              <a:rPr lang="th-TH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ธุรกิจบ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ริกาสุขภาพ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ได้รับการพัฒนาให้เข้าสู่คุณภาพมาตรฐาน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ตามประกาศกระทรวงสาธารณสุข</a:t>
            </a:r>
            <a:endParaRPr lang="th-TH" sz="2800" dirty="0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39552" y="5764034"/>
            <a:ext cx="74888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 </a:t>
            </a:r>
            <a:endParaRPr lang="th-TH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pPr eaLnBrk="0" hangingPunct="0"/>
            <a:r>
              <a:rPr lang="th-TH" sz="22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เป้าหมาย</a:t>
            </a:r>
            <a:r>
              <a:rPr lang="th-TH" sz="22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ของจังหวัด ส่วนกลางได้แจ้งให้จังหวัดทราบแล้ว</a:t>
            </a:r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16824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มีการพัฒนา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Data Center 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ในระดับจังหวัด</a:t>
            </a:r>
            <a:endParaRPr lang="th-TH" sz="2800" dirty="0"/>
          </a:p>
        </p:txBody>
      </p:sp>
      <p:pic>
        <p:nvPicPr>
          <p:cNvPr id="6" name="รูปภาพ 5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9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๒๓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611560" y="2042408"/>
            <a:ext cx="7344816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เป้าหมาย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๑ จังหวัด ต่อ ๑ เขต</a:t>
            </a:r>
          </a:p>
          <a:p>
            <a:pPr eaLnBrk="0" hangingPunct="0">
              <a:spcBef>
                <a:spcPts val="600"/>
              </a:spcBef>
            </a:pPr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th-TH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ระดับ ๕ มีการพัฒนา 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 Center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ระดับ ๑ 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ไม่มีมีการพัฒนา </a:t>
            </a:r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Center</a:t>
            </a:r>
            <a:r>
              <a:rPr lang="th-TH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/>
            <a:endParaRPr lang="th-TH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59080" y="5733256"/>
            <a:ext cx="463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 </a:t>
            </a:r>
            <a:r>
              <a:rPr lang="th-TH" sz="22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เป็นตัวชี้วัดร่วมของเขต </a:t>
            </a:r>
          </a:p>
          <a:p>
            <a:r>
              <a:rPr lang="th-TH" sz="22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             </a:t>
            </a:r>
            <a:endParaRPr lang="en-US" sz="22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</p:txBody>
      </p:sp>
      <p:sp>
        <p:nvSpPr>
          <p:cNvPr id="13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๒๔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67544" y="1988840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๒    เป้าหมาย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๘๐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67544" y="2564904"/>
            <a:ext cx="7344816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th-TH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๕ ดำเนินการได้ ร้อยละ ๑๐๐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๔ ดำเนินการได้ ร้อยละ ๙๐</a:t>
            </a: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๓ ดำเนินการได้ ร้อยละ ๘๐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๒ ดำเนินการได้ ร้อยละ ๗๐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๑ ดำเนินการได้ ร้อยละ ๖๐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920700"/>
            <a:ext cx="6480720" cy="10681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จำนวนผู้เสพ ผู้ติดยาและสารเสพติด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ได้รับการนำเข้าสู่ระบบการบำบัดฯ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496" y="5828491"/>
            <a:ext cx="82157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 </a:t>
            </a:r>
            <a:r>
              <a:rPr lang="th-TH" sz="22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เป้าหมายการบำบัด ประจำปีงบประมาณ </a:t>
            </a:r>
            <a:r>
              <a:rPr lang="th-TH" sz="22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พ.ศ.</a:t>
            </a:r>
            <a:r>
              <a:rPr lang="th-TH" sz="22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๒๕๕๕ </a:t>
            </a:r>
            <a:endParaRPr lang="th-TH" sz="2200" b="1" dirty="0" smtClean="0">
              <a:latin typeface="Tahoma" pitchFamily="34" charset="0"/>
              <a:ea typeface="Angsana New" pitchFamily="18" charset="-34"/>
              <a:cs typeface="Tahoma" pitchFamily="34" charset="0"/>
            </a:endParaRPr>
          </a:p>
          <a:p>
            <a:r>
              <a:rPr lang="th-TH" sz="22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             ส่วนกลาง</a:t>
            </a:r>
            <a:r>
              <a:rPr lang="th-TH" sz="22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ได้</a:t>
            </a:r>
            <a:r>
              <a:rPr lang="th-TH" sz="22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กำหนดและ</a:t>
            </a:r>
            <a:r>
              <a:rPr lang="th-TH" sz="22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ส่งให้แต่ละจังหวัดทราบแล้ว</a:t>
            </a:r>
            <a:endParaRPr lang="en-US" sz="22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</p:txBody>
      </p:sp>
      <p:sp>
        <p:nvSpPr>
          <p:cNvPr id="1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054745"/>
            <a:ext cx="7128791" cy="1654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ร้อยละของผู้เสพ ผู้ติดยาและสารเสพติด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ที่ผ่านการบำบัดฟื้นฟูสมรรถภาพได้รับการ                  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ติดตามตามระยะเวลาที่กำหนด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th-TH" sz="2800" dirty="0"/>
          </a:p>
        </p:txBody>
      </p:sp>
      <p:sp>
        <p:nvSpPr>
          <p:cNvPr id="37922" name="Rectangle 1"/>
          <p:cNvSpPr>
            <a:spLocks noChangeArrowheads="1"/>
          </p:cNvSpPr>
          <p:nvPr/>
        </p:nvSpPr>
        <p:spPr bwMode="auto">
          <a:xfrm>
            <a:off x="72008" y="5797713"/>
            <a:ext cx="8028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 </a:t>
            </a:r>
            <a:r>
              <a:rPr lang="th-TH" sz="24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สำนักงานสาธารณสุขจังหวัดเก็บข้อมูล</a:t>
            </a:r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จาก</a:t>
            </a:r>
          </a:p>
          <a:p>
            <a:pPr eaLnBrk="0" hangingPunct="0"/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             เป้าหมาย</a:t>
            </a:r>
            <a:r>
              <a:rPr lang="th-TH" sz="24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ของจังหวัด (</a:t>
            </a:r>
            <a:r>
              <a:rPr lang="th-TH" sz="2400" b="1" dirty="0" err="1">
                <a:latin typeface="Tahoma" pitchFamily="34" charset="0"/>
                <a:ea typeface="Angsana New" pitchFamily="18" charset="-34"/>
                <a:cs typeface="Tahoma" pitchFamily="34" charset="0"/>
              </a:rPr>
              <a:t>สสจ.</a:t>
            </a:r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)ที่</a:t>
            </a:r>
            <a:r>
              <a:rPr lang="th-TH" sz="24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ส่วนกลางส่งให้</a:t>
            </a:r>
          </a:p>
        </p:txBody>
      </p:sp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๒๕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83768" y="4869160"/>
            <a:ext cx="86409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๔๐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5536" y="4581129"/>
            <a:ext cx="18722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3337828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483768" y="436510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63888" y="4509120"/>
            <a:ext cx="864096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๕๐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63888" y="400506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44008" y="364502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24128" y="3140968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292494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644008" y="4149080"/>
            <a:ext cx="864096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๖๐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724128" y="3645024"/>
            <a:ext cx="864096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๗๐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3429000"/>
            <a:ext cx="864096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๘๐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683568" y="2401724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๑  เป้าหมาย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๘๐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๒๖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67544" y="1988840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๑     เป้าหมาย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๗๐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67544" y="2626459"/>
            <a:ext cx="7344816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เกณฑ์การให้คะแนน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th-TH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ระดับ ๕ ดำเนินการได้ ร้อยละ ๗๒</a:t>
            </a:r>
            <a:endParaRPr lang="en-US" sz="2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๔ ดำเนินการได้ ร้อยละ ๗๑</a:t>
            </a:r>
          </a:p>
          <a:p>
            <a:pPr eaLnBrk="0" hangingPunct="0">
              <a:spcBef>
                <a:spcPts val="600"/>
              </a:spcBef>
            </a:pP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๓ ดำเนินการได้ ร้อยละ ๗๐</a:t>
            </a:r>
            <a:endParaRPr lang="en-US" sz="2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๒ ดำเนินการได้ ร้อยละ ๖๙</a:t>
            </a:r>
            <a:endParaRPr lang="en-US" sz="2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th-TH" sz="2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ระดับ ๑ ดำเนินการได้ ร้อยละ ๖๘</a:t>
            </a:r>
            <a:endParaRPr lang="en-US" sz="2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ชื่อเรื่อง 1"/>
          <p:cNvSpPr>
            <a:spLocks noGrp="1"/>
          </p:cNvSpPr>
          <p:nvPr>
            <p:ph type="title"/>
          </p:nvPr>
        </p:nvSpPr>
        <p:spPr>
          <a:xfrm>
            <a:off x="971601" y="836712"/>
            <a:ext cx="6984775" cy="10786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ร้อยละของประชาชนมีความรู้ ความเข้าใจ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และมีทัศนคติที่ถูกต้องเกี่ยวกับสุขภาพจิต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76981" y="5517232"/>
            <a:ext cx="785140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h-TH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 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การสำรวจในประชาชนกลุ่มเป้าหมายโดยใช้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แบบ  </a:t>
            </a:r>
          </a:p>
          <a:p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         ประเมิน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ความรู้ ความ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เข้าใจและ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ทัศนคติที่สร้างขึ้น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เฉพาะ</a:t>
            </a:r>
          </a:p>
          <a:p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         ใน</a:t>
            </a:r>
            <a:r>
              <a:rPr lang="th-TH" sz="2100" b="1" dirty="0">
                <a:latin typeface="Tahoma" pitchFamily="34" charset="0"/>
                <a:ea typeface="Angsana New" pitchFamily="18" charset="-34"/>
                <a:cs typeface="Tahoma" pitchFamily="34" charset="0"/>
              </a:rPr>
              <a:t>แต่ละพื้นที่ โดยศูนย์สุขภาพจิต ๑๔ </a:t>
            </a:r>
            <a:r>
              <a:rPr lang="th-TH" sz="21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ศูนย์</a:t>
            </a:r>
            <a:endParaRPr lang="en-US" sz="2100" b="1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</p:txBody>
      </p:sp>
      <p:sp>
        <p:nvSpPr>
          <p:cNvPr id="1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รูปภาพ 9" descr="มุมสีชมพู.jpg"/>
          <p:cNvPicPr>
            <a:picLocks noChangeAspect="1"/>
          </p:cNvPicPr>
          <p:nvPr/>
        </p:nvPicPr>
        <p:blipFill>
          <a:blip r:embed="rId3" cstate="print"/>
          <a:srcRect b="11539"/>
          <a:stretch>
            <a:fillRect/>
          </a:stretch>
        </p:blipFill>
        <p:spPr bwMode="auto">
          <a:xfrm>
            <a:off x="0" y="15875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571500" y="1357313"/>
            <a:ext cx="485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pic>
        <p:nvPicPr>
          <p:cNvPr id="11" name="รูปภาพ 10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d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27584" y="2708920"/>
            <a:ext cx="66247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มิติ</a:t>
            </a:r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ภายใน ๓ </a:t>
            </a:r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ตัวชี้วัด</a:t>
            </a:r>
          </a:p>
        </p:txBody>
      </p:sp>
      <p:sp>
        <p:nvSpPr>
          <p:cNvPr id="10" name="Oval 22"/>
          <p:cNvSpPr/>
          <p:nvPr/>
        </p:nvSpPr>
        <p:spPr>
          <a:xfrm>
            <a:off x="7164288" y="1628800"/>
            <a:ext cx="288000" cy="288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26"/>
          <p:cNvSpPr/>
          <p:nvPr/>
        </p:nvSpPr>
        <p:spPr>
          <a:xfrm>
            <a:off x="7380312" y="2636912"/>
            <a:ext cx="432000" cy="432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8"/>
          <p:cNvSpPr/>
          <p:nvPr/>
        </p:nvSpPr>
        <p:spPr>
          <a:xfrm>
            <a:off x="6732240" y="3789040"/>
            <a:ext cx="540000" cy="540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๒๗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483768" y="4869160"/>
            <a:ext cx="86409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๙๑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95536" y="4581129"/>
            <a:ext cx="187220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เกณฑ์การ</a:t>
            </a:r>
          </a:p>
          <a:p>
            <a:pPr algn="ctr"/>
            <a:r>
              <a:rPr lang="th-TH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ให้คะแนน</a:t>
            </a:r>
            <a:endParaRPr lang="th-TH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060104" y="3337828"/>
            <a:ext cx="1575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ระดับ</a:t>
            </a:r>
            <a:endParaRPr lang="th-TH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483768" y="436510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63888" y="4509120"/>
            <a:ext cx="864096" cy="864096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563888" y="400506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๒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644008" y="3645024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724128" y="3140968"/>
            <a:ext cx="86409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876256" y="2924944"/>
            <a:ext cx="9361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4644008" y="4149080"/>
            <a:ext cx="864096" cy="12241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๙๓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724128" y="3645024"/>
            <a:ext cx="864096" cy="1728192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๙๔</a:t>
            </a:r>
            <a:endParaRPr lang="th-TH" sz="32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876256" y="3429000"/>
            <a:ext cx="936104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๙๕</a:t>
            </a:r>
            <a:endParaRPr lang="th-TH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395536" y="2185700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๑๐  เป้าหมาย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ร้อยละ ๙๓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971600" y="1052736"/>
            <a:ext cx="637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tabLst>
                <a:tab pos="800100" algn="l"/>
                <a:tab pos="5372100" algn="l"/>
              </a:tabLst>
              <a:defRPr/>
            </a:pPr>
            <a:r>
              <a:rPr lang="th-TH" b="1" cap="small" dirty="0" smtClean="0">
                <a:latin typeface="Tahoma" pitchFamily="34" charset="0"/>
                <a:ea typeface="+mj-ea"/>
                <a:cs typeface="Tahoma" pitchFamily="34" charset="0"/>
              </a:rPr>
              <a:t>ร้อย</a:t>
            </a:r>
            <a:r>
              <a:rPr lang="th-TH" b="1" cap="small" dirty="0">
                <a:latin typeface="Tahoma" pitchFamily="34" charset="0"/>
                <a:ea typeface="+mj-ea"/>
                <a:cs typeface="Tahoma" pitchFamily="34" charset="0"/>
              </a:rPr>
              <a:t>ละของการเบิกจ่ายเงิน</a:t>
            </a:r>
            <a:r>
              <a:rPr lang="th-TH" b="1" cap="small" dirty="0" smtClean="0">
                <a:latin typeface="Tahoma" pitchFamily="34" charset="0"/>
                <a:ea typeface="+mj-ea"/>
                <a:cs typeface="Tahoma" pitchFamily="34" charset="0"/>
              </a:rPr>
              <a:t>งบประมาณ</a:t>
            </a:r>
          </a:p>
          <a:p>
            <a:pPr eaLnBrk="0" hangingPunct="0">
              <a:tabLst>
                <a:tab pos="800100" algn="l"/>
                <a:tab pos="5372100" algn="l"/>
              </a:tabLst>
              <a:defRPr/>
            </a:pPr>
            <a:r>
              <a:rPr lang="th-TH" b="1" cap="small" dirty="0" smtClean="0">
                <a:latin typeface="Tahoma" pitchFamily="34" charset="0"/>
                <a:ea typeface="+mj-ea"/>
                <a:cs typeface="Tahoma" pitchFamily="34" charset="0"/>
              </a:rPr>
              <a:t>รายจ่ายภาพรวม </a:t>
            </a:r>
            <a:r>
              <a:rPr lang="th-TH" b="1" cap="small" dirty="0">
                <a:latin typeface="Tahoma" pitchFamily="34" charset="0"/>
                <a:ea typeface="+mj-ea"/>
                <a:cs typeface="Tahoma" pitchFamily="34" charset="0"/>
              </a:rPr>
              <a:t>(ทุกงบรายจ่าย)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2965" y="5805264"/>
            <a:ext cx="81394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หมาย</a:t>
            </a:r>
            <a:r>
              <a:rPr lang="th-TH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เหตุ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Angsana New" pitchFamily="18" charset="-34"/>
                <a:cs typeface="Tahoma" pitchFamily="34" charset="0"/>
              </a:rPr>
              <a:t> : </a:t>
            </a:r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พิจารณาจากการเบิกจ่ายงบประมาณภาพรวม</a:t>
            </a:r>
          </a:p>
          <a:p>
            <a:r>
              <a:rPr lang="th-TH" sz="2400" b="1" dirty="0" smtClean="0">
                <a:latin typeface="Tahoma" pitchFamily="34" charset="0"/>
                <a:ea typeface="Angsana New" pitchFamily="18" charset="-34"/>
                <a:cs typeface="Tahoma" pitchFamily="34" charset="0"/>
              </a:rPr>
              <a:t>                 เทียบกับเงินที่ได้รับจัดสรรทั้งหมด</a:t>
            </a:r>
            <a:endParaRPr lang="en-US" sz="2400" dirty="0">
              <a:latin typeface="Tahoma" pitchFamily="34" charset="0"/>
              <a:ea typeface="Angsana New" pitchFamily="18" charset="-34"/>
              <a:cs typeface="Tahoma" pitchFamily="34" charset="0"/>
            </a:endParaRPr>
          </a:p>
        </p:txBody>
      </p:sp>
      <p:sp>
        <p:nvSpPr>
          <p:cNvPr id="2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2" name="Oval 10"/>
          <p:cNvSpPr/>
          <p:nvPr/>
        </p:nvSpPr>
        <p:spPr>
          <a:xfrm>
            <a:off x="179512" y="116632"/>
            <a:ext cx="3168352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๒๘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5496" y="3861048"/>
            <a:ext cx="8280920" cy="16561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None/>
              <a:tabLst/>
              <a:defRPr/>
            </a:pPr>
            <a:r>
              <a:rPr kumimoji="0" lang="th-TH" sz="2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2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ระดับ ๑</a:t>
            </a:r>
            <a:r>
              <a:rPr kumimoji="0" lang="th-TH" sz="24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400" b="1" dirty="0" smtClean="0">
                <a:solidFill>
                  <a:schemeClr val="dk1"/>
                </a:solidFill>
                <a:latin typeface="Tahoma" pitchFamily="34" charset="0"/>
                <a:ea typeface="Cordia New"/>
                <a:cs typeface="Tahoma" pitchFamily="34" charset="0"/>
              </a:rPr>
              <a:t>หน่วยงาน/จังหวัดดำเนินการแต่งตั้งคณะกรรมการคณะทำงานการพัฒนาบุคลากรและติดตามผลการประเมินผลการปฏิบัติราชการระดับจังหวัด ที่ประกอบด้วยผู้รับผิดชอบในทุกระดับสถานบริการ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Cordia New"/>
              <a:cs typeface="Tahoma" pitchFamily="34" charset="0"/>
            </a:endParaRPr>
          </a:p>
        </p:txBody>
      </p:sp>
      <p:sp>
        <p:nvSpPr>
          <p:cNvPr id="15" name="ชื่อเรื่อง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768752" cy="936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ระดับความสำเร็จของการพัฒนาสมรรถนะ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ของบุคลากร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51520" y="1921475"/>
            <a:ext cx="799288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th-TH" sz="2300" b="1" u="sng" spc="-1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เกณฑ์</a:t>
            </a:r>
            <a:r>
              <a:rPr lang="th-TH" sz="2300" b="1" u="sng" spc="-1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การให้คะแนน</a:t>
            </a:r>
            <a:r>
              <a:rPr lang="en-US" sz="2300" b="1" u="sng" spc="-1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th-TH" sz="2300" b="1" spc="-1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     </a:t>
            </a:r>
            <a:r>
              <a:rPr lang="th-TH" sz="2300" b="1" spc="-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กำหนด</a:t>
            </a:r>
            <a:r>
              <a:rPr lang="th-TH" sz="2300" b="1" spc="-1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เป็นระดับขั้นของความสำเร็จ (</a:t>
            </a:r>
            <a:r>
              <a:rPr lang="en-US" sz="2300" b="1" spc="-1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Milestone</a:t>
            </a:r>
            <a:r>
              <a:rPr lang="th-TH" sz="2300" b="1" spc="-1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 </a:t>
            </a:r>
            <a:endParaRPr lang="th-TH" sz="2300" b="1" spc="-1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th-TH" sz="2300" b="1" spc="-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แบ่ง</a:t>
            </a:r>
            <a:r>
              <a:rPr lang="th-TH" sz="2300" b="1" spc="-1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เกณฑ์การให้คะแนนเป็น ๕ </a:t>
            </a:r>
            <a:r>
              <a:rPr lang="th-TH" sz="2300" b="1" spc="-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ระดับพิจารณาจากความก้าวหน้า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th-TH" sz="2300" b="1" spc="-1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ของ</a:t>
            </a:r>
            <a:r>
              <a:rPr lang="th-TH" sz="2300" b="1" spc="-10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ขั้นตอนการดำเนินงานตามเป้าหมายแต่ละระดับ ดังนี้</a:t>
            </a: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3491880" y="1844824"/>
            <a:ext cx="3528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๓๐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pic>
        <p:nvPicPr>
          <p:cNvPr id="11" name="รูปภาพ 10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16632"/>
            <a:ext cx="8172400" cy="19888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ระดับ ๒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chemeClr val="dk1"/>
                </a:solidFill>
                <a:latin typeface="Tahoma" pitchFamily="34" charset="0"/>
                <a:ea typeface="Cordia New"/>
                <a:cs typeface="Tahoma" pitchFamily="34" charset="0"/>
              </a:rPr>
              <a:t>รวบรวมข้อมูลการดำเนินการประเมินสมรรถนะบุคลากรของหน่วยงาน ได้แก่ </a:t>
            </a:r>
            <a:r>
              <a:rPr lang="th-TH" sz="2400" b="1" dirty="0" err="1" smtClean="0">
                <a:solidFill>
                  <a:schemeClr val="dk1"/>
                </a:solidFill>
                <a:latin typeface="Tahoma" pitchFamily="34" charset="0"/>
                <a:ea typeface="Cordia New"/>
                <a:cs typeface="Tahoma" pitchFamily="34" charset="0"/>
              </a:rPr>
              <a:t>สสจ.</a:t>
            </a:r>
            <a:r>
              <a:rPr lang="th-TH" sz="2400" b="1" dirty="0" smtClean="0">
                <a:solidFill>
                  <a:schemeClr val="dk1"/>
                </a:solidFill>
                <a:latin typeface="Tahoma" pitchFamily="34" charset="0"/>
                <a:ea typeface="Cordia New"/>
                <a:cs typeface="Tahoma" pitchFamily="34" charset="0"/>
              </a:rPr>
              <a:t>รพศ. /</a:t>
            </a:r>
            <a:r>
              <a:rPr lang="th-TH" sz="2400" b="1" dirty="0" err="1" smtClean="0">
                <a:solidFill>
                  <a:schemeClr val="dk1"/>
                </a:solidFill>
                <a:latin typeface="Tahoma" pitchFamily="34" charset="0"/>
                <a:ea typeface="Cordia New"/>
                <a:cs typeface="Tahoma" pitchFamily="34" charset="0"/>
              </a:rPr>
              <a:t>รพท.</a:t>
            </a:r>
            <a:r>
              <a:rPr lang="th-TH" sz="2400" b="1" dirty="0" smtClean="0">
                <a:solidFill>
                  <a:schemeClr val="dk1"/>
                </a:solidFill>
                <a:latin typeface="Tahoma" pitchFamily="34" charset="0"/>
                <a:ea typeface="Cordia New"/>
                <a:cs typeface="Tahoma" pitchFamily="34" charset="0"/>
              </a:rPr>
              <a:t> ในรอบการประเมินผลการปฏิบัติราชการในรอบที่ ๒ ปี ๒๕๕๔ (เมษายน-กันยายน) แล้ววิเคราะห์หาค่าเฉลี่ยโดยรวมเป็นภาพจังหวัด</a:t>
            </a:r>
            <a:endParaRPr kumimoji="0" lang="th-TH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36512" y="2060848"/>
            <a:ext cx="8280920" cy="20882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ระดับ ๓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Cordia New"/>
                <a:cs typeface="Tahoma" pitchFamily="34" charset="0"/>
              </a:rPr>
              <a:t>จัดทำเป็นแผนพัฒนาบุคลากรของหน่วยงาน       โดยนำผลการประเมินสมรรถนะรายบุคคล</a:t>
            </a:r>
            <a:r>
              <a:rPr lang="en-US" sz="2400" b="1" dirty="0" smtClean="0">
                <a:solidFill>
                  <a:srgbClr val="000099"/>
                </a:solidFill>
                <a:latin typeface="Tahoma" pitchFamily="34" charset="0"/>
                <a:ea typeface="Cordia New"/>
                <a:cs typeface="Tahoma" pitchFamily="34" charset="0"/>
              </a:rPr>
              <a:t>  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Cordia New"/>
                <a:cs typeface="Tahoma" pitchFamily="34" charset="0"/>
              </a:rPr>
              <a:t>                  </a:t>
            </a:r>
            <a:r>
              <a:rPr lang="th-TH" sz="2300" b="1" dirty="0" smtClean="0">
                <a:solidFill>
                  <a:srgbClr val="000099"/>
                </a:solidFill>
                <a:latin typeface="Tahoma" pitchFamily="34" charset="0"/>
                <a:ea typeface="Cordia New"/>
                <a:cs typeface="Tahoma" pitchFamily="34" charset="0"/>
              </a:rPr>
              <a:t>(</a:t>
            </a:r>
            <a:r>
              <a:rPr lang="en-US" sz="2300" b="1" dirty="0" smtClean="0">
                <a:solidFill>
                  <a:srgbClr val="000099"/>
                </a:solidFill>
                <a:latin typeface="Tahoma" pitchFamily="34" charset="0"/>
                <a:ea typeface="Cordia New"/>
                <a:cs typeface="Tahoma" pitchFamily="34" charset="0"/>
              </a:rPr>
              <a:t>GAP Competency </a:t>
            </a:r>
            <a:r>
              <a:rPr lang="th-TH" sz="2300" b="1" dirty="0" smtClean="0">
                <a:solidFill>
                  <a:srgbClr val="000099"/>
                </a:solidFill>
                <a:latin typeface="Tahoma" pitchFamily="34" charset="0"/>
                <a:ea typeface="Cordia New"/>
                <a:cs typeface="Tahoma" pitchFamily="34" charset="0"/>
              </a:rPr>
              <a:t>ตามมาตรฐานสมรรถนะหลัก </a:t>
            </a:r>
            <a:r>
              <a:rPr lang="th-TH" sz="2300" b="1" dirty="0" err="1" smtClean="0">
                <a:solidFill>
                  <a:srgbClr val="000099"/>
                </a:solidFill>
                <a:latin typeface="Tahoma" pitchFamily="34" charset="0"/>
                <a:ea typeface="Cordia New"/>
                <a:cs typeface="Tahoma" pitchFamily="34" charset="0"/>
              </a:rPr>
              <a:t>กพ.</a:t>
            </a:r>
            <a:r>
              <a:rPr lang="th-TH" sz="2300" b="1" dirty="0" smtClean="0">
                <a:solidFill>
                  <a:srgbClr val="000099"/>
                </a:solidFill>
                <a:latin typeface="Tahoma" pitchFamily="34" charset="0"/>
                <a:ea typeface="Cordia New"/>
                <a:cs typeface="Tahoma" pitchFamily="34" charset="0"/>
              </a:rPr>
              <a:t>๕ตัว)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Cordia New"/>
                <a:cs typeface="Tahoma" pitchFamily="34" charset="0"/>
              </a:rPr>
              <a:t>        มาวิเคราะห์ในส่วนที่หน่วยงานต้องพัฒนาหรือบุคคล  พัฒนาเอง</a:t>
            </a:r>
            <a:endParaRPr lang="en-US" sz="2400" b="1" dirty="0" smtClean="0">
              <a:solidFill>
                <a:srgbClr val="000099"/>
              </a:solidFill>
              <a:latin typeface="Tahoma" pitchFamily="34" charset="0"/>
              <a:ea typeface="Cordia New"/>
              <a:cs typeface="Tahoma" pitchFamily="34" charset="0"/>
            </a:endParaRP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endParaRPr kumimoji="0" lang="th-TH" sz="2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4005064"/>
            <a:ext cx="8172400" cy="9361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ระดับ ๔</a:t>
            </a:r>
            <a:r>
              <a:rPr lang="th-TH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Cordia New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chemeClr val="dk1"/>
                </a:solidFill>
                <a:latin typeface="Tahoma" pitchFamily="34" charset="0"/>
                <a:ea typeface="Cordia New"/>
                <a:cs typeface="Tahoma" pitchFamily="34" charset="0"/>
              </a:rPr>
              <a:t>ดำเนินการพัฒนาสมรรถนะบุคลากรของหน่วยงานตามแผนที่กำหนดไว้</a:t>
            </a:r>
            <a:endParaRPr lang="en-US" sz="2400" b="1" dirty="0" smtClean="0">
              <a:solidFill>
                <a:schemeClr val="dk1"/>
              </a:solidFill>
              <a:latin typeface="Tahoma" pitchFamily="34" charset="0"/>
              <a:ea typeface="Cordia New"/>
              <a:cs typeface="Tahoma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2008" y="4797152"/>
            <a:ext cx="8172400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spcAft>
                <a:spcPts val="600"/>
              </a:spcAft>
            </a:pP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ระดับ ๕</a:t>
            </a:r>
            <a:r>
              <a:rPr kumimoji="0" lang="th-TH" sz="26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Cordia New"/>
                <a:cs typeface="Tahoma" pitchFamily="34" charset="0"/>
              </a:rPr>
              <a:t>ดำเนินการประเมินผลสมรรถนะ </a:t>
            </a:r>
          </a:p>
          <a:p>
            <a:pPr>
              <a:spcAft>
                <a:spcPts val="60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Cordia New"/>
                <a:cs typeface="Tahoma" pitchFamily="34" charset="0"/>
              </a:rPr>
              <a:t>  ตามรอบการประเมินผลการปฏิบัติราชการในรอบที่ ๒          </a:t>
            </a:r>
          </a:p>
          <a:p>
            <a:pPr>
              <a:spcAft>
                <a:spcPts val="60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Cordia New"/>
                <a:cs typeface="Tahoma" pitchFamily="34" charset="0"/>
              </a:rPr>
              <a:t>  ปี ๒๕๕๕ (เมษายน-กันยายน) ของหน่วยงาน </a:t>
            </a:r>
          </a:p>
          <a:p>
            <a:pPr>
              <a:spcAft>
                <a:spcPts val="600"/>
              </a:spcAft>
            </a:pPr>
            <a:r>
              <a:rPr lang="th-TH" sz="2400" b="1" dirty="0" smtClean="0">
                <a:solidFill>
                  <a:srgbClr val="000099"/>
                </a:solidFill>
                <a:latin typeface="Tahoma" pitchFamily="34" charset="0"/>
                <a:ea typeface="Cordia New"/>
                <a:cs typeface="Tahoma" pitchFamily="34" charset="0"/>
              </a:rPr>
              <a:t>  โดยสรุปผลค่าเฉลี่ยเป็นค่าร้อยละ</a:t>
            </a:r>
            <a:endParaRPr lang="en-US" sz="2400" b="1" dirty="0" smtClean="0">
              <a:solidFill>
                <a:srgbClr val="000099"/>
              </a:solidFill>
              <a:latin typeface="Tahoma" pitchFamily="34" charset="0"/>
              <a:ea typeface="Cordia New"/>
              <a:cs typeface="Tahoma" pitchFamily="34" charset="0"/>
            </a:endParaRPr>
          </a:p>
        </p:txBody>
      </p:sp>
      <p:sp>
        <p:nvSpPr>
          <p:cNvPr id="16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704856" cy="11521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จำนวนผลงานเด่นของผู้ตรวจราชการกระทรวง</a:t>
            </a:r>
            <a:b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th-TH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สสจ.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/ผอ.รพศ./ผอ.</a:t>
            </a:r>
            <a:r>
              <a:rPr lang="th-TH" sz="2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รพท.</a:t>
            </a:r>
            <a:r>
              <a:rPr lang="th-TH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แห่งละ ๑ เรื่อง</a:t>
            </a:r>
            <a:endParaRPr lang="th-TH" sz="2800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7776864" cy="1512168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2400" b="1" u="sng" spc="-1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เกณฑ์การให้คะแนน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2400" b="1" spc="-100" dirty="0" smtClean="0">
                <a:latin typeface="Tahoma" pitchFamily="34" charset="0"/>
                <a:cs typeface="Tahoma" pitchFamily="34" charset="0"/>
              </a:rPr>
              <a:t>       โดยให้แต่ละหน่วยงานเลือกผลงานเด่นที่เข้าหลักเกณฑ์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2400" b="1" spc="-100" dirty="0" smtClean="0">
                <a:latin typeface="Tahoma" pitchFamily="34" charset="0"/>
                <a:cs typeface="Tahoma" pitchFamily="34" charset="0"/>
              </a:rPr>
              <a:t>การคัดเลือกดังกล่าวอย่างน้อย ๑ เรื่อง </a:t>
            </a:r>
            <a:endParaRPr lang="en-US" sz="2400" b="1" spc="-1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th-TH" sz="2400" b="1" dirty="0" smtClean="0"/>
          </a:p>
          <a:p>
            <a:pPr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>
              <a:defRPr/>
            </a:pPr>
            <a:r>
              <a:rPr lang="th-TH" sz="2400" b="1" dirty="0" smtClean="0"/>
              <a:t> </a:t>
            </a:r>
            <a:endParaRPr lang="th-TH" sz="2400" b="1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79512" y="3871878"/>
          <a:ext cx="7776864" cy="1357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673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Angsana New"/>
                          <a:cs typeface="Tahoma" pitchFamily="34" charset="0"/>
                        </a:rPr>
                        <a:t>มีผลงานเด่น</a:t>
                      </a:r>
                      <a:endParaRPr lang="en-US" sz="2800" dirty="0">
                        <a:solidFill>
                          <a:schemeClr val="tx1"/>
                        </a:solidFill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Angsana New"/>
                          <a:cs typeface="Tahoma" pitchFamily="34" charset="0"/>
                        </a:rPr>
                        <a:t>ไม่มีผลงานเด่น</a:t>
                      </a:r>
                      <a:endParaRPr lang="en-US" sz="2800" dirty="0">
                        <a:solidFill>
                          <a:schemeClr val="tx1"/>
                        </a:solidFill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833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ahoma" pitchFamily="34" charset="0"/>
                          <a:ea typeface="Angsana New"/>
                          <a:cs typeface="Tahoma" pitchFamily="34" charset="0"/>
                        </a:rPr>
                        <a:t>ได้คะแนนเต็ม ๕</a:t>
                      </a:r>
                      <a:endParaRPr lang="en-US" sz="2800" dirty="0">
                        <a:solidFill>
                          <a:schemeClr val="tx1"/>
                        </a:solidFill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800" dirty="0">
                          <a:solidFill>
                            <a:schemeClr val="tx1"/>
                          </a:solidFill>
                          <a:latin typeface="Tahoma" pitchFamily="34" charset="0"/>
                          <a:ea typeface="Angsana New"/>
                          <a:cs typeface="Tahoma" pitchFamily="34" charset="0"/>
                        </a:rPr>
                        <a:t>ไม่ได้คะแนน</a:t>
                      </a:r>
                      <a:endParaRPr lang="en-US" sz="2800" dirty="0">
                        <a:solidFill>
                          <a:schemeClr val="tx1"/>
                        </a:solidFill>
                        <a:latin typeface="Tahoma" pitchFamily="34" charset="0"/>
                        <a:ea typeface="Cordia New"/>
                        <a:cs typeface="Tahom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รูปภาพ 6" descr="83676x0dy510sh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Oval 10"/>
          <p:cNvSpPr/>
          <p:nvPr/>
        </p:nvSpPr>
        <p:spPr>
          <a:xfrm>
            <a:off x="251520" y="188640"/>
            <a:ext cx="3384376" cy="792088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๒๙ 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3491880" y="2132856"/>
            <a:ext cx="3528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spcBef>
                <a:spcPts val="600"/>
              </a:spcBef>
            </a:pP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๑๐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179512" y="18864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การถ่ายทอดตัวชี้วัดสู่หน่วยงาน/บุคคล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83568" y="930786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4572000" y="930786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บุคคล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วงรี 26"/>
          <p:cNvSpPr/>
          <p:nvPr/>
        </p:nvSpPr>
        <p:spPr>
          <a:xfrm>
            <a:off x="539552" y="1844824"/>
            <a:ext cx="3096344" cy="1080120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จังหวัด</a:t>
            </a:r>
            <a:endParaRPr lang="th-TH" sz="3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วงรี 27"/>
          <p:cNvSpPr/>
          <p:nvPr/>
        </p:nvSpPr>
        <p:spPr>
          <a:xfrm>
            <a:off x="539552" y="4077072"/>
            <a:ext cx="3096344" cy="1080120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th-TH" sz="24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สสจ.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/รพศ.</a:t>
            </a:r>
            <a:r>
              <a:rPr lang="th-TH" sz="24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รพท.</a:t>
            </a:r>
            <a:endParaRPr lang="th-TH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รูปห้าเหลี่ยม 33"/>
          <p:cNvSpPr/>
          <p:nvPr/>
        </p:nvSpPr>
        <p:spPr>
          <a:xfrm>
            <a:off x="3779912" y="1700808"/>
            <a:ext cx="4392488" cy="1368152"/>
          </a:xfrm>
          <a:prstGeom prst="homePlate">
            <a:avLst/>
          </a:prstGeom>
          <a:solidFill>
            <a:srgbClr val="0000CC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 smtClean="0"/>
              <a:t>ผู้ตรวจราชการกระทรวง</a:t>
            </a:r>
          </a:p>
          <a:p>
            <a:pPr algn="ctr"/>
            <a:r>
              <a:rPr lang="th-TH" b="1" dirty="0" smtClean="0"/>
              <a:t>กับ </a:t>
            </a:r>
          </a:p>
          <a:p>
            <a:pPr algn="ctr"/>
            <a:r>
              <a:rPr lang="th-TH" b="1" dirty="0" err="1" smtClean="0"/>
              <a:t>สสจ.</a:t>
            </a:r>
            <a:r>
              <a:rPr lang="th-TH" b="1" dirty="0" smtClean="0"/>
              <a:t>/ผอ.</a:t>
            </a:r>
            <a:r>
              <a:rPr lang="th-TH" b="1" dirty="0" err="1" smtClean="0"/>
              <a:t>รพศ</a:t>
            </a:r>
            <a:r>
              <a:rPr lang="th-TH" b="1" dirty="0" smtClean="0"/>
              <a:t>/ผอ.</a:t>
            </a:r>
            <a:r>
              <a:rPr lang="th-TH" b="1" dirty="0" err="1" smtClean="0"/>
              <a:t>รพท.</a:t>
            </a:r>
            <a:endParaRPr lang="th-TH" b="1" dirty="0" smtClean="0"/>
          </a:p>
          <a:p>
            <a:pPr algn="ctr"/>
            <a:endParaRPr lang="th-TH" b="1" dirty="0"/>
          </a:p>
        </p:txBody>
      </p:sp>
      <p:sp>
        <p:nvSpPr>
          <p:cNvPr id="20" name="รูปห้าเหลี่ยม 19"/>
          <p:cNvSpPr/>
          <p:nvPr/>
        </p:nvSpPr>
        <p:spPr>
          <a:xfrm>
            <a:off x="3779912" y="3356992"/>
            <a:ext cx="4392488" cy="1512168"/>
          </a:xfrm>
          <a:prstGeom prst="homePlate">
            <a:avLst/>
          </a:prstGeom>
          <a:solidFill>
            <a:srgbClr val="0000CC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 err="1" smtClean="0"/>
              <a:t>สสจ.</a:t>
            </a:r>
            <a:r>
              <a:rPr lang="th-TH" b="1" dirty="0" smtClean="0"/>
              <a:t>/ผอ.</a:t>
            </a:r>
            <a:r>
              <a:rPr lang="th-TH" b="1" dirty="0" err="1" smtClean="0"/>
              <a:t>รพศ</a:t>
            </a:r>
            <a:r>
              <a:rPr lang="th-TH" b="1" dirty="0" smtClean="0"/>
              <a:t>/ผอ.</a:t>
            </a:r>
            <a:r>
              <a:rPr lang="th-TH" b="1" dirty="0" err="1" smtClean="0"/>
              <a:t>รพท.</a:t>
            </a:r>
            <a:endParaRPr lang="th-TH" b="1" dirty="0" smtClean="0"/>
          </a:p>
          <a:p>
            <a:pPr algn="ctr"/>
            <a:r>
              <a:rPr lang="th-TH" b="1" dirty="0" smtClean="0"/>
              <a:t>กับ </a:t>
            </a:r>
          </a:p>
          <a:p>
            <a:pPr algn="ctr"/>
            <a:r>
              <a:rPr lang="th-TH" b="1" dirty="0" smtClean="0"/>
              <a:t>หน.กลุ่มงาน/ฝ่าย</a:t>
            </a:r>
          </a:p>
          <a:p>
            <a:pPr algn="ctr"/>
            <a:endParaRPr lang="th-TH" b="1" dirty="0"/>
          </a:p>
        </p:txBody>
      </p:sp>
      <p:sp>
        <p:nvSpPr>
          <p:cNvPr id="24" name="รูปห้าเหลี่ยม 23"/>
          <p:cNvSpPr/>
          <p:nvPr/>
        </p:nvSpPr>
        <p:spPr>
          <a:xfrm>
            <a:off x="3779912" y="4985792"/>
            <a:ext cx="4392488" cy="1467544"/>
          </a:xfrm>
          <a:prstGeom prst="homePlate">
            <a:avLst/>
          </a:prstGeom>
          <a:solidFill>
            <a:srgbClr val="0000CC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b="1" dirty="0" smtClean="0">
                <a:solidFill>
                  <a:srgbClr val="FFFF00"/>
                </a:solidFill>
              </a:rPr>
              <a:t>หน.กลุ่มงาน/ฝ่าย </a:t>
            </a:r>
          </a:p>
          <a:p>
            <a:pPr algn="ctr"/>
            <a:r>
              <a:rPr lang="th-TH" b="1" dirty="0" smtClean="0">
                <a:solidFill>
                  <a:srgbClr val="FFFF00"/>
                </a:solidFill>
              </a:rPr>
              <a:t>กับ </a:t>
            </a:r>
          </a:p>
          <a:p>
            <a:pPr algn="ctr"/>
            <a:r>
              <a:rPr lang="th-TH" sz="4800" b="1" dirty="0" smtClean="0">
                <a:solidFill>
                  <a:srgbClr val="FFFF00"/>
                </a:solidFill>
              </a:rPr>
              <a:t>เจ้าหน้าที่</a:t>
            </a:r>
            <a:endParaRPr lang="th-TH" sz="4800" b="1" dirty="0">
              <a:solidFill>
                <a:srgbClr val="FFFF00"/>
              </a:solidFill>
            </a:endParaRPr>
          </a:p>
        </p:txBody>
      </p:sp>
      <p:sp>
        <p:nvSpPr>
          <p:cNvPr id="29" name="ลูกศรลง 28"/>
          <p:cNvSpPr/>
          <p:nvPr/>
        </p:nvSpPr>
        <p:spPr>
          <a:xfrm>
            <a:off x="1763688" y="3140968"/>
            <a:ext cx="642942" cy="720080"/>
          </a:xfrm>
          <a:prstGeom prst="down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 contourW="12700">
            <a:bevelT prst="relaxedInset"/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 descr="83676x0dy510sh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d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7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รูปภาพ 6" descr="112848616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pic>
        <p:nvPicPr>
          <p:cNvPr id="11" name="รูปภาพ 10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395536" y="332656"/>
            <a:ext cx="7344816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คู่มือรับรองปฏิบัติราชการ ปี 2555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3598" y="1412776"/>
            <a:ext cx="293635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สี่เหลี่ยมผืนผ้า 18"/>
          <p:cNvSpPr/>
          <p:nvPr/>
        </p:nvSpPr>
        <p:spPr>
          <a:xfrm>
            <a:off x="4283968" y="2690917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40000"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ได้จัดทำคู่มือคำรับรองฯ </a:t>
            </a:r>
          </a:p>
          <a:p>
            <a:pPr>
              <a:buClr>
                <a:srgbClr val="C00000"/>
              </a:buClr>
              <a:buSzPct val="140000"/>
            </a:pPr>
            <a:r>
              <a:rPr lang="th-TH" b="1" dirty="0" smtClean="0">
                <a:latin typeface="Tahoma" pitchFamily="34" charset="0"/>
                <a:cs typeface="Tahoma" pitchFamily="34" charset="0"/>
              </a:rPr>
              <a:t>ส่งให้จังหวัด</a:t>
            </a:r>
            <a:endParaRPr lang="th-TH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835696" y="5325015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40000"/>
            </a:pPr>
            <a:r>
              <a:rPr lang="th-TH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สามารถดาวน์โหลด คู่มือคำรับรองฯ</a:t>
            </a:r>
          </a:p>
          <a:p>
            <a:pPr>
              <a:buClr>
                <a:srgbClr val="C00000"/>
              </a:buClr>
              <a:buSzPct val="140000"/>
            </a:pP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http://bps.moph.go.th</a:t>
            </a:r>
            <a:r>
              <a:rPr lang="th-TH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pPr>
              <a:buClr>
                <a:srgbClr val="C00000"/>
              </a:buClr>
              <a:buSzPct val="140000"/>
            </a:pP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* www.moph.go.th/opdc</a:t>
            </a:r>
            <a:endParaRPr lang="th-TH" sz="24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ดาว 5 แฉก 20"/>
          <p:cNvSpPr/>
          <p:nvPr/>
        </p:nvSpPr>
        <p:spPr>
          <a:xfrm>
            <a:off x="899592" y="1484784"/>
            <a:ext cx="432000" cy="396000"/>
          </a:xfrm>
          <a:prstGeom prst="star5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ลูกศรโค้งขวา 25"/>
          <p:cNvSpPr/>
          <p:nvPr/>
        </p:nvSpPr>
        <p:spPr>
          <a:xfrm rot="20775889">
            <a:off x="865304" y="5157192"/>
            <a:ext cx="936104" cy="1008112"/>
          </a:xfrm>
          <a:prstGeom prst="curvedRightArrow">
            <a:avLst>
              <a:gd name="adj1" fmla="val 25000"/>
              <a:gd name="adj2" fmla="val 45474"/>
              <a:gd name="adj3" fmla="val 23632"/>
            </a:avLst>
          </a:prstGeom>
          <a:solidFill>
            <a:schemeClr val="accent3">
              <a:lumMod val="75000"/>
            </a:schemeClr>
          </a:solidFill>
          <a:ln w="34925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20000"/>
              </a:spcBef>
            </a:pPr>
            <a:endParaRPr lang="th-TH" sz="15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27" name="ดาว 5 แฉก 26"/>
          <p:cNvSpPr/>
          <p:nvPr/>
        </p:nvSpPr>
        <p:spPr>
          <a:xfrm>
            <a:off x="467544" y="1772816"/>
            <a:ext cx="432000" cy="432000"/>
          </a:xfrm>
          <a:prstGeom prst="star5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ดาว 5 แฉก 27"/>
          <p:cNvSpPr/>
          <p:nvPr/>
        </p:nvSpPr>
        <p:spPr>
          <a:xfrm>
            <a:off x="755576" y="2132856"/>
            <a:ext cx="576064" cy="504056"/>
          </a:xfrm>
          <a:prstGeom prst="star5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5536" y="4293096"/>
            <a:ext cx="727280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</a:rPr>
              <a:t>สวัสดี</a:t>
            </a:r>
            <a:endParaRPr lang="th-TH" sz="1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5" name="รูปภาพ 4" descr="ชาวเข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484784"/>
            <a:ext cx="3744416" cy="3203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 descr="11284861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รูปภาพ 37" descr="11284861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รูปภาพ 31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2" descr="d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4" name="สี่เหลี่ยมผืนผ้า 13"/>
          <p:cNvSpPr/>
          <p:nvPr/>
        </p:nvSpPr>
        <p:spPr>
          <a:xfrm>
            <a:off x="1080120" y="251937"/>
            <a:ext cx="6084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ยุทธศาสตร์กระทรวงสาธารณสุข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5496" y="1052736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FontTx/>
              <a:buNone/>
            </a:pP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เสริมสร้างให้ประชาชนมีพฤติกรรมสุขภาพที่ถูกต้องเหมาะสมและพัฒนาส่งเสริมสุขภาพ ระบบเฝ้าระวัง ป้องกันควบคุมโรค ภัยสุขภาพ การฟื้นฟูสมรรถภาพ และการคุ้มครองผู้บริโภคด้านสุขภาพ ให้มีประสิทธิภาพ</a:t>
            </a:r>
          </a:p>
          <a:p>
            <a:pPr algn="thaiDist">
              <a:buFontTx/>
              <a:buNone/>
            </a:pP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  พัฒนาศักยภาพอาสาสมัครสาธารณสุข ภาคีเครือข่าย และองค์กรปกครองส่วนท้องถิ่นในการดำเนินกิจกรรมด้านสุขภาพ</a:t>
            </a:r>
          </a:p>
          <a:p>
            <a:pPr>
              <a:buFontTx/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    </a:t>
            </a:r>
          </a:p>
        </p:txBody>
      </p:sp>
      <p:sp>
        <p:nvSpPr>
          <p:cNvPr id="8" name="Oval 5"/>
          <p:cNvSpPr/>
          <p:nvPr/>
        </p:nvSpPr>
        <p:spPr>
          <a:xfrm>
            <a:off x="179512" y="908720"/>
            <a:ext cx="648000" cy="648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23528" y="869811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1</a:t>
            </a:r>
            <a:endParaRPr lang="th-TH" sz="48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Oval 5"/>
          <p:cNvSpPr/>
          <p:nvPr/>
        </p:nvSpPr>
        <p:spPr>
          <a:xfrm>
            <a:off x="107504" y="3645024"/>
            <a:ext cx="648000" cy="648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251520" y="364502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cs typeface="+mj-cs"/>
              </a:rPr>
              <a:t>2</a:t>
            </a:r>
            <a:endParaRPr lang="th-TH" sz="48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  <a:cs typeface="+mj-cs"/>
            </a:endParaRPr>
          </a:p>
        </p:txBody>
      </p:sp>
      <p:sp>
        <p:nvSpPr>
          <p:cNvPr id="12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รูปภาพ 15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784670" y="124488"/>
            <a:ext cx="602584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 descr="11284861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รูปภาพ 37" descr="11284861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รูปภาพ 31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2" descr="d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5" name="สี่เหลี่ยมผืนผ้า 14"/>
          <p:cNvSpPr/>
          <p:nvPr/>
        </p:nvSpPr>
        <p:spPr>
          <a:xfrm>
            <a:off x="323528" y="908720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FontTx/>
              <a:buNone/>
            </a:pP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    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พัฒนาระบบบริหารและระบบบริการทางการแพทย์และสาธารณสุข ทั้งภาวะปกติและภาวะฉุกเฉิน รวมทั้งผลิตบุคลากร  ด้านการแพทย์และสาธารณสุขให้เพียงพอ</a:t>
            </a:r>
          </a:p>
        </p:txBody>
      </p:sp>
      <p:sp>
        <p:nvSpPr>
          <p:cNvPr id="8" name="Oval 5"/>
          <p:cNvSpPr/>
          <p:nvPr/>
        </p:nvSpPr>
        <p:spPr>
          <a:xfrm>
            <a:off x="323528" y="908720"/>
            <a:ext cx="648000" cy="648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467544" y="764704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3</a:t>
            </a:r>
            <a:endParaRPr lang="th-TH" sz="48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Oval 5"/>
          <p:cNvSpPr/>
          <p:nvPr/>
        </p:nvSpPr>
        <p:spPr>
          <a:xfrm>
            <a:off x="323528" y="3429072"/>
            <a:ext cx="648000" cy="648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5"/>
          <p:cNvSpPr/>
          <p:nvPr/>
        </p:nvSpPr>
        <p:spPr>
          <a:xfrm>
            <a:off x="323528" y="4941240"/>
            <a:ext cx="648000" cy="648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395536" y="3318083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  <a:cs typeface="+mj-cs"/>
              </a:rPr>
              <a:t>4</a:t>
            </a:r>
            <a:endParaRPr lang="th-TH" sz="48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4830251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5</a:t>
            </a:r>
            <a:endParaRPr lang="th-TH" sz="48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95536" y="3545721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FontTx/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   พัฒนาการแพทย์แผนไทย การแพทย์พื้นบ้าน และการแพทย์ทางเลือกให้มีคุณภาพ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95536" y="501317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  พัฒนาระบบหลักประกันสุขภาพให้มีประสิทธิภาพ</a:t>
            </a:r>
            <a:endParaRPr lang="th-TH" sz="4000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080120" y="251937"/>
            <a:ext cx="6084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ยุทธศาสตร์กระทรวงสาธารณสุข</a:t>
            </a:r>
          </a:p>
        </p:txBody>
      </p:sp>
      <p:sp>
        <p:nvSpPr>
          <p:cNvPr id="20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รูปภาพ 20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784670" y="124488"/>
            <a:ext cx="602584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 descr="11284861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435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รูปภาพ 37" descr="11284861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810139">
            <a:off x="410834" y="2690008"/>
            <a:ext cx="3810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รูปภาพ 31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2" descr="d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5" name="สี่เหลี่ยมผืนผ้า 14"/>
          <p:cNvSpPr/>
          <p:nvPr/>
        </p:nvSpPr>
        <p:spPr>
          <a:xfrm>
            <a:off x="107504" y="802447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Tx/>
              <a:buNone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     พัฒนาระบบบริการสุขภาพในจังหวัดชายแดนภาคใต้ให้สอดคล้องกับสถานการณ์และสภาพแวดล้อม โดยการมีส่วนร่วมของภาคีเครือข่าย</a:t>
            </a:r>
          </a:p>
        </p:txBody>
      </p:sp>
      <p:sp>
        <p:nvSpPr>
          <p:cNvPr id="8" name="Oval 5"/>
          <p:cNvSpPr/>
          <p:nvPr/>
        </p:nvSpPr>
        <p:spPr>
          <a:xfrm>
            <a:off x="323528" y="1340840"/>
            <a:ext cx="648000" cy="648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395536" y="134076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6</a:t>
            </a:r>
            <a:endParaRPr lang="th-TH" sz="48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07504" y="343422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      เสริมสร้างระบบเฝ้าระวังควบคุม ป้องกัน บำบัด รักษา และฟื้นฟูสภาพของประชาชนผู้เสพ ผู้ติดยาและ สารเสพติด ให้มีประสิทธิภาพ</a:t>
            </a:r>
            <a:endParaRPr lang="th-TH" sz="4000" b="1" dirty="0"/>
          </a:p>
        </p:txBody>
      </p:sp>
      <p:sp>
        <p:nvSpPr>
          <p:cNvPr id="19" name="Oval 5"/>
          <p:cNvSpPr/>
          <p:nvPr/>
        </p:nvSpPr>
        <p:spPr>
          <a:xfrm>
            <a:off x="323528" y="3284984"/>
            <a:ext cx="648000" cy="648000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467544" y="314096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Candara" pitchFamily="34" charset="0"/>
              </a:rPr>
              <a:t>7</a:t>
            </a:r>
            <a:endParaRPr lang="th-TH" sz="4800" b="1" dirty="0">
              <a:solidFill>
                <a:schemeClr val="accent5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080120" y="251937"/>
            <a:ext cx="6084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ยุทธศาสตร์กระทรวงสาธารณสุข</a:t>
            </a:r>
          </a:p>
        </p:txBody>
      </p:sp>
      <p:sp>
        <p:nvSpPr>
          <p:cNvPr id="14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รูปภาพ 15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784670" y="124488"/>
            <a:ext cx="602584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รูปภาพ 9" descr="มุมสีชมพู.jpg"/>
          <p:cNvPicPr>
            <a:picLocks noChangeAspect="1"/>
          </p:cNvPicPr>
          <p:nvPr/>
        </p:nvPicPr>
        <p:blipFill>
          <a:blip r:embed="rId3" cstate="print"/>
          <a:srcRect b="11539"/>
          <a:stretch>
            <a:fillRect/>
          </a:stretch>
        </p:blipFill>
        <p:spPr bwMode="auto">
          <a:xfrm>
            <a:off x="0" y="15875"/>
            <a:ext cx="2143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571500" y="1357313"/>
            <a:ext cx="485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h-TH"/>
          </a:p>
        </p:txBody>
      </p:sp>
      <p:pic>
        <p:nvPicPr>
          <p:cNvPr id="11" name="รูปภาพ 10" descr="83676x0dy510sh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9004">
            <a:off x="8153707" y="2751368"/>
            <a:ext cx="863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d2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8150" y="4509120"/>
            <a:ext cx="1085850" cy="2247900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496" y="2373412"/>
            <a:ext cx="7992888" cy="3863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+mn-cs"/>
              </a:rPr>
              <a:t>ระหว่าง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+mn-cs"/>
              </a:rPr>
              <a:t>ปลัดกระทรวงสาธารณสุข กับ ผู้ตรวจราชการกระทรวง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+mn-cs"/>
              </a:rPr>
              <a:t>และ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H SarabunPSK" pitchFamily="34" charset="-34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+mn-cs"/>
              </a:rPr>
              <a:t>นายแพทย์สาธารณสุขจังหวัด ผู้อำนวยการโรงพยาบาลศูนย์ ผู้อำนวยการโรงพยาบาลทั่วไป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60040" y="980728"/>
            <a:ext cx="7884368" cy="1575048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+mj-cs"/>
              </a:rPr>
              <a:t>ตัวชี้วัดตามคำรับรองการปฏิบัติราชการปีงบประมาณ พ.ศ.๒๕๕๕</a:t>
            </a:r>
            <a:endParaRPr kumimoji="0" lang="th-TH" sz="5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+mj-cs"/>
            </a:endParaRPr>
          </a:p>
        </p:txBody>
      </p:sp>
      <p:sp>
        <p:nvSpPr>
          <p:cNvPr id="15" name="ตัวยึดหมายเลขภาพนิ่ง 11"/>
          <p:cNvSpPr txBox="1">
            <a:spLocks/>
          </p:cNvSpPr>
          <p:nvPr/>
        </p:nvSpPr>
        <p:spPr bwMode="auto">
          <a:xfrm>
            <a:off x="770384" y="6656784"/>
            <a:ext cx="3657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64A5C-5895-4D69-8D0F-15F1BF6494F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ุดมสมบูรณ์">
  <a:themeElements>
    <a:clrScheme name="อุดมสมบูรณ์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อุดมสมบูรณ์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อุดมสมบูรณ์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wrap="square">
        <a:spAutoFit/>
      </a:bodyPr>
      <a:lstStyle>
        <a:defPPr algn="ctr">
          <a:spcBef>
            <a:spcPct val="20000"/>
          </a:spcBef>
          <a:defRPr sz="150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1401</TotalTime>
  <Words>2861</Words>
  <Application>Microsoft Office PowerPoint</Application>
  <PresentationFormat>นำเสนอทางหน้าจอ (4:3)</PresentationFormat>
  <Paragraphs>686</Paragraphs>
  <Slides>51</Slides>
  <Notes>6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51</vt:i4>
      </vt:variant>
    </vt:vector>
  </HeadingPairs>
  <TitlesOfParts>
    <vt:vector size="52" baseType="lpstr">
      <vt:lpstr>อุดมสมบูรณ์</vt:lpstr>
      <vt:lpstr>ตัวชี้วัดตามรับรองปฏิบัติราชการ  ปีงบประมาณ พ.ศ.๒๕๕๕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วัตถุประสงค์</vt:lpstr>
      <vt:lpstr>วัตถุประสงค์</vt:lpstr>
      <vt:lpstr>วัตถุประสงค์</vt:lpstr>
      <vt:lpstr>29 ตัวชี้วัด แบ่งเป็น 2 มิติ น้ำหนักร้อยละ 100</vt:lpstr>
      <vt:lpstr>ภาพนิ่ง 14</vt:lpstr>
      <vt:lpstr> ร้อยละของตำบลเป้าหมายผ่านเกณฑ์          ตำบลนมแม่เพื่อสายใยรักแห่งครอบครัว</vt:lpstr>
      <vt:lpstr>                                                         ระดับความสำเร็จในการดำเนินงานโครงการ TO BE NUMBER ONE  ของจังหวัด </vt:lpstr>
      <vt:lpstr>ภาพนิ่ง 17</vt:lpstr>
      <vt:lpstr>ภาพนิ่ง 18</vt:lpstr>
      <vt:lpstr>     ประชาชนกลุ่มเสี่ยงสูงต่อความดันโลหิตสูง                                               (Pre-hypertension) ปี ๒๕๕๔ ป่วยเป็นโรค                                      ความดันโลหิตสูง ปี ๒๕๕๕ ไม่เกินร้อยละ ๑๐</vt:lpstr>
      <vt:lpstr>ประชาชนอายุ ๓๕ ปีขึ้นไป ได้รับการคัดกรองสุขภาพ DM &amp; HT ร้อยละ ๙๐ </vt:lpstr>
      <vt:lpstr>ภาพนิ่ง 21</vt:lpstr>
      <vt:lpstr>จำนวนผู้ที่ได้รับการผ่าตัดฝังรากฟันเทียม</vt:lpstr>
      <vt:lpstr>ภาพนิ่ง 23</vt:lpstr>
      <vt:lpstr>                     อัตราตายโรคหัวใจขาดเลือดลดลงร้อยละ ๑</vt:lpstr>
      <vt:lpstr> อัตราตายโรคหลอดเลือดสมองลดลงร้อยละ ๒ </vt:lpstr>
      <vt:lpstr>      ผู้ป่วยเบาหวานและความดันโลหิตสูงได้รับการ  คัดกรองภาวะแทรกซ้อน(ตา,ไต,เท้า)</vt:lpstr>
      <vt:lpstr>ภาพนิ่ง 27</vt:lpstr>
      <vt:lpstr>                                   ระดับความสำเร็จของการ   ดำเนินงานบูรณาการตรวจสอบคุณภาพอาหาร  ปลอดภัยตามห่วงโซ่อาหาร ตั้งแต่ต้นน้ำ กลางน้ำ   ถึงปลายน้ำ ในระดับจังหวัด</vt:lpstr>
      <vt:lpstr>   ระดับความสำเร็จของการตรวจประเมินคุณภาพ และความปลอดภัยของน้ำบริโภคจากสถานที่ผลิต   น้ำบริโภคในภาชนะบรรจุปิดสนิทและจากตู้น้ำ หยอดเหรียญ</vt:lpstr>
      <vt:lpstr>ภาพนิ่ง 30</vt:lpstr>
      <vt:lpstr>อัตราความพึงพอใจภาพรวมแต่ละระดับของ             ระบบบริการระดับเขต(ผู้รับบริการและผู้ให้บริการ)</vt:lpstr>
      <vt:lpstr>ร้อยละ ๙๐ ของสถานบริการสุขภาพมีระบบสั่งการ  ให้เกิดการจัดการเพื่อการเตรียมความพร้อมในการ ป้องกันและบรรเทาสาธารณภัยที่มีประสิทธิผล   และประสิทธิภาพ </vt:lpstr>
      <vt:lpstr>ร้อยละของความครอบคลุมของทารกแรกเกิด  ในประเทศไทยได้รับการตรวจคัดกรองภาวะพร่องไทรอยด์ฮอร์โมนแต่กำเนิดไม่น้อยกว่า ๙๐</vt:lpstr>
      <vt:lpstr>สัดส่วนของหญิงตั้งครรภ์ที่มีไอโอดีนในปัสสาวะ น้อยกว่า ๑๕๐ ไมโครกรัม/ลิตร ไม่เกินร้อยละ ๕๐</vt:lpstr>
      <vt:lpstr>ร้อยละของนักเรียน อย.น้อย มีพฤติกรรม การบริโภคผลิตภัณฑ์สุขภาพที่ดี</vt:lpstr>
      <vt:lpstr>มีการพัฒนาศักยภาพ อสม.ครบตามเกณฑ์</vt:lpstr>
      <vt:lpstr>มีแพทย์แผนไทยประจำโรงพยาบาล ส่งเสริมสุขภาพตำบลในทุกจังหวัด(๗๖ จังหวัด)</vt:lpstr>
      <vt:lpstr>ร้อยละโรงพยาบาลส่งเสริมสุขภาพตำบล  ศูนย์สุขภาพชุมชนเมืองผ่านเกณฑ์ ร้อยละ ๘๐ </vt:lpstr>
      <vt:lpstr>ร้อยละของผู้ป่วยนอกที่ได้รับบริการการแพทย์ แผนไทยและ/หรือการแพทย์ทางเลือกที่ได้  มาตรฐานในสถานบริการสาธารณสุขสังกัด                     กระทรวงสาธารณสุข </vt:lpstr>
      <vt:lpstr>จำนวนสถานประกอบการธุรกิจบริกาสุขภาพ  ได้รับการพัฒนาให้เข้าสู่คุณภาพมาตรฐาน ตามประกาศกระทรวงสาธารณสุข</vt:lpstr>
      <vt:lpstr>มีการพัฒนา Data Center ในระดับจังหวัด</vt:lpstr>
      <vt:lpstr>จำนวนผู้เสพ ผู้ติดยาและสารเสพติด ได้รับการนำเข้าสู่ระบบการบำบัดฯ</vt:lpstr>
      <vt:lpstr>ร้อยละของผู้เสพ ผู้ติดยาและสารเสพติด ที่ผ่านการบำบัดฟื้นฟูสมรรถภาพได้รับการ                   ติดตามตามระยะเวลาที่กำหนด </vt:lpstr>
      <vt:lpstr>ร้อยละของประชาชนมีความรู้ ความเข้าใจ และมีทัศนคติที่ถูกต้องเกี่ยวกับสุขภาพจิต</vt:lpstr>
      <vt:lpstr>ภาพนิ่ง 45</vt:lpstr>
      <vt:lpstr>ภาพนิ่ง 46</vt:lpstr>
      <vt:lpstr>ระดับความสำเร็จของการพัฒนาสมรรถนะ ของบุคลากร</vt:lpstr>
      <vt:lpstr>ภาพนิ่ง 48</vt:lpstr>
      <vt:lpstr>จำนวนผลงานเด่นของผู้ตรวจราชการกระทรวง สสจ./ผอ.รพศ./ผอ.รพท. แห่งละ ๑ เรื่อง</vt:lpstr>
      <vt:lpstr>ภาพนิ่ง 50</vt:lpstr>
      <vt:lpstr>ภาพนิ่ง 51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User</cp:lastModifiedBy>
  <cp:revision>171</cp:revision>
  <dcterms:created xsi:type="dcterms:W3CDTF">2012-02-22T16:09:37Z</dcterms:created>
  <dcterms:modified xsi:type="dcterms:W3CDTF">2012-03-16T06:43:40Z</dcterms:modified>
</cp:coreProperties>
</file>