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6" r:id="rId1"/>
  </p:sldMasterIdLst>
  <p:notesMasterIdLst>
    <p:notesMasterId r:id="rId38"/>
  </p:notesMasterIdLst>
  <p:handoutMasterIdLst>
    <p:handoutMasterId r:id="rId39"/>
  </p:handoutMasterIdLst>
  <p:sldIdLst>
    <p:sldId id="337" r:id="rId2"/>
    <p:sldId id="430" r:id="rId3"/>
    <p:sldId id="431" r:id="rId4"/>
    <p:sldId id="347" r:id="rId5"/>
    <p:sldId id="348" r:id="rId6"/>
    <p:sldId id="349" r:id="rId7"/>
    <p:sldId id="351" r:id="rId8"/>
    <p:sldId id="357" r:id="rId9"/>
    <p:sldId id="362" r:id="rId10"/>
    <p:sldId id="363" r:id="rId11"/>
    <p:sldId id="364" r:id="rId12"/>
    <p:sldId id="366" r:id="rId13"/>
    <p:sldId id="368" r:id="rId14"/>
    <p:sldId id="382" r:id="rId15"/>
    <p:sldId id="388" r:id="rId16"/>
    <p:sldId id="384" r:id="rId17"/>
    <p:sldId id="391" r:id="rId18"/>
    <p:sldId id="392" r:id="rId19"/>
    <p:sldId id="393" r:id="rId20"/>
    <p:sldId id="394" r:id="rId21"/>
    <p:sldId id="395" r:id="rId22"/>
    <p:sldId id="426" r:id="rId23"/>
    <p:sldId id="399" r:id="rId24"/>
    <p:sldId id="402" r:id="rId25"/>
    <p:sldId id="414" r:id="rId26"/>
    <p:sldId id="415" r:id="rId27"/>
    <p:sldId id="411" r:id="rId28"/>
    <p:sldId id="412" r:id="rId29"/>
    <p:sldId id="404" r:id="rId30"/>
    <p:sldId id="419" r:id="rId31"/>
    <p:sldId id="422" r:id="rId32"/>
    <p:sldId id="428" r:id="rId33"/>
    <p:sldId id="432" r:id="rId34"/>
    <p:sldId id="407" r:id="rId35"/>
    <p:sldId id="429" r:id="rId36"/>
    <p:sldId id="376" r:id="rId37"/>
  </p:sldIdLst>
  <p:sldSz cx="12192000" cy="6858000"/>
  <p:notesSz cx="7077075" cy="9363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99"/>
    <a:srgbClr val="0033CC"/>
    <a:srgbClr val="FF0066"/>
    <a:srgbClr val="FFC000"/>
    <a:srgbClr val="FF66CC"/>
    <a:srgbClr val="000000"/>
    <a:srgbClr val="86AE04"/>
    <a:srgbClr val="E0A0D8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5758FB7-9AC5-4552-8A53-C91805E547FA}" styleName="ลักษณะชุดรูปแบบ 1 - เน้น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8" autoAdjust="0"/>
    <p:restoredTop sz="89858" autoAdjust="0"/>
  </p:normalViewPr>
  <p:slideViewPr>
    <p:cSldViewPr snapToGrid="0">
      <p:cViewPr>
        <p:scale>
          <a:sx n="63" d="100"/>
          <a:sy n="63" d="100"/>
        </p:scale>
        <p:origin x="-162" y="-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7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223649-726C-4777-8E56-9E31767E9FF4}" type="doc">
      <dgm:prSet loTypeId="urn:microsoft.com/office/officeart/2005/8/layout/gear1" loCatId="cycle" qsTypeId="urn:microsoft.com/office/officeart/2005/8/quickstyle/simple1" qsCatId="simple" csTypeId="urn:microsoft.com/office/officeart/2005/8/colors/colorful5" csCatId="colorful" phldr="1"/>
      <dgm:spPr/>
    </dgm:pt>
    <dgm:pt modelId="{9922BC54-9C14-44B7-9ADD-DD712F0A8D77}">
      <dgm:prSet phldrT="[Text]" custT="1"/>
      <dgm:spPr/>
      <dgm:t>
        <a:bodyPr/>
        <a:lstStyle/>
        <a:p>
          <a:r>
            <a:rPr kumimoji="1" lang="th-TH" sz="2400" b="1" dirty="0" smtClean="0">
              <a:solidFill>
                <a:srgbClr val="000099"/>
              </a:solidFill>
              <a:latin typeface="AngsanaUPC" pitchFamily="18" charset="-34"/>
              <a:ea typeface="Gulim"/>
              <a:cs typeface="AngsanaUPC" pitchFamily="18" charset="-34"/>
            </a:rPr>
            <a:t>บริหารจัดการสิ่งแวดล้อมและเครื่องมือให้ได้มาตรฐาน ปลอดภัย พิทักษ์สิ่งแวดล้อมโดยคำนึงถึงความปลอดภัยต่อผู้ใช้บริการและผู้ให้บริการ</a:t>
          </a:r>
          <a:endParaRPr lang="th-TH" sz="2400" b="1" dirty="0" smtClean="0"/>
        </a:p>
      </dgm:t>
    </dgm:pt>
    <dgm:pt modelId="{9BC56927-451F-4B12-A0E0-A7F646F75D7E}" type="parTrans" cxnId="{2431EAF6-0CD9-4A0D-877C-B867B7A7BBDC}">
      <dgm:prSet/>
      <dgm:spPr/>
      <dgm:t>
        <a:bodyPr/>
        <a:lstStyle/>
        <a:p>
          <a:endParaRPr lang="en-US"/>
        </a:p>
      </dgm:t>
    </dgm:pt>
    <dgm:pt modelId="{8EBE4012-A009-4166-A7DB-0D7DE4E41BC3}" type="sibTrans" cxnId="{2431EAF6-0CD9-4A0D-877C-B867B7A7BBDC}">
      <dgm:prSet/>
      <dgm:spPr/>
      <dgm:t>
        <a:bodyPr/>
        <a:lstStyle/>
        <a:p>
          <a:endParaRPr lang="en-US"/>
        </a:p>
      </dgm:t>
    </dgm:pt>
    <dgm:pt modelId="{01242E2D-9B77-4611-A79C-296D0E564B11}">
      <dgm:prSet phldrT="[Text]"/>
      <dgm:spPr/>
      <dgm:t>
        <a:bodyPr/>
        <a:lstStyle/>
        <a:p>
          <a:r>
            <a:rPr lang="en-US" b="1" dirty="0" smtClean="0">
              <a:latin typeface="Comic Sans MS" panose="030F0702030302020204" pitchFamily="66" charset="0"/>
            </a:rPr>
            <a:t>ENV</a:t>
          </a:r>
          <a:endParaRPr lang="en-US" b="1" dirty="0">
            <a:latin typeface="Comic Sans MS" panose="030F0702030302020204" pitchFamily="66" charset="0"/>
          </a:endParaRPr>
        </a:p>
      </dgm:t>
    </dgm:pt>
    <dgm:pt modelId="{44B86D0B-5801-411E-A1D8-65C3B872E073}" type="parTrans" cxnId="{92E5AF9A-5A82-456C-85BA-DAA64E652E61}">
      <dgm:prSet/>
      <dgm:spPr/>
      <dgm:t>
        <a:bodyPr/>
        <a:lstStyle/>
        <a:p>
          <a:endParaRPr lang="en-US"/>
        </a:p>
      </dgm:t>
    </dgm:pt>
    <dgm:pt modelId="{C73D92D2-CB32-4D42-94ED-274314A4DBBB}" type="sibTrans" cxnId="{92E5AF9A-5A82-456C-85BA-DAA64E652E61}">
      <dgm:prSet/>
      <dgm:spPr/>
      <dgm:t>
        <a:bodyPr/>
        <a:lstStyle/>
        <a:p>
          <a:endParaRPr lang="en-US"/>
        </a:p>
      </dgm:t>
    </dgm:pt>
    <dgm:pt modelId="{2BF75BD7-50D4-4806-8F08-BD0EF6096761}" type="pres">
      <dgm:prSet presAssocID="{EB223649-726C-4777-8E56-9E31767E9FF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108C34D-9274-4C39-90CF-97FE4C155979}" type="pres">
      <dgm:prSet presAssocID="{9922BC54-9C14-44B7-9ADD-DD712F0A8D77}" presName="gear1" presStyleLbl="node1" presStyleIdx="0" presStyleCnt="2" custScaleX="178098" custLinFactNeighborX="19515" custLinFactNeighborY="77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413E62-35B6-4D29-8652-B161E0041C17}" type="pres">
      <dgm:prSet presAssocID="{9922BC54-9C14-44B7-9ADD-DD712F0A8D77}" presName="gear1srcNode" presStyleLbl="node1" presStyleIdx="0" presStyleCnt="2"/>
      <dgm:spPr/>
      <dgm:t>
        <a:bodyPr/>
        <a:lstStyle/>
        <a:p>
          <a:endParaRPr lang="en-US"/>
        </a:p>
      </dgm:t>
    </dgm:pt>
    <dgm:pt modelId="{45887981-9CD2-42D1-8DD3-33F47CBE4B04}" type="pres">
      <dgm:prSet presAssocID="{9922BC54-9C14-44B7-9ADD-DD712F0A8D77}" presName="gear1dstNode" presStyleLbl="node1" presStyleIdx="0" presStyleCnt="2"/>
      <dgm:spPr/>
      <dgm:t>
        <a:bodyPr/>
        <a:lstStyle/>
        <a:p>
          <a:endParaRPr lang="en-US"/>
        </a:p>
      </dgm:t>
    </dgm:pt>
    <dgm:pt modelId="{4622D500-ACB6-4806-9AD7-48D2BFE720BE}" type="pres">
      <dgm:prSet presAssocID="{01242E2D-9B77-4611-A79C-296D0E564B11}" presName="gear2" presStyleLbl="node1" presStyleIdx="1" presStyleCnt="2" custLinFactNeighborX="624" custLinFactNeighborY="-1474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175134-7B92-446A-833C-1788BE2B1110}" type="pres">
      <dgm:prSet presAssocID="{01242E2D-9B77-4611-A79C-296D0E564B11}" presName="gear2srcNode" presStyleLbl="node1" presStyleIdx="1" presStyleCnt="2"/>
      <dgm:spPr/>
      <dgm:t>
        <a:bodyPr/>
        <a:lstStyle/>
        <a:p>
          <a:endParaRPr lang="en-US"/>
        </a:p>
      </dgm:t>
    </dgm:pt>
    <dgm:pt modelId="{081BE338-5F0C-42E9-BC02-540F6F11530A}" type="pres">
      <dgm:prSet presAssocID="{01242E2D-9B77-4611-A79C-296D0E564B11}" presName="gear2dstNode" presStyleLbl="node1" presStyleIdx="1" presStyleCnt="2"/>
      <dgm:spPr/>
      <dgm:t>
        <a:bodyPr/>
        <a:lstStyle/>
        <a:p>
          <a:endParaRPr lang="en-US"/>
        </a:p>
      </dgm:t>
    </dgm:pt>
    <dgm:pt modelId="{CE2CB01E-1864-4739-86BC-49333712FD36}" type="pres">
      <dgm:prSet presAssocID="{8EBE4012-A009-4166-A7DB-0D7DE4E41BC3}" presName="connector1" presStyleLbl="sibTrans2D1" presStyleIdx="0" presStyleCnt="2" custLinFactNeighborX="45383" custLinFactNeighborY="-5535"/>
      <dgm:spPr/>
      <dgm:t>
        <a:bodyPr/>
        <a:lstStyle/>
        <a:p>
          <a:endParaRPr lang="en-US"/>
        </a:p>
      </dgm:t>
    </dgm:pt>
    <dgm:pt modelId="{E242EF67-B29A-419D-99F3-17297CE1FE84}" type="pres">
      <dgm:prSet presAssocID="{C73D92D2-CB32-4D42-94ED-274314A4DBBB}" presName="connector2" presStyleLbl="sibTrans2D1" presStyleIdx="1" presStyleCnt="2"/>
      <dgm:spPr/>
      <dgm:t>
        <a:bodyPr/>
        <a:lstStyle/>
        <a:p>
          <a:endParaRPr lang="en-US"/>
        </a:p>
      </dgm:t>
    </dgm:pt>
  </dgm:ptLst>
  <dgm:cxnLst>
    <dgm:cxn modelId="{1D09151B-94A4-46B1-B5BC-FA0083A9ED33}" type="presOf" srcId="{01242E2D-9B77-4611-A79C-296D0E564B11}" destId="{4622D500-ACB6-4806-9AD7-48D2BFE720BE}" srcOrd="0" destOrd="0" presId="urn:microsoft.com/office/officeart/2005/8/layout/gear1"/>
    <dgm:cxn modelId="{2431EAF6-0CD9-4A0D-877C-B867B7A7BBDC}" srcId="{EB223649-726C-4777-8E56-9E31767E9FF4}" destId="{9922BC54-9C14-44B7-9ADD-DD712F0A8D77}" srcOrd="0" destOrd="0" parTransId="{9BC56927-451F-4B12-A0E0-A7F646F75D7E}" sibTransId="{8EBE4012-A009-4166-A7DB-0D7DE4E41BC3}"/>
    <dgm:cxn modelId="{92E5AF9A-5A82-456C-85BA-DAA64E652E61}" srcId="{EB223649-726C-4777-8E56-9E31767E9FF4}" destId="{01242E2D-9B77-4611-A79C-296D0E564B11}" srcOrd="1" destOrd="0" parTransId="{44B86D0B-5801-411E-A1D8-65C3B872E073}" sibTransId="{C73D92D2-CB32-4D42-94ED-274314A4DBBB}"/>
    <dgm:cxn modelId="{33071173-F170-457B-9553-FE507A2E44B9}" type="presOf" srcId="{9922BC54-9C14-44B7-9ADD-DD712F0A8D77}" destId="{95413E62-35B6-4D29-8652-B161E0041C17}" srcOrd="1" destOrd="0" presId="urn:microsoft.com/office/officeart/2005/8/layout/gear1"/>
    <dgm:cxn modelId="{7C277C12-3A33-4704-8FD4-2D03DDCE9E45}" type="presOf" srcId="{C73D92D2-CB32-4D42-94ED-274314A4DBBB}" destId="{E242EF67-B29A-419D-99F3-17297CE1FE84}" srcOrd="0" destOrd="0" presId="urn:microsoft.com/office/officeart/2005/8/layout/gear1"/>
    <dgm:cxn modelId="{F0C66637-E472-4780-A15B-9D9EA5C50031}" type="presOf" srcId="{01242E2D-9B77-4611-A79C-296D0E564B11}" destId="{BB175134-7B92-446A-833C-1788BE2B1110}" srcOrd="1" destOrd="0" presId="urn:microsoft.com/office/officeart/2005/8/layout/gear1"/>
    <dgm:cxn modelId="{5642C4ED-15D6-4C94-8220-E309711182A0}" type="presOf" srcId="{8EBE4012-A009-4166-A7DB-0D7DE4E41BC3}" destId="{CE2CB01E-1864-4739-86BC-49333712FD36}" srcOrd="0" destOrd="0" presId="urn:microsoft.com/office/officeart/2005/8/layout/gear1"/>
    <dgm:cxn modelId="{FEFAC4C2-048E-446B-BACC-E14819945FC7}" type="presOf" srcId="{9922BC54-9C14-44B7-9ADD-DD712F0A8D77}" destId="{6108C34D-9274-4C39-90CF-97FE4C155979}" srcOrd="0" destOrd="0" presId="urn:microsoft.com/office/officeart/2005/8/layout/gear1"/>
    <dgm:cxn modelId="{06EE46D8-61A8-4979-B0A4-2B07CFD24015}" type="presOf" srcId="{EB223649-726C-4777-8E56-9E31767E9FF4}" destId="{2BF75BD7-50D4-4806-8F08-BD0EF6096761}" srcOrd="0" destOrd="0" presId="urn:microsoft.com/office/officeart/2005/8/layout/gear1"/>
    <dgm:cxn modelId="{D1841E92-9FBA-45C8-9280-B128435E7EC2}" type="presOf" srcId="{9922BC54-9C14-44B7-9ADD-DD712F0A8D77}" destId="{45887981-9CD2-42D1-8DD3-33F47CBE4B04}" srcOrd="2" destOrd="0" presId="urn:microsoft.com/office/officeart/2005/8/layout/gear1"/>
    <dgm:cxn modelId="{D743813A-933A-4204-B8EB-FF8472996840}" type="presOf" srcId="{01242E2D-9B77-4611-A79C-296D0E564B11}" destId="{081BE338-5F0C-42E9-BC02-540F6F11530A}" srcOrd="2" destOrd="0" presId="urn:microsoft.com/office/officeart/2005/8/layout/gear1"/>
    <dgm:cxn modelId="{E607659D-A26A-47CD-9239-330BCBB37FE4}" type="presParOf" srcId="{2BF75BD7-50D4-4806-8F08-BD0EF6096761}" destId="{6108C34D-9274-4C39-90CF-97FE4C155979}" srcOrd="0" destOrd="0" presId="urn:microsoft.com/office/officeart/2005/8/layout/gear1"/>
    <dgm:cxn modelId="{7BBB80D9-A776-4212-A093-033799DEFF58}" type="presParOf" srcId="{2BF75BD7-50D4-4806-8F08-BD0EF6096761}" destId="{95413E62-35B6-4D29-8652-B161E0041C17}" srcOrd="1" destOrd="0" presId="urn:microsoft.com/office/officeart/2005/8/layout/gear1"/>
    <dgm:cxn modelId="{BAF99592-5373-409C-B93A-ACAEAEBD8040}" type="presParOf" srcId="{2BF75BD7-50D4-4806-8F08-BD0EF6096761}" destId="{45887981-9CD2-42D1-8DD3-33F47CBE4B04}" srcOrd="2" destOrd="0" presId="urn:microsoft.com/office/officeart/2005/8/layout/gear1"/>
    <dgm:cxn modelId="{C6811099-EC61-4148-B5F8-34999C25E808}" type="presParOf" srcId="{2BF75BD7-50D4-4806-8F08-BD0EF6096761}" destId="{4622D500-ACB6-4806-9AD7-48D2BFE720BE}" srcOrd="3" destOrd="0" presId="urn:microsoft.com/office/officeart/2005/8/layout/gear1"/>
    <dgm:cxn modelId="{B61FB557-5F5A-4594-A777-17EF804BAC77}" type="presParOf" srcId="{2BF75BD7-50D4-4806-8F08-BD0EF6096761}" destId="{BB175134-7B92-446A-833C-1788BE2B1110}" srcOrd="4" destOrd="0" presId="urn:microsoft.com/office/officeart/2005/8/layout/gear1"/>
    <dgm:cxn modelId="{75B1A622-0541-44D7-8086-68AAF7627EEB}" type="presParOf" srcId="{2BF75BD7-50D4-4806-8F08-BD0EF6096761}" destId="{081BE338-5F0C-42E9-BC02-540F6F11530A}" srcOrd="5" destOrd="0" presId="urn:microsoft.com/office/officeart/2005/8/layout/gear1"/>
    <dgm:cxn modelId="{003E63D8-7559-4EB4-B3C2-35B4799D565D}" type="presParOf" srcId="{2BF75BD7-50D4-4806-8F08-BD0EF6096761}" destId="{CE2CB01E-1864-4739-86BC-49333712FD36}" srcOrd="6" destOrd="0" presId="urn:microsoft.com/office/officeart/2005/8/layout/gear1"/>
    <dgm:cxn modelId="{599E799B-A940-4467-B240-58DDA70DF383}" type="presParOf" srcId="{2BF75BD7-50D4-4806-8F08-BD0EF6096761}" destId="{E242EF67-B29A-419D-99F3-17297CE1FE84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223649-726C-4777-8E56-9E31767E9FF4}" type="doc">
      <dgm:prSet loTypeId="urn:microsoft.com/office/officeart/2005/8/layout/gear1" loCatId="cycle" qsTypeId="urn:microsoft.com/office/officeart/2005/8/quickstyle/simple1" qsCatId="simple" csTypeId="urn:microsoft.com/office/officeart/2005/8/colors/colorful5" csCatId="colorful" phldr="1"/>
      <dgm:spPr/>
    </dgm:pt>
    <dgm:pt modelId="{01242E2D-9B77-4611-A79C-296D0E564B11}">
      <dgm:prSet phldrT="[Text]"/>
      <dgm:spPr/>
      <dgm:t>
        <a:bodyPr/>
        <a:lstStyle/>
        <a:p>
          <a:r>
            <a:rPr lang="en-US" b="1" dirty="0" smtClean="0">
              <a:latin typeface="Comic Sans MS" panose="030F0702030302020204" pitchFamily="66" charset="0"/>
            </a:rPr>
            <a:t>ENV</a:t>
          </a:r>
          <a:endParaRPr lang="en-US" b="1" dirty="0">
            <a:latin typeface="Comic Sans MS" panose="030F0702030302020204" pitchFamily="66" charset="0"/>
          </a:endParaRPr>
        </a:p>
      </dgm:t>
    </dgm:pt>
    <dgm:pt modelId="{44B86D0B-5801-411E-A1D8-65C3B872E073}" type="parTrans" cxnId="{92E5AF9A-5A82-456C-85BA-DAA64E652E61}">
      <dgm:prSet/>
      <dgm:spPr/>
      <dgm:t>
        <a:bodyPr/>
        <a:lstStyle/>
        <a:p>
          <a:endParaRPr lang="en-US"/>
        </a:p>
      </dgm:t>
    </dgm:pt>
    <dgm:pt modelId="{C73D92D2-CB32-4D42-94ED-274314A4DBBB}" type="sibTrans" cxnId="{92E5AF9A-5A82-456C-85BA-DAA64E652E61}">
      <dgm:prSet/>
      <dgm:spPr/>
      <dgm:t>
        <a:bodyPr/>
        <a:lstStyle/>
        <a:p>
          <a:endParaRPr lang="en-US"/>
        </a:p>
      </dgm:t>
    </dgm:pt>
    <dgm:pt modelId="{9922BC54-9C14-44B7-9ADD-DD712F0A8D77}">
      <dgm:prSet phldrT="[Text]" custT="1"/>
      <dgm:spPr/>
      <dgm:t>
        <a:bodyPr/>
        <a:lstStyle/>
        <a:p>
          <a:pPr algn="ctr"/>
          <a:endParaRPr lang="th-TH" sz="2200" b="1" dirty="0" smtClean="0">
            <a:solidFill>
              <a:srgbClr val="000099"/>
            </a:solidFill>
            <a:latin typeface="AngsanaUPC" pitchFamily="18" charset="-34"/>
            <a:cs typeface="+mn-cs"/>
            <a:sym typeface="Wingdings"/>
          </a:endParaRPr>
        </a:p>
        <a:p>
          <a:pPr algn="ctr"/>
          <a:r>
            <a:rPr lang="th-TH" sz="2200" b="1" dirty="0" smtClean="0">
              <a:solidFill>
                <a:srgbClr val="000099"/>
              </a:solidFill>
              <a:latin typeface="AngsanaUPC" pitchFamily="18" charset="-34"/>
              <a:cs typeface="+mn-cs"/>
              <a:sym typeface="Wingdings"/>
            </a:rPr>
            <a:t> </a:t>
          </a:r>
          <a:r>
            <a:rPr lang="th-TH" sz="2200" b="1" dirty="0" smtClean="0">
              <a:solidFill>
                <a:srgbClr val="000099"/>
              </a:solidFill>
              <a:latin typeface="AngsanaUPC" pitchFamily="18" charset="-34"/>
              <a:cs typeface="+mn-cs"/>
            </a:rPr>
            <a:t>มีโครงสร้างทางกายภาพที่มีความปลอดภัย</a:t>
          </a:r>
        </a:p>
        <a:p>
          <a:pPr algn="ctr"/>
          <a:r>
            <a:rPr lang="th-TH" sz="2200" b="1" dirty="0" smtClean="0">
              <a:solidFill>
                <a:srgbClr val="000099"/>
              </a:solidFill>
              <a:latin typeface="AngsanaUPC" pitchFamily="18" charset="-34"/>
              <a:cs typeface="+mn-cs"/>
              <a:sym typeface="Wingdings"/>
            </a:rPr>
            <a:t> </a:t>
          </a:r>
          <a:r>
            <a:rPr lang="th-TH" sz="2200" b="1" dirty="0" smtClean="0">
              <a:solidFill>
                <a:srgbClr val="000099"/>
              </a:solidFill>
              <a:latin typeface="AngsanaUPC" pitchFamily="18" charset="-34"/>
              <a:cs typeface="+mn-cs"/>
            </a:rPr>
            <a:t>มีระบบบำบัดน้ำเสียที่มีประสิทธิภาพ</a:t>
          </a:r>
        </a:p>
        <a:p>
          <a:pPr algn="ctr"/>
          <a:r>
            <a:rPr lang="th-TH" sz="2200" b="1" dirty="0" smtClean="0">
              <a:solidFill>
                <a:srgbClr val="000099"/>
              </a:solidFill>
              <a:latin typeface="AngsanaUPC" pitchFamily="18" charset="-34"/>
              <a:cs typeface="+mn-cs"/>
              <a:sym typeface="Wingdings"/>
            </a:rPr>
            <a:t> </a:t>
          </a:r>
          <a:r>
            <a:rPr lang="th-TH" sz="2200" b="1" dirty="0" smtClean="0">
              <a:solidFill>
                <a:srgbClr val="000099"/>
              </a:solidFill>
              <a:latin typeface="AngsanaUPC" pitchFamily="18" charset="-34"/>
              <a:cs typeface="+mn-cs"/>
            </a:rPr>
            <a:t>มีการซ้อมแผนอัคคีภัย</a:t>
          </a:r>
        </a:p>
        <a:p>
          <a:pPr algn="ctr"/>
          <a:r>
            <a:rPr lang="th-TH" sz="2200" b="1" dirty="0" smtClean="0">
              <a:solidFill>
                <a:srgbClr val="000099"/>
              </a:solidFill>
              <a:latin typeface="AngsanaUPC" pitchFamily="18" charset="-34"/>
              <a:cs typeface="+mn-cs"/>
              <a:sym typeface="Wingdings"/>
            </a:rPr>
            <a:t> </a:t>
          </a:r>
          <a:r>
            <a:rPr lang="th-TH" sz="2200" b="1" dirty="0" smtClean="0">
              <a:solidFill>
                <a:srgbClr val="000099"/>
              </a:solidFill>
              <a:latin typeface="AngsanaUPC" pitchFamily="18" charset="-34"/>
              <a:cs typeface="+mn-cs"/>
            </a:rPr>
            <a:t>เครื่องมือมีมาตรฐาน เพียงพอ พร้อมใช้</a:t>
          </a:r>
        </a:p>
        <a:p>
          <a:pPr algn="ctr"/>
          <a:r>
            <a:rPr lang="th-TH" sz="2200" b="1" dirty="0" smtClean="0">
              <a:solidFill>
                <a:srgbClr val="000099"/>
              </a:solidFill>
              <a:latin typeface="AngsanaUPC" pitchFamily="18" charset="-34"/>
              <a:cs typeface="+mn-cs"/>
              <a:sym typeface="Wingdings"/>
            </a:rPr>
            <a:t> </a:t>
          </a:r>
          <a:r>
            <a:rPr lang="th-TH" sz="2200" b="1" dirty="0" smtClean="0">
              <a:solidFill>
                <a:srgbClr val="000099"/>
              </a:solidFill>
              <a:latin typeface="AngsanaUPC" pitchFamily="18" charset="-34"/>
              <a:cs typeface="+mn-cs"/>
            </a:rPr>
            <a:t>ความสุขสบาย สภาพแวดล้อมเอื้อต่อการเรียนรู้และเยียวยา </a:t>
          </a:r>
          <a:endParaRPr lang="th-TH" sz="2200" b="1" dirty="0" smtClean="0">
            <a:cs typeface="+mn-cs"/>
          </a:endParaRPr>
        </a:p>
      </dgm:t>
    </dgm:pt>
    <dgm:pt modelId="{8EBE4012-A009-4166-A7DB-0D7DE4E41BC3}" type="sibTrans" cxnId="{2431EAF6-0CD9-4A0D-877C-B867B7A7BBDC}">
      <dgm:prSet/>
      <dgm:spPr/>
      <dgm:t>
        <a:bodyPr/>
        <a:lstStyle/>
        <a:p>
          <a:endParaRPr lang="en-US"/>
        </a:p>
      </dgm:t>
    </dgm:pt>
    <dgm:pt modelId="{9BC56927-451F-4B12-A0E0-A7F646F75D7E}" type="parTrans" cxnId="{2431EAF6-0CD9-4A0D-877C-B867B7A7BBDC}">
      <dgm:prSet/>
      <dgm:spPr/>
      <dgm:t>
        <a:bodyPr/>
        <a:lstStyle/>
        <a:p>
          <a:endParaRPr lang="en-US"/>
        </a:p>
      </dgm:t>
    </dgm:pt>
    <dgm:pt modelId="{2BF75BD7-50D4-4806-8F08-BD0EF6096761}" type="pres">
      <dgm:prSet presAssocID="{EB223649-726C-4777-8E56-9E31767E9FF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108C34D-9274-4C39-90CF-97FE4C155979}" type="pres">
      <dgm:prSet presAssocID="{9922BC54-9C14-44B7-9ADD-DD712F0A8D77}" presName="gear1" presStyleLbl="node1" presStyleIdx="0" presStyleCnt="2" custScaleX="209851" custScaleY="131562" custLinFactNeighborX="17607" custLinFactNeighborY="77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413E62-35B6-4D29-8652-B161E0041C17}" type="pres">
      <dgm:prSet presAssocID="{9922BC54-9C14-44B7-9ADD-DD712F0A8D77}" presName="gear1srcNode" presStyleLbl="node1" presStyleIdx="0" presStyleCnt="2"/>
      <dgm:spPr/>
      <dgm:t>
        <a:bodyPr/>
        <a:lstStyle/>
        <a:p>
          <a:endParaRPr lang="en-US"/>
        </a:p>
      </dgm:t>
    </dgm:pt>
    <dgm:pt modelId="{45887981-9CD2-42D1-8DD3-33F47CBE4B04}" type="pres">
      <dgm:prSet presAssocID="{9922BC54-9C14-44B7-9ADD-DD712F0A8D77}" presName="gear1dstNode" presStyleLbl="node1" presStyleIdx="0" presStyleCnt="2"/>
      <dgm:spPr/>
      <dgm:t>
        <a:bodyPr/>
        <a:lstStyle/>
        <a:p>
          <a:endParaRPr lang="en-US"/>
        </a:p>
      </dgm:t>
    </dgm:pt>
    <dgm:pt modelId="{4622D500-ACB6-4806-9AD7-48D2BFE720BE}" type="pres">
      <dgm:prSet presAssocID="{01242E2D-9B77-4611-A79C-296D0E564B11}" presName="gear2" presStyleLbl="node1" presStyleIdx="1" presStyleCnt="2" custLinFactNeighborX="-24718" custLinFactNeighborY="-1981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175134-7B92-446A-833C-1788BE2B1110}" type="pres">
      <dgm:prSet presAssocID="{01242E2D-9B77-4611-A79C-296D0E564B11}" presName="gear2srcNode" presStyleLbl="node1" presStyleIdx="1" presStyleCnt="2"/>
      <dgm:spPr/>
      <dgm:t>
        <a:bodyPr/>
        <a:lstStyle/>
        <a:p>
          <a:endParaRPr lang="en-US"/>
        </a:p>
      </dgm:t>
    </dgm:pt>
    <dgm:pt modelId="{081BE338-5F0C-42E9-BC02-540F6F11530A}" type="pres">
      <dgm:prSet presAssocID="{01242E2D-9B77-4611-A79C-296D0E564B11}" presName="gear2dstNode" presStyleLbl="node1" presStyleIdx="1" presStyleCnt="2"/>
      <dgm:spPr/>
      <dgm:t>
        <a:bodyPr/>
        <a:lstStyle/>
        <a:p>
          <a:endParaRPr lang="en-US"/>
        </a:p>
      </dgm:t>
    </dgm:pt>
    <dgm:pt modelId="{CE2CB01E-1864-4739-86BC-49333712FD36}" type="pres">
      <dgm:prSet presAssocID="{8EBE4012-A009-4166-A7DB-0D7DE4E41BC3}" presName="connector1" presStyleLbl="sibTrans2D1" presStyleIdx="0" presStyleCnt="2" custLinFactNeighborX="45383" custLinFactNeighborY="-5535"/>
      <dgm:spPr/>
      <dgm:t>
        <a:bodyPr/>
        <a:lstStyle/>
        <a:p>
          <a:endParaRPr lang="en-US"/>
        </a:p>
      </dgm:t>
    </dgm:pt>
    <dgm:pt modelId="{E242EF67-B29A-419D-99F3-17297CE1FE84}" type="pres">
      <dgm:prSet presAssocID="{C73D92D2-CB32-4D42-94ED-274314A4DBBB}" presName="connector2" presStyleLbl="sibTrans2D1" presStyleIdx="1" presStyleCnt="2"/>
      <dgm:spPr/>
      <dgm:t>
        <a:bodyPr/>
        <a:lstStyle/>
        <a:p>
          <a:endParaRPr lang="en-US"/>
        </a:p>
      </dgm:t>
    </dgm:pt>
  </dgm:ptLst>
  <dgm:cxnLst>
    <dgm:cxn modelId="{72156EF1-3C5A-43A9-B907-E1F5C28801B1}" type="presOf" srcId="{9922BC54-9C14-44B7-9ADD-DD712F0A8D77}" destId="{6108C34D-9274-4C39-90CF-97FE4C155979}" srcOrd="0" destOrd="0" presId="urn:microsoft.com/office/officeart/2005/8/layout/gear1"/>
    <dgm:cxn modelId="{6E9BB096-7069-4646-8206-F84067A61A80}" type="presOf" srcId="{01242E2D-9B77-4611-A79C-296D0E564B11}" destId="{4622D500-ACB6-4806-9AD7-48D2BFE720BE}" srcOrd="0" destOrd="0" presId="urn:microsoft.com/office/officeart/2005/8/layout/gear1"/>
    <dgm:cxn modelId="{B0FAA2BF-511C-4C10-BC19-72B874390CCF}" type="presOf" srcId="{8EBE4012-A009-4166-A7DB-0D7DE4E41BC3}" destId="{CE2CB01E-1864-4739-86BC-49333712FD36}" srcOrd="0" destOrd="0" presId="urn:microsoft.com/office/officeart/2005/8/layout/gear1"/>
    <dgm:cxn modelId="{07BEE478-3713-4CDC-8835-BB9090D288B9}" type="presOf" srcId="{01242E2D-9B77-4611-A79C-296D0E564B11}" destId="{BB175134-7B92-446A-833C-1788BE2B1110}" srcOrd="1" destOrd="0" presId="urn:microsoft.com/office/officeart/2005/8/layout/gear1"/>
    <dgm:cxn modelId="{92E5AF9A-5A82-456C-85BA-DAA64E652E61}" srcId="{EB223649-726C-4777-8E56-9E31767E9FF4}" destId="{01242E2D-9B77-4611-A79C-296D0E564B11}" srcOrd="1" destOrd="0" parTransId="{44B86D0B-5801-411E-A1D8-65C3B872E073}" sibTransId="{C73D92D2-CB32-4D42-94ED-274314A4DBBB}"/>
    <dgm:cxn modelId="{2431EAF6-0CD9-4A0D-877C-B867B7A7BBDC}" srcId="{EB223649-726C-4777-8E56-9E31767E9FF4}" destId="{9922BC54-9C14-44B7-9ADD-DD712F0A8D77}" srcOrd="0" destOrd="0" parTransId="{9BC56927-451F-4B12-A0E0-A7F646F75D7E}" sibTransId="{8EBE4012-A009-4166-A7DB-0D7DE4E41BC3}"/>
    <dgm:cxn modelId="{48F1DD2B-9D3B-47C2-B7C6-1F8ECAEDA916}" type="presOf" srcId="{C73D92D2-CB32-4D42-94ED-274314A4DBBB}" destId="{E242EF67-B29A-419D-99F3-17297CE1FE84}" srcOrd="0" destOrd="0" presId="urn:microsoft.com/office/officeart/2005/8/layout/gear1"/>
    <dgm:cxn modelId="{F67A9FF1-E051-4FD1-9128-1FF9AA9826C1}" type="presOf" srcId="{9922BC54-9C14-44B7-9ADD-DD712F0A8D77}" destId="{95413E62-35B6-4D29-8652-B161E0041C17}" srcOrd="1" destOrd="0" presId="urn:microsoft.com/office/officeart/2005/8/layout/gear1"/>
    <dgm:cxn modelId="{80A803DD-8FE1-42FF-AC10-C5738E616DC4}" type="presOf" srcId="{EB223649-726C-4777-8E56-9E31767E9FF4}" destId="{2BF75BD7-50D4-4806-8F08-BD0EF6096761}" srcOrd="0" destOrd="0" presId="urn:microsoft.com/office/officeart/2005/8/layout/gear1"/>
    <dgm:cxn modelId="{642079DB-941A-4643-815E-7EAFB0B8E2B0}" type="presOf" srcId="{01242E2D-9B77-4611-A79C-296D0E564B11}" destId="{081BE338-5F0C-42E9-BC02-540F6F11530A}" srcOrd="2" destOrd="0" presId="urn:microsoft.com/office/officeart/2005/8/layout/gear1"/>
    <dgm:cxn modelId="{3A70ED61-F589-4EA9-90B5-770F85598294}" type="presOf" srcId="{9922BC54-9C14-44B7-9ADD-DD712F0A8D77}" destId="{45887981-9CD2-42D1-8DD3-33F47CBE4B04}" srcOrd="2" destOrd="0" presId="urn:microsoft.com/office/officeart/2005/8/layout/gear1"/>
    <dgm:cxn modelId="{38D66486-65BA-4919-A856-1327EB0E8CAA}" type="presParOf" srcId="{2BF75BD7-50D4-4806-8F08-BD0EF6096761}" destId="{6108C34D-9274-4C39-90CF-97FE4C155979}" srcOrd="0" destOrd="0" presId="urn:microsoft.com/office/officeart/2005/8/layout/gear1"/>
    <dgm:cxn modelId="{E9B44CDB-3BC3-48AC-A6A6-EBE5B2D5B291}" type="presParOf" srcId="{2BF75BD7-50D4-4806-8F08-BD0EF6096761}" destId="{95413E62-35B6-4D29-8652-B161E0041C17}" srcOrd="1" destOrd="0" presId="urn:microsoft.com/office/officeart/2005/8/layout/gear1"/>
    <dgm:cxn modelId="{A8FDC400-DFCC-44E2-8219-A1493BE6E944}" type="presParOf" srcId="{2BF75BD7-50D4-4806-8F08-BD0EF6096761}" destId="{45887981-9CD2-42D1-8DD3-33F47CBE4B04}" srcOrd="2" destOrd="0" presId="urn:microsoft.com/office/officeart/2005/8/layout/gear1"/>
    <dgm:cxn modelId="{CE32A20F-BBAF-4BBA-803D-4FB2DF9D1239}" type="presParOf" srcId="{2BF75BD7-50D4-4806-8F08-BD0EF6096761}" destId="{4622D500-ACB6-4806-9AD7-48D2BFE720BE}" srcOrd="3" destOrd="0" presId="urn:microsoft.com/office/officeart/2005/8/layout/gear1"/>
    <dgm:cxn modelId="{66C43687-5E5A-4E96-A91F-60FB18FF4104}" type="presParOf" srcId="{2BF75BD7-50D4-4806-8F08-BD0EF6096761}" destId="{BB175134-7B92-446A-833C-1788BE2B1110}" srcOrd="4" destOrd="0" presId="urn:microsoft.com/office/officeart/2005/8/layout/gear1"/>
    <dgm:cxn modelId="{19359CEE-60F8-45F9-8E91-1F00EC9DBCD7}" type="presParOf" srcId="{2BF75BD7-50D4-4806-8F08-BD0EF6096761}" destId="{081BE338-5F0C-42E9-BC02-540F6F11530A}" srcOrd="5" destOrd="0" presId="urn:microsoft.com/office/officeart/2005/8/layout/gear1"/>
    <dgm:cxn modelId="{03A781A1-A55F-4189-9335-18475007E4E0}" type="presParOf" srcId="{2BF75BD7-50D4-4806-8F08-BD0EF6096761}" destId="{CE2CB01E-1864-4739-86BC-49333712FD36}" srcOrd="6" destOrd="0" presId="urn:microsoft.com/office/officeart/2005/8/layout/gear1"/>
    <dgm:cxn modelId="{62890F14-8D15-4EFE-985F-ABBA4E278234}" type="presParOf" srcId="{2BF75BD7-50D4-4806-8F08-BD0EF6096761}" destId="{E242EF67-B29A-419D-99F3-17297CE1FE84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BFDC54-9A45-43DD-9E59-CA4FFF4EB21D}" type="doc">
      <dgm:prSet loTypeId="urn:microsoft.com/office/officeart/2005/8/layout/cycle2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A86CAED4-784A-4024-B00A-43F4DB46F55C}">
      <dgm:prSet phldrT="[Text]" custT="1"/>
      <dgm:spPr/>
      <dgm:t>
        <a:bodyPr/>
        <a:lstStyle/>
        <a:p>
          <a:r>
            <a:rPr lang="th-TH" sz="7200" b="1" dirty="0" smtClean="0"/>
            <a:t>คน</a:t>
          </a:r>
          <a:endParaRPr lang="th-TH" sz="7200" b="1" dirty="0"/>
        </a:p>
      </dgm:t>
    </dgm:pt>
    <dgm:pt modelId="{A7B3C75E-8F4A-4067-99CF-952A22E667F2}" type="parTrans" cxnId="{520A084F-00EF-4661-84AE-702B32AA2D63}">
      <dgm:prSet/>
      <dgm:spPr/>
      <dgm:t>
        <a:bodyPr/>
        <a:lstStyle/>
        <a:p>
          <a:endParaRPr lang="th-TH" sz="1600"/>
        </a:p>
      </dgm:t>
    </dgm:pt>
    <dgm:pt modelId="{7EC7D89D-847E-4790-BB80-0A7FAD6516EC}" type="sibTrans" cxnId="{520A084F-00EF-4661-84AE-702B32AA2D63}">
      <dgm:prSet custT="1"/>
      <dgm:spPr/>
      <dgm:t>
        <a:bodyPr/>
        <a:lstStyle/>
        <a:p>
          <a:endParaRPr lang="th-TH" sz="1600"/>
        </a:p>
      </dgm:t>
    </dgm:pt>
    <dgm:pt modelId="{BDE0B01C-BFAE-421F-B4A2-3A25D83224B8}">
      <dgm:prSet phldrT="[Text]" custT="1"/>
      <dgm:spPr/>
      <dgm:t>
        <a:bodyPr/>
        <a:lstStyle/>
        <a:p>
          <a:r>
            <a:rPr lang="th-TH" sz="3200" b="1" dirty="0" smtClean="0"/>
            <a:t>ความ</a:t>
          </a:r>
        </a:p>
        <a:p>
          <a:r>
            <a:rPr lang="th-TH" sz="3200" b="1" dirty="0" smtClean="0"/>
            <a:t>สัมพันธ์</a:t>
          </a:r>
          <a:endParaRPr lang="th-TH" sz="3200" b="1" dirty="0"/>
        </a:p>
      </dgm:t>
    </dgm:pt>
    <dgm:pt modelId="{C9AD2566-3154-419F-99FB-828DD12A497A}" type="parTrans" cxnId="{0CA59BF8-18CD-460F-B384-46F11416ECC3}">
      <dgm:prSet/>
      <dgm:spPr/>
      <dgm:t>
        <a:bodyPr/>
        <a:lstStyle/>
        <a:p>
          <a:endParaRPr lang="th-TH" sz="1600"/>
        </a:p>
      </dgm:t>
    </dgm:pt>
    <dgm:pt modelId="{C344306B-6DC8-4289-9386-13C30CC96792}" type="sibTrans" cxnId="{0CA59BF8-18CD-460F-B384-46F11416ECC3}">
      <dgm:prSet custT="1"/>
      <dgm:spPr/>
      <dgm:t>
        <a:bodyPr/>
        <a:lstStyle/>
        <a:p>
          <a:endParaRPr lang="th-TH" sz="1600"/>
        </a:p>
      </dgm:t>
    </dgm:pt>
    <dgm:pt modelId="{813FF19C-8FEA-4E20-9797-EFBC11A3AFD0}">
      <dgm:prSet phldrT="[Text]" custT="1"/>
      <dgm:spPr/>
      <dgm:t>
        <a:bodyPr/>
        <a:lstStyle/>
        <a:p>
          <a:r>
            <a:rPr lang="th-TH" sz="6000" b="1" dirty="0" smtClean="0"/>
            <a:t>งาน</a:t>
          </a:r>
          <a:endParaRPr lang="th-TH" sz="6000" b="1" dirty="0"/>
        </a:p>
      </dgm:t>
    </dgm:pt>
    <dgm:pt modelId="{84D948AA-3E07-4A09-98CC-87589B7A585D}" type="parTrans" cxnId="{51908FD7-56E7-425C-AC1D-4166CF41F3B8}">
      <dgm:prSet/>
      <dgm:spPr/>
      <dgm:t>
        <a:bodyPr/>
        <a:lstStyle/>
        <a:p>
          <a:endParaRPr lang="th-TH" sz="1600"/>
        </a:p>
      </dgm:t>
    </dgm:pt>
    <dgm:pt modelId="{E55B36F1-EEAA-4FF8-843C-652497F2990D}" type="sibTrans" cxnId="{51908FD7-56E7-425C-AC1D-4166CF41F3B8}">
      <dgm:prSet custT="1"/>
      <dgm:spPr/>
      <dgm:t>
        <a:bodyPr/>
        <a:lstStyle/>
        <a:p>
          <a:endParaRPr lang="th-TH" sz="1600"/>
        </a:p>
      </dgm:t>
    </dgm:pt>
    <dgm:pt modelId="{AE9BC9AA-480F-452D-BCAF-5088EDE12163}" type="pres">
      <dgm:prSet presAssocID="{4BBFDC54-9A45-43DD-9E59-CA4FFF4EB21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AAD8E2D-C526-43D7-91C9-ADDF41DF1CAA}" type="pres">
      <dgm:prSet presAssocID="{A86CAED4-784A-4024-B00A-43F4DB46F55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A2AD45B-C838-463F-A923-91250B91FB59}" type="pres">
      <dgm:prSet presAssocID="{7EC7D89D-847E-4790-BB80-0A7FAD6516EC}" presName="sibTrans" presStyleLbl="sibTrans2D1" presStyleIdx="0" presStyleCnt="3"/>
      <dgm:spPr/>
      <dgm:t>
        <a:bodyPr/>
        <a:lstStyle/>
        <a:p>
          <a:endParaRPr lang="th-TH"/>
        </a:p>
      </dgm:t>
    </dgm:pt>
    <dgm:pt modelId="{40131E71-F51B-43AB-86FD-DEF6F72CC539}" type="pres">
      <dgm:prSet presAssocID="{7EC7D89D-847E-4790-BB80-0A7FAD6516EC}" presName="connectorText" presStyleLbl="sibTrans2D1" presStyleIdx="0" presStyleCnt="3"/>
      <dgm:spPr/>
      <dgm:t>
        <a:bodyPr/>
        <a:lstStyle/>
        <a:p>
          <a:endParaRPr lang="th-TH"/>
        </a:p>
      </dgm:t>
    </dgm:pt>
    <dgm:pt modelId="{C8B7E9B5-C85A-44DF-A42E-FD3B026068B6}" type="pres">
      <dgm:prSet presAssocID="{BDE0B01C-BFAE-421F-B4A2-3A25D83224B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6B4F772-A229-4AC0-83F1-1DACB5077E73}" type="pres">
      <dgm:prSet presAssocID="{C344306B-6DC8-4289-9386-13C30CC96792}" presName="sibTrans" presStyleLbl="sibTrans2D1" presStyleIdx="1" presStyleCnt="3"/>
      <dgm:spPr/>
      <dgm:t>
        <a:bodyPr/>
        <a:lstStyle/>
        <a:p>
          <a:endParaRPr lang="th-TH"/>
        </a:p>
      </dgm:t>
    </dgm:pt>
    <dgm:pt modelId="{400B745E-EA99-499C-87A6-3F49D435B84F}" type="pres">
      <dgm:prSet presAssocID="{C344306B-6DC8-4289-9386-13C30CC96792}" presName="connectorText" presStyleLbl="sibTrans2D1" presStyleIdx="1" presStyleCnt="3"/>
      <dgm:spPr/>
      <dgm:t>
        <a:bodyPr/>
        <a:lstStyle/>
        <a:p>
          <a:endParaRPr lang="th-TH"/>
        </a:p>
      </dgm:t>
    </dgm:pt>
    <dgm:pt modelId="{ADAECE1D-6C61-4E32-9B2D-6FD334B9AB41}" type="pres">
      <dgm:prSet presAssocID="{813FF19C-8FEA-4E20-9797-EFBC11A3AFD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FE4A357-8189-485E-9EF8-061658252379}" type="pres">
      <dgm:prSet presAssocID="{E55B36F1-EEAA-4FF8-843C-652497F2990D}" presName="sibTrans" presStyleLbl="sibTrans2D1" presStyleIdx="2" presStyleCnt="3"/>
      <dgm:spPr/>
      <dgm:t>
        <a:bodyPr/>
        <a:lstStyle/>
        <a:p>
          <a:endParaRPr lang="th-TH"/>
        </a:p>
      </dgm:t>
    </dgm:pt>
    <dgm:pt modelId="{93A8CA81-2733-4552-AA12-48274DF503D7}" type="pres">
      <dgm:prSet presAssocID="{E55B36F1-EEAA-4FF8-843C-652497F2990D}" presName="connectorText" presStyleLbl="sibTrans2D1" presStyleIdx="2" presStyleCnt="3"/>
      <dgm:spPr/>
      <dgm:t>
        <a:bodyPr/>
        <a:lstStyle/>
        <a:p>
          <a:endParaRPr lang="th-TH"/>
        </a:p>
      </dgm:t>
    </dgm:pt>
  </dgm:ptLst>
  <dgm:cxnLst>
    <dgm:cxn modelId="{520A084F-00EF-4661-84AE-702B32AA2D63}" srcId="{4BBFDC54-9A45-43DD-9E59-CA4FFF4EB21D}" destId="{A86CAED4-784A-4024-B00A-43F4DB46F55C}" srcOrd="0" destOrd="0" parTransId="{A7B3C75E-8F4A-4067-99CF-952A22E667F2}" sibTransId="{7EC7D89D-847E-4790-BB80-0A7FAD6516EC}"/>
    <dgm:cxn modelId="{554F67E8-CDCC-475D-B95D-63C3D2F449F2}" type="presOf" srcId="{E55B36F1-EEAA-4FF8-843C-652497F2990D}" destId="{93A8CA81-2733-4552-AA12-48274DF503D7}" srcOrd="1" destOrd="0" presId="urn:microsoft.com/office/officeart/2005/8/layout/cycle2"/>
    <dgm:cxn modelId="{A77EA58F-D9AB-4450-9B3C-84C8B3FF00A1}" type="presOf" srcId="{7EC7D89D-847E-4790-BB80-0A7FAD6516EC}" destId="{40131E71-F51B-43AB-86FD-DEF6F72CC539}" srcOrd="1" destOrd="0" presId="urn:microsoft.com/office/officeart/2005/8/layout/cycle2"/>
    <dgm:cxn modelId="{E75DC326-B7CC-4C69-93C4-7182193A54C8}" type="presOf" srcId="{E55B36F1-EEAA-4FF8-843C-652497F2990D}" destId="{DFE4A357-8189-485E-9EF8-061658252379}" srcOrd="0" destOrd="0" presId="urn:microsoft.com/office/officeart/2005/8/layout/cycle2"/>
    <dgm:cxn modelId="{0FE22FC5-4349-4F21-B9BE-E70E52F5F7FA}" type="presOf" srcId="{BDE0B01C-BFAE-421F-B4A2-3A25D83224B8}" destId="{C8B7E9B5-C85A-44DF-A42E-FD3B026068B6}" srcOrd="0" destOrd="0" presId="urn:microsoft.com/office/officeart/2005/8/layout/cycle2"/>
    <dgm:cxn modelId="{D9306388-F60A-4D57-8B62-8D58E7D938DE}" type="presOf" srcId="{813FF19C-8FEA-4E20-9797-EFBC11A3AFD0}" destId="{ADAECE1D-6C61-4E32-9B2D-6FD334B9AB41}" srcOrd="0" destOrd="0" presId="urn:microsoft.com/office/officeart/2005/8/layout/cycle2"/>
    <dgm:cxn modelId="{0CA59BF8-18CD-460F-B384-46F11416ECC3}" srcId="{4BBFDC54-9A45-43DD-9E59-CA4FFF4EB21D}" destId="{BDE0B01C-BFAE-421F-B4A2-3A25D83224B8}" srcOrd="1" destOrd="0" parTransId="{C9AD2566-3154-419F-99FB-828DD12A497A}" sibTransId="{C344306B-6DC8-4289-9386-13C30CC96792}"/>
    <dgm:cxn modelId="{51908FD7-56E7-425C-AC1D-4166CF41F3B8}" srcId="{4BBFDC54-9A45-43DD-9E59-CA4FFF4EB21D}" destId="{813FF19C-8FEA-4E20-9797-EFBC11A3AFD0}" srcOrd="2" destOrd="0" parTransId="{84D948AA-3E07-4A09-98CC-87589B7A585D}" sibTransId="{E55B36F1-EEAA-4FF8-843C-652497F2990D}"/>
    <dgm:cxn modelId="{A1921A8D-35B2-4459-991A-7FCF6291A501}" type="presOf" srcId="{C344306B-6DC8-4289-9386-13C30CC96792}" destId="{400B745E-EA99-499C-87A6-3F49D435B84F}" srcOrd="1" destOrd="0" presId="urn:microsoft.com/office/officeart/2005/8/layout/cycle2"/>
    <dgm:cxn modelId="{BD7E5A95-D4CC-4462-AB6E-958AEA58A6B0}" type="presOf" srcId="{7EC7D89D-847E-4790-BB80-0A7FAD6516EC}" destId="{FA2AD45B-C838-463F-A923-91250B91FB59}" srcOrd="0" destOrd="0" presId="urn:microsoft.com/office/officeart/2005/8/layout/cycle2"/>
    <dgm:cxn modelId="{D7F0A182-BB3C-4D02-8583-1303F7D965F1}" type="presOf" srcId="{4BBFDC54-9A45-43DD-9E59-CA4FFF4EB21D}" destId="{AE9BC9AA-480F-452D-BCAF-5088EDE12163}" srcOrd="0" destOrd="0" presId="urn:microsoft.com/office/officeart/2005/8/layout/cycle2"/>
    <dgm:cxn modelId="{1EBBC866-6D04-4EDB-A262-2E35EDF3DA30}" type="presOf" srcId="{A86CAED4-784A-4024-B00A-43F4DB46F55C}" destId="{DAAD8E2D-C526-43D7-91C9-ADDF41DF1CAA}" srcOrd="0" destOrd="0" presId="urn:microsoft.com/office/officeart/2005/8/layout/cycle2"/>
    <dgm:cxn modelId="{AA696266-4170-488C-9217-B19A1B11957E}" type="presOf" srcId="{C344306B-6DC8-4289-9386-13C30CC96792}" destId="{76B4F772-A229-4AC0-83F1-1DACB5077E73}" srcOrd="0" destOrd="0" presId="urn:microsoft.com/office/officeart/2005/8/layout/cycle2"/>
    <dgm:cxn modelId="{F2725B19-0344-4927-9CFF-0B01FBB70609}" type="presParOf" srcId="{AE9BC9AA-480F-452D-BCAF-5088EDE12163}" destId="{DAAD8E2D-C526-43D7-91C9-ADDF41DF1CAA}" srcOrd="0" destOrd="0" presId="urn:microsoft.com/office/officeart/2005/8/layout/cycle2"/>
    <dgm:cxn modelId="{FED1B9BC-C370-4A3C-90A0-8DC2ED0E43C7}" type="presParOf" srcId="{AE9BC9AA-480F-452D-BCAF-5088EDE12163}" destId="{FA2AD45B-C838-463F-A923-91250B91FB59}" srcOrd="1" destOrd="0" presId="urn:microsoft.com/office/officeart/2005/8/layout/cycle2"/>
    <dgm:cxn modelId="{27AE6146-2811-4D1B-98FA-24F82E993C17}" type="presParOf" srcId="{FA2AD45B-C838-463F-A923-91250B91FB59}" destId="{40131E71-F51B-43AB-86FD-DEF6F72CC539}" srcOrd="0" destOrd="0" presId="urn:microsoft.com/office/officeart/2005/8/layout/cycle2"/>
    <dgm:cxn modelId="{A33BF50C-AEAF-4F99-8F03-D92044E55E2A}" type="presParOf" srcId="{AE9BC9AA-480F-452D-BCAF-5088EDE12163}" destId="{C8B7E9B5-C85A-44DF-A42E-FD3B026068B6}" srcOrd="2" destOrd="0" presId="urn:microsoft.com/office/officeart/2005/8/layout/cycle2"/>
    <dgm:cxn modelId="{39415B33-D2EB-45B3-964E-59661BC4C4D7}" type="presParOf" srcId="{AE9BC9AA-480F-452D-BCAF-5088EDE12163}" destId="{76B4F772-A229-4AC0-83F1-1DACB5077E73}" srcOrd="3" destOrd="0" presId="urn:microsoft.com/office/officeart/2005/8/layout/cycle2"/>
    <dgm:cxn modelId="{7A6F7383-3E73-4C6B-91A9-922B1E11CEA3}" type="presParOf" srcId="{76B4F772-A229-4AC0-83F1-1DACB5077E73}" destId="{400B745E-EA99-499C-87A6-3F49D435B84F}" srcOrd="0" destOrd="0" presId="urn:microsoft.com/office/officeart/2005/8/layout/cycle2"/>
    <dgm:cxn modelId="{B5A464F7-CD55-4268-A40F-A4D505255248}" type="presParOf" srcId="{AE9BC9AA-480F-452D-BCAF-5088EDE12163}" destId="{ADAECE1D-6C61-4E32-9B2D-6FD334B9AB41}" srcOrd="4" destOrd="0" presId="urn:microsoft.com/office/officeart/2005/8/layout/cycle2"/>
    <dgm:cxn modelId="{62F8BD38-85CB-41AD-BF48-463C261BDDF3}" type="presParOf" srcId="{AE9BC9AA-480F-452D-BCAF-5088EDE12163}" destId="{DFE4A357-8189-485E-9EF8-061658252379}" srcOrd="5" destOrd="0" presId="urn:microsoft.com/office/officeart/2005/8/layout/cycle2"/>
    <dgm:cxn modelId="{0C9FD78E-14E2-462C-8C7C-AC32083CCA47}" type="presParOf" srcId="{DFE4A357-8189-485E-9EF8-061658252379}" destId="{93A8CA81-2733-4552-AA12-48274DF503D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8C34D-9274-4C39-90CF-97FE4C155979}">
      <dsp:nvSpPr>
        <dsp:cNvPr id="0" name=""/>
        <dsp:cNvSpPr/>
      </dsp:nvSpPr>
      <dsp:spPr>
        <a:xfrm>
          <a:off x="2823251" y="2136221"/>
          <a:ext cx="5332157" cy="2993945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th-TH" sz="2400" b="1" kern="1200" dirty="0" smtClean="0">
              <a:solidFill>
                <a:srgbClr val="000099"/>
              </a:solidFill>
              <a:latin typeface="AngsanaUPC" pitchFamily="18" charset="-34"/>
              <a:ea typeface="Gulim"/>
              <a:cs typeface="AngsanaUPC" pitchFamily="18" charset="-34"/>
            </a:rPr>
            <a:t>บริหารจัดการสิ่งแวดล้อมและเครื่องมือให้ได้มาตรฐาน ปลอดภัย พิทักษ์สิ่งแวดล้อมโดยคำนึงถึงความปลอดภัยต่อผู้ใช้บริการและผู้ให้บริการ</a:t>
          </a:r>
          <a:endParaRPr lang="th-TH" sz="2400" b="1" kern="1200" dirty="0" smtClean="0"/>
        </a:p>
      </dsp:txBody>
      <dsp:txXfrm>
        <a:off x="3720496" y="2837538"/>
        <a:ext cx="3537667" cy="1538950"/>
      </dsp:txXfrm>
    </dsp:sp>
    <dsp:sp modelId="{4622D500-ACB6-4806-9AD7-48D2BFE720BE}">
      <dsp:nvSpPr>
        <dsp:cNvPr id="0" name=""/>
        <dsp:cNvSpPr/>
      </dsp:nvSpPr>
      <dsp:spPr>
        <a:xfrm>
          <a:off x="1679744" y="876540"/>
          <a:ext cx="2177415" cy="2177415"/>
        </a:xfrm>
        <a:prstGeom prst="gear6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Comic Sans MS" panose="030F0702030302020204" pitchFamily="66" charset="0"/>
            </a:rPr>
            <a:t>ENV</a:t>
          </a:r>
          <a:endParaRPr lang="en-US" sz="3600" b="1" kern="1200" dirty="0">
            <a:latin typeface="Comic Sans MS" panose="030F0702030302020204" pitchFamily="66" charset="0"/>
          </a:endParaRPr>
        </a:p>
      </dsp:txBody>
      <dsp:txXfrm>
        <a:off x="2227915" y="1428024"/>
        <a:ext cx="1081073" cy="1074447"/>
      </dsp:txXfrm>
    </dsp:sp>
    <dsp:sp modelId="{CE2CB01E-1864-4739-86BC-49333712FD36}">
      <dsp:nvSpPr>
        <dsp:cNvPr id="0" name=""/>
        <dsp:cNvSpPr/>
      </dsp:nvSpPr>
      <dsp:spPr>
        <a:xfrm>
          <a:off x="5256403" y="1170813"/>
          <a:ext cx="3682553" cy="3682553"/>
        </a:xfrm>
        <a:prstGeom prst="circularArrow">
          <a:avLst>
            <a:gd name="adj1" fmla="val 4878"/>
            <a:gd name="adj2" fmla="val 312630"/>
            <a:gd name="adj3" fmla="val 3225812"/>
            <a:gd name="adj4" fmla="val 15111802"/>
            <a:gd name="adj5" fmla="val 569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42EF67-B29A-419D-99F3-17297CE1FE84}">
      <dsp:nvSpPr>
        <dsp:cNvPr id="0" name=""/>
        <dsp:cNvSpPr/>
      </dsp:nvSpPr>
      <dsp:spPr>
        <a:xfrm>
          <a:off x="1280540" y="710437"/>
          <a:ext cx="2784369" cy="278436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8C34D-9274-4C39-90CF-97FE4C155979}">
      <dsp:nvSpPr>
        <dsp:cNvPr id="0" name=""/>
        <dsp:cNvSpPr/>
      </dsp:nvSpPr>
      <dsp:spPr>
        <a:xfrm>
          <a:off x="2053126" y="1427509"/>
          <a:ext cx="6282825" cy="3938895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200" b="1" kern="1200" dirty="0" smtClean="0">
            <a:solidFill>
              <a:srgbClr val="000099"/>
            </a:solidFill>
            <a:latin typeface="AngsanaUPC" pitchFamily="18" charset="-34"/>
            <a:cs typeface="+mn-cs"/>
            <a:sym typeface="Wingdings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solidFill>
                <a:srgbClr val="000099"/>
              </a:solidFill>
              <a:latin typeface="AngsanaUPC" pitchFamily="18" charset="-34"/>
              <a:cs typeface="+mn-cs"/>
              <a:sym typeface="Wingdings"/>
            </a:rPr>
            <a:t> </a:t>
          </a:r>
          <a:r>
            <a:rPr lang="th-TH" sz="2200" b="1" kern="1200" dirty="0" smtClean="0">
              <a:solidFill>
                <a:srgbClr val="000099"/>
              </a:solidFill>
              <a:latin typeface="AngsanaUPC" pitchFamily="18" charset="-34"/>
              <a:cs typeface="+mn-cs"/>
            </a:rPr>
            <a:t>มีโครงสร้างทางกายภาพที่มีความปลอดภัย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solidFill>
                <a:srgbClr val="000099"/>
              </a:solidFill>
              <a:latin typeface="AngsanaUPC" pitchFamily="18" charset="-34"/>
              <a:cs typeface="+mn-cs"/>
              <a:sym typeface="Wingdings"/>
            </a:rPr>
            <a:t> </a:t>
          </a:r>
          <a:r>
            <a:rPr lang="th-TH" sz="2200" b="1" kern="1200" dirty="0" smtClean="0">
              <a:solidFill>
                <a:srgbClr val="000099"/>
              </a:solidFill>
              <a:latin typeface="AngsanaUPC" pitchFamily="18" charset="-34"/>
              <a:cs typeface="+mn-cs"/>
            </a:rPr>
            <a:t>มีระบบบำบัดน้ำเสียที่มีประสิทธิภาพ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solidFill>
                <a:srgbClr val="000099"/>
              </a:solidFill>
              <a:latin typeface="AngsanaUPC" pitchFamily="18" charset="-34"/>
              <a:cs typeface="+mn-cs"/>
              <a:sym typeface="Wingdings"/>
            </a:rPr>
            <a:t> </a:t>
          </a:r>
          <a:r>
            <a:rPr lang="th-TH" sz="2200" b="1" kern="1200" dirty="0" smtClean="0">
              <a:solidFill>
                <a:srgbClr val="000099"/>
              </a:solidFill>
              <a:latin typeface="AngsanaUPC" pitchFamily="18" charset="-34"/>
              <a:cs typeface="+mn-cs"/>
            </a:rPr>
            <a:t>มีการซ้อมแผนอัคคีภัย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solidFill>
                <a:srgbClr val="000099"/>
              </a:solidFill>
              <a:latin typeface="AngsanaUPC" pitchFamily="18" charset="-34"/>
              <a:cs typeface="+mn-cs"/>
              <a:sym typeface="Wingdings"/>
            </a:rPr>
            <a:t> </a:t>
          </a:r>
          <a:r>
            <a:rPr lang="th-TH" sz="2200" b="1" kern="1200" dirty="0" smtClean="0">
              <a:solidFill>
                <a:srgbClr val="000099"/>
              </a:solidFill>
              <a:latin typeface="AngsanaUPC" pitchFamily="18" charset="-34"/>
              <a:cs typeface="+mn-cs"/>
            </a:rPr>
            <a:t>เครื่องมือมีมาตรฐาน เพียงพอ พร้อมใช้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solidFill>
                <a:srgbClr val="000099"/>
              </a:solidFill>
              <a:latin typeface="AngsanaUPC" pitchFamily="18" charset="-34"/>
              <a:cs typeface="+mn-cs"/>
              <a:sym typeface="Wingdings"/>
            </a:rPr>
            <a:t> </a:t>
          </a:r>
          <a:r>
            <a:rPr lang="th-TH" sz="2200" b="1" kern="1200" dirty="0" smtClean="0">
              <a:solidFill>
                <a:srgbClr val="000099"/>
              </a:solidFill>
              <a:latin typeface="AngsanaUPC" pitchFamily="18" charset="-34"/>
              <a:cs typeface="+mn-cs"/>
            </a:rPr>
            <a:t>ความสุขสบาย สภาพแวดล้อมเอื้อต่อการเรียนรู้และเยียวยา </a:t>
          </a:r>
          <a:endParaRPr lang="th-TH" sz="2200" b="1" kern="1200" dirty="0" smtClean="0">
            <a:cs typeface="+mn-cs"/>
          </a:endParaRPr>
        </a:p>
      </dsp:txBody>
      <dsp:txXfrm>
        <a:off x="3141071" y="2350176"/>
        <a:ext cx="4106935" cy="2024674"/>
      </dsp:txXfrm>
    </dsp:sp>
    <dsp:sp modelId="{4622D500-ACB6-4806-9AD7-48D2BFE720BE}">
      <dsp:nvSpPr>
        <dsp:cNvPr id="0" name=""/>
        <dsp:cNvSpPr/>
      </dsp:nvSpPr>
      <dsp:spPr>
        <a:xfrm>
          <a:off x="890276" y="529951"/>
          <a:ext cx="2177415" cy="2177415"/>
        </a:xfrm>
        <a:prstGeom prst="gear6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Comic Sans MS" panose="030F0702030302020204" pitchFamily="66" charset="0"/>
            </a:rPr>
            <a:t>ENV</a:t>
          </a:r>
          <a:endParaRPr lang="en-US" sz="3600" b="1" kern="1200" dirty="0">
            <a:latin typeface="Comic Sans MS" panose="030F0702030302020204" pitchFamily="66" charset="0"/>
          </a:endParaRPr>
        </a:p>
      </dsp:txBody>
      <dsp:txXfrm>
        <a:off x="1438447" y="1081435"/>
        <a:ext cx="1081073" cy="1074447"/>
      </dsp:txXfrm>
    </dsp:sp>
    <dsp:sp modelId="{CE2CB01E-1864-4739-86BC-49333712FD36}">
      <dsp:nvSpPr>
        <dsp:cNvPr id="0" name=""/>
        <dsp:cNvSpPr/>
      </dsp:nvSpPr>
      <dsp:spPr>
        <a:xfrm>
          <a:off x="5018736" y="934576"/>
          <a:ext cx="3682553" cy="3682553"/>
        </a:xfrm>
        <a:prstGeom prst="circularArrow">
          <a:avLst>
            <a:gd name="adj1" fmla="val 4878"/>
            <a:gd name="adj2" fmla="val 312630"/>
            <a:gd name="adj3" fmla="val 3225812"/>
            <a:gd name="adj4" fmla="val 15111802"/>
            <a:gd name="adj5" fmla="val 569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42EF67-B29A-419D-99F3-17297CE1FE84}">
      <dsp:nvSpPr>
        <dsp:cNvPr id="0" name=""/>
        <dsp:cNvSpPr/>
      </dsp:nvSpPr>
      <dsp:spPr>
        <a:xfrm>
          <a:off x="1042873" y="474200"/>
          <a:ext cx="2784369" cy="278436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D8E2D-C526-43D7-91C9-ADDF41DF1CAA}">
      <dsp:nvSpPr>
        <dsp:cNvPr id="0" name=""/>
        <dsp:cNvSpPr/>
      </dsp:nvSpPr>
      <dsp:spPr>
        <a:xfrm>
          <a:off x="2178441" y="613"/>
          <a:ext cx="1556236" cy="155623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7200" b="1" kern="1200" dirty="0" smtClean="0"/>
            <a:t>คน</a:t>
          </a:r>
          <a:endParaRPr lang="th-TH" sz="7200" b="1" kern="1200" dirty="0"/>
        </a:p>
      </dsp:txBody>
      <dsp:txXfrm>
        <a:off x="2406346" y="228518"/>
        <a:ext cx="1100426" cy="1100426"/>
      </dsp:txXfrm>
    </dsp:sp>
    <dsp:sp modelId="{FA2AD45B-C838-463F-A923-91250B91FB59}">
      <dsp:nvSpPr>
        <dsp:cNvPr id="0" name=""/>
        <dsp:cNvSpPr/>
      </dsp:nvSpPr>
      <dsp:spPr>
        <a:xfrm rot="3600000">
          <a:off x="3328050" y="1517942"/>
          <a:ext cx="413826" cy="525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600" kern="1200"/>
        </a:p>
      </dsp:txBody>
      <dsp:txXfrm>
        <a:off x="3359087" y="1569230"/>
        <a:ext cx="289678" cy="315137"/>
      </dsp:txXfrm>
    </dsp:sp>
    <dsp:sp modelId="{C8B7E9B5-C85A-44DF-A42E-FD3B026068B6}">
      <dsp:nvSpPr>
        <dsp:cNvPr id="0" name=""/>
        <dsp:cNvSpPr/>
      </dsp:nvSpPr>
      <dsp:spPr>
        <a:xfrm>
          <a:off x="3346962" y="2024550"/>
          <a:ext cx="1556236" cy="1556236"/>
        </a:xfrm>
        <a:prstGeom prst="ellips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/>
            <a:t>ความ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/>
            <a:t>สัมพันธ์</a:t>
          </a:r>
          <a:endParaRPr lang="th-TH" sz="3200" b="1" kern="1200" dirty="0"/>
        </a:p>
      </dsp:txBody>
      <dsp:txXfrm>
        <a:off x="3574867" y="2252455"/>
        <a:ext cx="1100426" cy="1100426"/>
      </dsp:txXfrm>
    </dsp:sp>
    <dsp:sp modelId="{76B4F772-A229-4AC0-83F1-1DACB5077E73}">
      <dsp:nvSpPr>
        <dsp:cNvPr id="0" name=""/>
        <dsp:cNvSpPr/>
      </dsp:nvSpPr>
      <dsp:spPr>
        <a:xfrm rot="10800000">
          <a:off x="2761358" y="2540053"/>
          <a:ext cx="413826" cy="525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600" kern="1200"/>
        </a:p>
      </dsp:txBody>
      <dsp:txXfrm rot="10800000">
        <a:off x="2885506" y="2645099"/>
        <a:ext cx="289678" cy="315137"/>
      </dsp:txXfrm>
    </dsp:sp>
    <dsp:sp modelId="{ADAECE1D-6C61-4E32-9B2D-6FD334B9AB41}">
      <dsp:nvSpPr>
        <dsp:cNvPr id="0" name=""/>
        <dsp:cNvSpPr/>
      </dsp:nvSpPr>
      <dsp:spPr>
        <a:xfrm>
          <a:off x="1009921" y="2024550"/>
          <a:ext cx="1556236" cy="1556236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6000" b="1" kern="1200" dirty="0" smtClean="0"/>
            <a:t>งาน</a:t>
          </a:r>
          <a:endParaRPr lang="th-TH" sz="6000" b="1" kern="1200" dirty="0"/>
        </a:p>
      </dsp:txBody>
      <dsp:txXfrm>
        <a:off x="1237826" y="2252455"/>
        <a:ext cx="1100426" cy="1100426"/>
      </dsp:txXfrm>
    </dsp:sp>
    <dsp:sp modelId="{DFE4A357-8189-485E-9EF8-061658252379}">
      <dsp:nvSpPr>
        <dsp:cNvPr id="0" name=""/>
        <dsp:cNvSpPr/>
      </dsp:nvSpPr>
      <dsp:spPr>
        <a:xfrm rot="18000000">
          <a:off x="2159530" y="1538228"/>
          <a:ext cx="413826" cy="525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600" kern="1200"/>
        </a:p>
      </dsp:txBody>
      <dsp:txXfrm>
        <a:off x="2190567" y="1697032"/>
        <a:ext cx="289678" cy="315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3936" tIns="46969" rIns="93936" bIns="4696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3936" tIns="46969" rIns="93936" bIns="4696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3936" tIns="46969" rIns="93936" bIns="4696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3936" tIns="46969" rIns="93936" bIns="4696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EBB94AA-460E-4739-8CE1-7B37DDADE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4544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3936" tIns="46969" rIns="93936" bIns="4696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3936" tIns="46969" rIns="93936" bIns="4696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9" rIns="93936" bIns="4696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505325"/>
            <a:ext cx="5661025" cy="3687763"/>
          </a:xfrm>
          <a:prstGeom prst="rect">
            <a:avLst/>
          </a:prstGeom>
        </p:spPr>
        <p:txBody>
          <a:bodyPr vert="horz" lIns="93936" tIns="46969" rIns="93936" bIns="4696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3936" tIns="46969" rIns="93936" bIns="4696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3936" tIns="46969" rIns="93936" bIns="4696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467055B-52FF-4895-B7AE-6B3889E7C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7099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h-TH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D3AB41-FB60-47DB-A107-4E647EFDD5B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th-TH">
              <a:solidFill>
                <a:srgbClr val="000000"/>
              </a:solidFill>
            </a:endParaRPr>
          </a:p>
        </p:txBody>
      </p:sp>
      <p:sp>
        <p:nvSpPr>
          <p:cNvPr id="67589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h-TH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0FA222-8381-4119-9E95-C4071EB1C9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th-TH">
              <a:solidFill>
                <a:srgbClr val="000000"/>
              </a:solidFill>
            </a:endParaRPr>
          </a:p>
        </p:txBody>
      </p:sp>
      <p:sp>
        <p:nvSpPr>
          <p:cNvPr id="69637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>
              <a:cs typeface="Cordia New" pitchFamily="34" charset="-34"/>
            </a:endParaRPr>
          </a:p>
        </p:txBody>
      </p:sp>
      <p:sp>
        <p:nvSpPr>
          <p:cNvPr id="7066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D8B587-E8BA-46A4-8739-BD79B22BC5A7}" type="slidenum">
              <a:rPr lang="en-US">
                <a:cs typeface="Cordia New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7055B-52FF-4895-B7AE-6B3889E7CA8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18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h-TH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D455F8-66E7-4572-B1A6-3995DF7C4E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7055B-52FF-4895-B7AE-6B3889E7CA8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h-TH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642EE4-1F46-4C6F-9029-794B159602F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th-TH">
              <a:solidFill>
                <a:srgbClr val="000000"/>
              </a:solidFill>
            </a:endParaRPr>
          </a:p>
        </p:txBody>
      </p:sp>
      <p:sp>
        <p:nvSpPr>
          <p:cNvPr id="73733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h-TH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B285F5-3B28-42C8-9275-9C5B7115192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th-TH">
              <a:solidFill>
                <a:srgbClr val="000000"/>
              </a:solidFill>
            </a:endParaRPr>
          </a:p>
        </p:txBody>
      </p:sp>
      <p:sp>
        <p:nvSpPr>
          <p:cNvPr id="74757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h-TH" dirty="0" smtClean="0"/>
          </a:p>
        </p:txBody>
      </p:sp>
      <p:sp>
        <p:nvSpPr>
          <p:cNvPr id="7578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722BD7-BD74-4CFE-B4A5-044F59D87D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th-TH"/>
          </a:p>
        </p:txBody>
      </p:sp>
      <p:sp>
        <p:nvSpPr>
          <p:cNvPr id="75781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com_backup\Desktop\เทมเพลต\log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B20BF-63CE-4C65-A501-7D78DB3944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20272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EB558-3C27-4BC0-A945-1BDF55D482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19081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7BF11-79B0-43CE-9CBC-ED6BD6E750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27097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E93EE-6073-4293-B623-6B4FD5F3A4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17518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05351-3AD7-44EE-A679-502AA85DF2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75203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C551E-221C-4B22-9289-B83C12CE2A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34410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C3F8B-81AC-4E09-8175-F0B5AB5598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72958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FB642-0293-4493-BD77-0A043D392B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78525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C2D7A-CD56-4674-849D-0599C64390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9793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D33B7-8A78-44B8-AAF7-03D2847610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8415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ABFEF-B135-41C4-825E-0E23C2C91A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6511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E32895-BB07-41A8-B912-8777A4CEEF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2" descr="C:\Users\com_backup\Desktop\เทมเพลต\logo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ransition/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diagramData" Target="../diagrams/data3.xml"/><Relationship Id="rId16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82.jpeg"/><Relationship Id="rId5" Type="http://schemas.openxmlformats.org/officeDocument/2006/relationships/diagramColors" Target="../diagrams/colors3.xml"/><Relationship Id="rId15" Type="http://schemas.openxmlformats.org/officeDocument/2006/relationships/image" Target="../media/image77.jpeg"/><Relationship Id="rId10" Type="http://schemas.openxmlformats.org/officeDocument/2006/relationships/image" Target="../media/image81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80.jpeg"/><Relationship Id="rId1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://www.ha.or.th/index.asp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25040" y="1712913"/>
            <a:ext cx="8309928" cy="1841500"/>
          </a:xfrm>
        </p:spPr>
        <p:txBody>
          <a:bodyPr/>
          <a:lstStyle/>
          <a:p>
            <a:r>
              <a:rPr lang="th-TH" sz="8000" b="1" dirty="0" smtClean="0">
                <a:solidFill>
                  <a:srgbClr val="0033CC"/>
                </a:solidFill>
                <a:cs typeface="+mn-cs"/>
              </a:rPr>
              <a:t>การจัดการด้านสิ่งแวดล้อม </a:t>
            </a:r>
            <a:r>
              <a:rPr lang="en-US" sz="8000" b="1" dirty="0" smtClean="0">
                <a:solidFill>
                  <a:srgbClr val="0033CC"/>
                </a:solidFill>
                <a:cs typeface="+mn-cs"/>
              </a:rPr>
              <a:t>(ENV)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54040" y="3801130"/>
            <a:ext cx="6096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7200" b="1" dirty="0" smtClean="0">
                <a:solidFill>
                  <a:srgbClr val="FF3399"/>
                </a:solidFill>
                <a:latin typeface="DSN MonTaNa" pitchFamily="2" charset="-34"/>
                <a:cs typeface="DSN MonTaNa" pitchFamily="2" charset="-34"/>
              </a:rPr>
              <a:t>โรงพยาบาลไชยา</a:t>
            </a:r>
          </a:p>
          <a:p>
            <a:pPr algn="ctr"/>
            <a:r>
              <a:rPr lang="th-TH" sz="4400" b="1" dirty="0" smtClean="0">
                <a:solidFill>
                  <a:srgbClr val="0033CC"/>
                </a:solidFill>
                <a:latin typeface="DSN MonTaNa" pitchFamily="2" charset="-34"/>
                <a:cs typeface="DSN MonTaNa" pitchFamily="2" charset="-34"/>
              </a:rPr>
              <a:t>ปรีดา  จันทร์แจ่มใส</a:t>
            </a:r>
          </a:p>
          <a:p>
            <a:pPr algn="ctr"/>
            <a:r>
              <a:rPr lang="th-TH" sz="4400" b="1" dirty="0" smtClean="0">
                <a:solidFill>
                  <a:srgbClr val="0033CC"/>
                </a:solidFill>
                <a:latin typeface="DSN MonTaNa" pitchFamily="2" charset="-34"/>
                <a:cs typeface="DSN MonTaNa" pitchFamily="2" charset="-34"/>
              </a:rPr>
              <a:t>นักจัดการงานทั่วไปชำนาญการ</a:t>
            </a:r>
          </a:p>
          <a:p>
            <a:pPr algn="ctr"/>
            <a:r>
              <a:rPr lang="th-TH" sz="3600" b="1" dirty="0" smtClean="0">
                <a:solidFill>
                  <a:srgbClr val="FF3399"/>
                </a:solidFill>
                <a:latin typeface="DSN MonTaNa" pitchFamily="2" charset="-34"/>
                <a:cs typeface="DSN MonTaNa" pitchFamily="2" charset="-34"/>
              </a:rPr>
              <a:t>22  มิถุนายน  2558</a:t>
            </a:r>
            <a:endParaRPr lang="en-US" sz="3600" b="1" dirty="0" smtClean="0">
              <a:solidFill>
                <a:srgbClr val="FF3399"/>
              </a:solidFill>
              <a:latin typeface="DSN MonTaNa" pitchFamily="2" charset="-34"/>
              <a:cs typeface="DSN MonTaNa" pitchFamily="2" charset="-34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06145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F49F9-3044-4F37-AC5A-188AA9EF310D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  <p:pic>
        <p:nvPicPr>
          <p:cNvPr id="1026" name="Picture 2" descr="C:\Documents and Settings\compaq\My Documents\My Pictures\รูปจากพี่ปรีดา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" y="4023359"/>
            <a:ext cx="3735324" cy="2805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5"/>
          <p:cNvSpPr>
            <a:spLocks noChangeArrowheads="1"/>
          </p:cNvSpPr>
          <p:nvPr/>
        </p:nvSpPr>
        <p:spPr bwMode="auto">
          <a:xfrm>
            <a:off x="282575" y="3395663"/>
            <a:ext cx="8796338" cy="319563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th-TH" altLang="en-US" sz="3200" b="1" u="sng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ปัญหา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defRPr/>
            </a:pPr>
            <a:endParaRPr lang="th-TH" altLang="en-US" sz="1600" b="1" dirty="0">
              <a:solidFill>
                <a:srgbClr val="0033CC"/>
              </a:solidFill>
              <a:latin typeface="Browallia New" pitchFamily="34" charset="-34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solidFill>
                  <a:srgbClr val="FF3399"/>
                </a:solidFill>
                <a:latin typeface="DSN MonTaNa" pitchFamily="2" charset="-34"/>
                <a:cs typeface="+mn-cs"/>
                <a:sym typeface="Wingdings"/>
              </a:rPr>
              <a:t></a:t>
            </a:r>
            <a:r>
              <a:rPr lang="th-TH" sz="3200" b="1" dirty="0" smtClean="0">
                <a:solidFill>
                  <a:srgbClr val="0033CC"/>
                </a:solidFill>
                <a:latin typeface="DSN MonTaNa" pitchFamily="2" charset="-34"/>
                <a:cs typeface="+mn-cs"/>
              </a:rPr>
              <a:t>ห้อง</a:t>
            </a:r>
            <a:r>
              <a:rPr lang="th-TH" sz="3200" b="1" dirty="0">
                <a:solidFill>
                  <a:srgbClr val="0033CC"/>
                </a:solidFill>
                <a:latin typeface="DSN MonTaNa" pitchFamily="2" charset="-34"/>
                <a:cs typeface="+mn-cs"/>
              </a:rPr>
              <a:t>คลอด  โรงครัว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solidFill>
                  <a:srgbClr val="FF3399"/>
                </a:solidFill>
                <a:latin typeface="DSN MonTaNa" pitchFamily="2" charset="-34"/>
                <a:cs typeface="+mn-cs"/>
                <a:sym typeface="Wingdings"/>
              </a:rPr>
              <a:t></a:t>
            </a:r>
            <a:r>
              <a:rPr lang="th-TH" sz="3200" b="1" dirty="0" smtClean="0">
                <a:solidFill>
                  <a:srgbClr val="0033CC"/>
                </a:solidFill>
                <a:latin typeface="DSN MonTaNa" pitchFamily="2" charset="-34"/>
                <a:cs typeface="+mn-cs"/>
              </a:rPr>
              <a:t>ช่องทาง</a:t>
            </a:r>
            <a:r>
              <a:rPr lang="th-TH" sz="3200" b="1" dirty="0">
                <a:solidFill>
                  <a:srgbClr val="0033CC"/>
                </a:solidFill>
                <a:latin typeface="DSN MonTaNa" pitchFamily="2" charset="-34"/>
                <a:cs typeface="+mn-cs"/>
              </a:rPr>
              <a:t>เพื่อการคัดกรองที่ห้องฉุกเฉิน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en-US" sz="3200" b="1" u="sng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กระบวนการ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en-US" sz="2800" b="1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     </a:t>
            </a:r>
            <a:r>
              <a:rPr lang="th-TH" altLang="en-US" sz="2800" b="1" dirty="0" smtClean="0">
                <a:solidFill>
                  <a:srgbClr val="FF3399"/>
                </a:solidFill>
                <a:latin typeface="Browallia New" pitchFamily="34" charset="-34"/>
                <a:cs typeface="+mn-cs"/>
                <a:sym typeface="Wingdings"/>
              </a:rPr>
              <a:t></a:t>
            </a:r>
            <a:r>
              <a:rPr lang="th-TH" altLang="en-US" sz="2800" b="1" dirty="0" smtClean="0">
                <a:solidFill>
                  <a:srgbClr val="0033CC"/>
                </a:solidFill>
                <a:latin typeface="Browallia New" pitchFamily="34" charset="-34"/>
                <a:cs typeface="+mn-cs"/>
              </a:rPr>
              <a:t>นำเสนอ</a:t>
            </a:r>
            <a:r>
              <a:rPr lang="th-TH" altLang="en-US" sz="2800" b="1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วิเคราะห์ข้อมูลต่อผู้ตรวจราชการเขตเพื่อขอสนับสนุนงบประมาณ</a:t>
            </a:r>
          </a:p>
        </p:txBody>
      </p:sp>
      <p:sp>
        <p:nvSpPr>
          <p:cNvPr id="10" name="ชื่อเรื่อง 3"/>
          <p:cNvSpPr txBox="1">
            <a:spLocks/>
          </p:cNvSpPr>
          <p:nvPr/>
        </p:nvSpPr>
        <p:spPr>
          <a:xfrm>
            <a:off x="0" y="1019175"/>
            <a:ext cx="5856288" cy="64293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Browallia New" pitchFamily="34" charset="-34"/>
                <a:cs typeface="Browallia New" pitchFamily="34" charset="-34"/>
              </a:rPr>
              <a:t>โครงสร้างอาคารสถานที่</a:t>
            </a:r>
          </a:p>
        </p:txBody>
      </p:sp>
      <p:pic>
        <p:nvPicPr>
          <p:cNvPr id="26629" name="Picture 6" descr="DSC007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216" y="1604963"/>
            <a:ext cx="3030538" cy="22733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รูปภาพ 8" descr="IMG_13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788213" y="1517430"/>
            <a:ext cx="2766472" cy="2074855"/>
          </a:xfrm>
          <a:prstGeom prst="roundRect">
            <a:avLst>
              <a:gd name="adj" fmla="val 8594"/>
            </a:avLst>
          </a:prstGeom>
          <a:solidFill>
            <a:srgbClr val="FFC000"/>
          </a:solidFill>
          <a:ln w="28575">
            <a:solidFill>
              <a:srgbClr val="FF66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5" descr="C:\Documents and Settings\compaq\Desktop\ENV 57 58\20150112_102015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564313" y="3983628"/>
            <a:ext cx="2735255" cy="165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66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6632" name="Rectangle 19"/>
          <p:cNvSpPr>
            <a:spLocks noChangeArrowheads="1"/>
          </p:cNvSpPr>
          <p:nvPr/>
        </p:nvSpPr>
        <p:spPr bwMode="auto">
          <a:xfrm>
            <a:off x="3238500" y="214313"/>
            <a:ext cx="62293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th-TH" sz="5400" b="1" dirty="0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ความปลอดภัยและ</a:t>
            </a:r>
            <a:r>
              <a:rPr lang="th-TH" sz="5400" b="1" dirty="0" err="1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สวัสดิ</a:t>
            </a:r>
            <a:r>
              <a:rPr lang="th-TH" sz="5400" b="1" dirty="0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ภาพ</a:t>
            </a:r>
          </a:p>
        </p:txBody>
      </p:sp>
      <p:sp>
        <p:nvSpPr>
          <p:cNvPr id="11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06145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F49F9-3044-4F37-AC5A-188AA9EF310D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338138" y="3425825"/>
            <a:ext cx="7472362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th-TH" altLang="en-US" sz="3200" b="1" dirty="0">
              <a:latin typeface="Browallia New" pitchFamily="34" charset="-34"/>
              <a:cs typeface="Cordia New" pitchFamily="34" charset="-34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th-TH" altLang="en-US" sz="3200" b="1" u="sng" dirty="0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ประเมินผล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-"/>
            </a:pPr>
            <a:r>
              <a:rPr lang="th-TH" altLang="en-US" sz="3200" b="1" dirty="0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ได้รับสนับสนุนต่อเติม</a:t>
            </a:r>
            <a:r>
              <a:rPr lang="th-TH" altLang="en-US" sz="3200" b="1" dirty="0" smtClean="0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อาคาร (</a:t>
            </a:r>
            <a:r>
              <a:rPr lang="th-TH" sz="3200" b="1" dirty="0">
                <a:solidFill>
                  <a:srgbClr val="0033CC"/>
                </a:solidFill>
                <a:latin typeface="Calibri" pitchFamily="34" charset="0"/>
                <a:cs typeface="Cordia New" pitchFamily="34" charset="-34"/>
              </a:rPr>
              <a:t>แบบเลขที่ 8708/พิเศษ/43 </a:t>
            </a:r>
            <a:r>
              <a:rPr lang="th-TH" altLang="en-US" sz="3200" b="1" dirty="0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-"/>
            </a:pPr>
            <a:r>
              <a:rPr lang="th-TH" altLang="en-US" sz="3200" b="1" dirty="0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ได้รับงบประมาณก่อสร้างอาคารผู้ป่วยนอกใหม่ </a:t>
            </a:r>
            <a:r>
              <a:rPr lang="th-TH" altLang="en-US" sz="3200" b="1" dirty="0" smtClean="0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วงเงิน</a:t>
            </a:r>
            <a:r>
              <a:rPr lang="th-TH" altLang="en-US" sz="3200" b="1" dirty="0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งบประมาณ 83 ล้านบาท อาคารโรงครัวและโรงอาหาร 2 ชั้น วงเงิน 9.72 ล้าน</a:t>
            </a:r>
            <a:r>
              <a:rPr lang="th-TH" altLang="en-US" sz="3200" b="1" dirty="0" smtClean="0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บาท</a:t>
            </a:r>
            <a:endParaRPr lang="th-TH" altLang="en-US" sz="3200" b="1" dirty="0">
              <a:latin typeface="Browallia New" pitchFamily="34" charset="-34"/>
              <a:cs typeface="Cordia New" pitchFamily="34" charset="-34"/>
            </a:endParaRPr>
          </a:p>
        </p:txBody>
      </p:sp>
      <p:sp>
        <p:nvSpPr>
          <p:cNvPr id="10" name="ชื่อเรื่อง 3"/>
          <p:cNvSpPr txBox="1">
            <a:spLocks/>
          </p:cNvSpPr>
          <p:nvPr/>
        </p:nvSpPr>
        <p:spPr>
          <a:xfrm>
            <a:off x="0" y="1612900"/>
            <a:ext cx="5429250" cy="64293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Browallia New" pitchFamily="34" charset="-34"/>
                <a:cs typeface="Browallia New" pitchFamily="34" charset="-34"/>
              </a:rPr>
              <a:t>โครงสร้างอาคารสถานที่</a:t>
            </a:r>
          </a:p>
        </p:txBody>
      </p:sp>
      <p:sp>
        <p:nvSpPr>
          <p:cNvPr id="27652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927B2B-9679-47DB-928A-EAAFB0936612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  <p:pic>
        <p:nvPicPr>
          <p:cNvPr id="27653" name="Picture 13" descr="10409041_10205427294818360_4349653871622817634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1747838"/>
            <a:ext cx="3894138" cy="219075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14" descr="11029536_10205427295058366_629578050375135065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7" y="3938588"/>
            <a:ext cx="3852863" cy="216852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5" name="Rectangle 15"/>
          <p:cNvSpPr>
            <a:spLocks noChangeArrowheads="1"/>
          </p:cNvSpPr>
          <p:nvPr/>
        </p:nvSpPr>
        <p:spPr bwMode="auto">
          <a:xfrm>
            <a:off x="3048000" y="271463"/>
            <a:ext cx="55959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th-TH" sz="4800" b="1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ความปลอดภัยและสวัสดิภาพ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26945" r="4240" b="2438"/>
          <a:stretch>
            <a:fillRect/>
          </a:stretch>
        </p:blipFill>
        <p:spPr bwMode="auto">
          <a:xfrm>
            <a:off x="4756151" y="3284538"/>
            <a:ext cx="4027487" cy="226695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430213" y="2278063"/>
            <a:ext cx="835342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th-TH" altLang="en-US" sz="5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+mn-cs"/>
              </a:rPr>
              <a:t>ดำเนินกิจกรรม </a:t>
            </a:r>
            <a:r>
              <a:rPr lang="en-US" altLang="en-US" sz="5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+mn-cs"/>
              </a:rPr>
              <a:t>5 </a:t>
            </a:r>
            <a:r>
              <a:rPr lang="th-TH" altLang="en-US" sz="5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+mn-cs"/>
              </a:rPr>
              <a:t>ส. </a:t>
            </a:r>
            <a:endParaRPr lang="th-TH" altLang="en-US" sz="5400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th-TH" altLang="en-US" sz="5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+mn-cs"/>
              </a:rPr>
              <a:t>อย่าง</a:t>
            </a:r>
            <a:r>
              <a:rPr lang="th-TH" altLang="en-US" sz="5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+mn-cs"/>
              </a:rPr>
              <a:t>ต่อเนื่อง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th-TH" altLang="en-US" sz="3200" b="1" u="sng" dirty="0">
              <a:solidFill>
                <a:srgbClr val="0033CC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th-TH" altLang="en-US" sz="3600" b="1" u="sng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ประชุมคณะกรรมการ 5 ส.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-"/>
            </a:pPr>
            <a:r>
              <a:rPr lang="th-TH" altLang="en-US" sz="3200" b="1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แต่งตั้งผู้รับผิดชอบกิจกรรม 5 ส.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-"/>
            </a:pPr>
            <a:r>
              <a:rPr lang="th-TH" altLang="en-US" sz="3200" b="1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แบ่งพื้นที่รับผิดชอบ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-"/>
            </a:pPr>
            <a:r>
              <a:rPr lang="th-TH" altLang="en-US" sz="3200" b="1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จัดทำแผนปฏิบัติการ </a:t>
            </a:r>
            <a:r>
              <a:rPr lang="en-US" altLang="en-US" sz="3200" b="1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Big Cleaning Day </a:t>
            </a:r>
            <a:r>
              <a:rPr lang="th-TH" altLang="en-US" sz="3200" b="1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2 ครั้ง/ปี</a:t>
            </a:r>
          </a:p>
        </p:txBody>
      </p:sp>
      <p:sp>
        <p:nvSpPr>
          <p:cNvPr id="30724" name="ตัวยึดหมายเลขภาพนิ่ง 5"/>
          <p:cNvSpPr txBox="1">
            <a:spLocks/>
          </p:cNvSpPr>
          <p:nvPr/>
        </p:nvSpPr>
        <p:spPr bwMode="auto">
          <a:xfrm>
            <a:off x="8940800" y="65087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D6FF476A-C2D2-4DC3-B742-E281AB292D4E}" type="slidenum">
              <a:rPr lang="th-TH" sz="2400" b="1">
                <a:latin typeface="BrowalliaUPC" pitchFamily="34" charset="-34"/>
                <a:cs typeface="BrowalliaUPC" pitchFamily="34" charset="-34"/>
              </a:rPr>
              <a:pPr algn="r"/>
              <a:t>12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  <p:pic>
        <p:nvPicPr>
          <p:cNvPr id="30725" name="Picture 11" descr="10805796_305786126277070_2016103745443358383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74" y="1397423"/>
            <a:ext cx="2349530" cy="1761282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12" descr="10690167_10152508098713481_5849125594858983566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306" y="1397422"/>
            <a:ext cx="2349500" cy="1761282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13" descr="10858003_764694210263755_2784368289278904076_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216" y="3482975"/>
            <a:ext cx="3101975" cy="232727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Rectangle 14"/>
          <p:cNvSpPr>
            <a:spLocks noChangeArrowheads="1"/>
          </p:cNvSpPr>
          <p:nvPr/>
        </p:nvSpPr>
        <p:spPr bwMode="auto">
          <a:xfrm>
            <a:off x="2514601" y="271463"/>
            <a:ext cx="67818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th-TH" sz="5400" b="1" dirty="0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ความปลอดภัยและ</a:t>
            </a:r>
            <a:r>
              <a:rPr lang="th-TH" sz="5400" b="1" dirty="0" err="1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สวัสดิ</a:t>
            </a:r>
            <a:r>
              <a:rPr lang="th-TH" sz="5400" b="1" dirty="0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ภาพ</a:t>
            </a:r>
          </a:p>
        </p:txBody>
      </p:sp>
      <p:sp>
        <p:nvSpPr>
          <p:cNvPr id="2" name="ดาว 5 แฉก 1"/>
          <p:cNvSpPr/>
          <p:nvPr/>
        </p:nvSpPr>
        <p:spPr>
          <a:xfrm>
            <a:off x="13773150" y="139742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669924" y="1363663"/>
            <a:ext cx="9102725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th-TH" altLang="en-US" sz="3200" b="1" u="sng" dirty="0">
                <a:solidFill>
                  <a:srgbClr val="0033CC"/>
                </a:solidFill>
                <a:latin typeface="BrowalliaUPC" pitchFamily="34" charset="-34"/>
                <a:cs typeface="Cordia New" pitchFamily="34" charset="-34"/>
              </a:rPr>
              <a:t>ปัญหา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-"/>
            </a:pPr>
            <a:r>
              <a:rPr lang="th-TH" altLang="en-US" sz="3200" b="1" dirty="0">
                <a:solidFill>
                  <a:srgbClr val="0033CC"/>
                </a:solidFill>
                <a:latin typeface="BrowalliaUPC" pitchFamily="34" charset="-34"/>
                <a:cs typeface="Cordia New" pitchFamily="34" charset="-34"/>
              </a:rPr>
              <a:t>บ่อซี</a:t>
            </a:r>
            <a:r>
              <a:rPr lang="th-TH" altLang="en-US" sz="3200" b="1" dirty="0" err="1">
                <a:solidFill>
                  <a:srgbClr val="0033CC"/>
                </a:solidFill>
                <a:latin typeface="BrowalliaUPC" pitchFamily="34" charset="-34"/>
                <a:cs typeface="Cordia New" pitchFamily="34" charset="-34"/>
              </a:rPr>
              <a:t>เคียวร์</a:t>
            </a:r>
            <a:r>
              <a:rPr lang="th-TH" altLang="en-US" sz="3200" b="1" dirty="0">
                <a:solidFill>
                  <a:srgbClr val="0033CC"/>
                </a:solidFill>
                <a:latin typeface="BrowalliaUPC" pitchFamily="34" charset="-34"/>
                <a:cs typeface="Cordia New" pitchFamily="34" charset="-34"/>
              </a:rPr>
              <a:t>ไม่เพียงพอ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-"/>
            </a:pPr>
            <a:r>
              <a:rPr lang="th-TH" altLang="en-US" sz="3200" b="1" dirty="0">
                <a:solidFill>
                  <a:srgbClr val="0033CC"/>
                </a:solidFill>
                <a:latin typeface="BrowalliaUPC" pitchFamily="34" charset="-34"/>
                <a:cs typeface="Cordia New" pitchFamily="34" charset="-34"/>
              </a:rPr>
              <a:t>การทิ้งขยะติดเชื้อ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th-TH" altLang="en-US" sz="3200" b="1" u="sng" dirty="0">
                <a:solidFill>
                  <a:srgbClr val="0033CC"/>
                </a:solidFill>
                <a:latin typeface="BrowalliaUPC" pitchFamily="34" charset="-34"/>
                <a:cs typeface="Cordia New" pitchFamily="34" charset="-34"/>
              </a:rPr>
              <a:t>กระบวนการ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-"/>
            </a:pPr>
            <a:r>
              <a:rPr lang="th-TH" altLang="en-US" sz="3200" b="1" dirty="0">
                <a:solidFill>
                  <a:srgbClr val="0033CC"/>
                </a:solidFill>
                <a:latin typeface="BrowalliaUPC" pitchFamily="34" charset="-34"/>
                <a:cs typeface="Cordia New" pitchFamily="34" charset="-34"/>
              </a:rPr>
              <a:t>จัดสร้างบ่อซี</a:t>
            </a:r>
            <a:r>
              <a:rPr lang="th-TH" altLang="en-US" sz="3200" b="1" dirty="0" err="1">
                <a:solidFill>
                  <a:srgbClr val="0033CC"/>
                </a:solidFill>
                <a:latin typeface="BrowalliaUPC" pitchFamily="34" charset="-34"/>
                <a:cs typeface="Cordia New" pitchFamily="34" charset="-34"/>
              </a:rPr>
              <a:t>เคียวร์</a:t>
            </a:r>
            <a:r>
              <a:rPr lang="th-TH" altLang="en-US" sz="3200" b="1" dirty="0">
                <a:solidFill>
                  <a:srgbClr val="0033CC"/>
                </a:solidFill>
                <a:latin typeface="BrowalliaUPC" pitchFamily="34" charset="-34"/>
                <a:cs typeface="Cordia New" pitchFamily="34" charset="-34"/>
              </a:rPr>
              <a:t>เพิ่มเติม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-"/>
            </a:pPr>
            <a:r>
              <a:rPr lang="th-TH" altLang="en-US" sz="3200" b="1" dirty="0">
                <a:solidFill>
                  <a:srgbClr val="0033CC"/>
                </a:solidFill>
                <a:latin typeface="BrowalliaUPC" pitchFamily="34" charset="-34"/>
                <a:cs typeface="Cordia New" pitchFamily="34" charset="-34"/>
              </a:rPr>
              <a:t>จัดทำบัญชีสารเคมีในโรงพยาบาลไชยา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-"/>
            </a:pPr>
            <a:r>
              <a:rPr lang="th-TH" altLang="en-US" sz="3200" b="1" dirty="0">
                <a:solidFill>
                  <a:srgbClr val="0033CC"/>
                </a:solidFill>
                <a:latin typeface="BrowalliaUPC" pitchFamily="34" charset="-34"/>
                <a:cs typeface="Cordia New" pitchFamily="34" charset="-34"/>
              </a:rPr>
              <a:t>อบรมให้ความรู้ในการแยกประเภทของขยะ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-"/>
            </a:pPr>
            <a:r>
              <a:rPr lang="th-TH" altLang="en-US" sz="3200" b="1" dirty="0">
                <a:solidFill>
                  <a:srgbClr val="0033CC"/>
                </a:solidFill>
                <a:latin typeface="BrowalliaUPC" pitchFamily="34" charset="-34"/>
                <a:cs typeface="Cordia New" pitchFamily="34" charset="-34"/>
              </a:rPr>
              <a:t>บันทึกข้อมูลและมีการติดตามสำรวจภายในหน่วยงาน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th-TH" altLang="en-US" sz="3200" b="1" u="sng" dirty="0">
                <a:solidFill>
                  <a:srgbClr val="0033CC"/>
                </a:solidFill>
                <a:latin typeface="BrowalliaUPC" pitchFamily="34" charset="-34"/>
                <a:cs typeface="Cordia New" pitchFamily="34" charset="-34"/>
              </a:rPr>
              <a:t>ประเมินผล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-"/>
            </a:pPr>
            <a:r>
              <a:rPr lang="th-TH" altLang="en-US" sz="3200" b="1" dirty="0">
                <a:solidFill>
                  <a:srgbClr val="0033CC"/>
                </a:solidFill>
                <a:latin typeface="BrowalliaUPC" pitchFamily="34" charset="-34"/>
                <a:cs typeface="Cordia New" pitchFamily="34" charset="-34"/>
              </a:rPr>
              <a:t>มีการคัดแยกขยะถูกต้อง   ร้อยละ 83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-"/>
            </a:pPr>
            <a:endParaRPr lang="th-TH" altLang="en-US" sz="3200" dirty="0">
              <a:solidFill>
                <a:srgbClr val="0033CC"/>
              </a:solidFill>
              <a:latin typeface="BrowalliaUPC" pitchFamily="34" charset="-34"/>
              <a:cs typeface="BrowalliaUPC" pitchFamily="34" charset="-34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-"/>
            </a:pPr>
            <a:endParaRPr lang="th-TH" altLang="en-US" sz="3200" dirty="0">
              <a:solidFill>
                <a:srgbClr val="0033CC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3174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4539B3-FDCD-4FCE-8F13-D8FE3F25F84B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  <p:pic>
        <p:nvPicPr>
          <p:cNvPr id="11" name="Picture 2" descr="C:\Documents and Settings\compaq\Desktop\ENV 57 58\20150112_095558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558154" y="1363663"/>
            <a:ext cx="4246179" cy="2505082"/>
          </a:xfrm>
          <a:prstGeom prst="roundRect">
            <a:avLst>
              <a:gd name="adj" fmla="val 8594"/>
            </a:avLst>
          </a:prstGeom>
          <a:solidFill>
            <a:srgbClr val="FF3399"/>
          </a:solidFill>
          <a:ln w="28575">
            <a:solidFill>
              <a:srgbClr val="FF66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1749" name="Picture 13" descr="IMG_60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6"/>
          <a:stretch>
            <a:fillRect/>
          </a:stretch>
        </p:blipFill>
        <p:spPr bwMode="auto">
          <a:xfrm>
            <a:off x="7818438" y="4157663"/>
            <a:ext cx="1725612" cy="2547937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Rectangle 14"/>
          <p:cNvSpPr>
            <a:spLocks noChangeArrowheads="1"/>
          </p:cNvSpPr>
          <p:nvPr/>
        </p:nvSpPr>
        <p:spPr bwMode="auto">
          <a:xfrm>
            <a:off x="2114550" y="0"/>
            <a:ext cx="72009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th-TH" sz="60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วัสดุและของเสียอันตราย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3"/>
          <p:cNvSpPr txBox="1">
            <a:spLocks/>
          </p:cNvSpPr>
          <p:nvPr/>
        </p:nvSpPr>
        <p:spPr>
          <a:xfrm>
            <a:off x="1200150" y="5730240"/>
            <a:ext cx="9891713" cy="685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เชิญวิทยากรให้ความรู้เกี่ยวกับการป้องกันระงับอัคคีภัย</a:t>
            </a:r>
            <a:endParaRPr lang="en-US" sz="3200" b="1" dirty="0">
              <a:solidFill>
                <a:srgbClr val="0033CC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5843" name="Rectangle 11"/>
          <p:cNvSpPr>
            <a:spLocks noChangeArrowheads="1"/>
          </p:cNvSpPr>
          <p:nvPr/>
        </p:nvSpPr>
        <p:spPr bwMode="auto">
          <a:xfrm>
            <a:off x="957263" y="369888"/>
            <a:ext cx="855662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sz="44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การจัดทำแผน ฝึกซ้อม ตรวจสอบระบบเพื่อป้องกันอัคคีภัย</a:t>
            </a:r>
            <a:endParaRPr lang="en-US" sz="4400" b="1" dirty="0">
              <a:solidFill>
                <a:srgbClr val="0033CC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5844" name="Picture 12" descr="F:\ประกวด ENV\รูปภาพประกอบโปสเตอร์ ENV ปี 2557\ในห้องประชุม\18 บ่าย\DSC097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2630488"/>
            <a:ext cx="3278187" cy="253682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Rectangle 14"/>
          <p:cNvSpPr>
            <a:spLocks noChangeArrowheads="1"/>
          </p:cNvSpPr>
          <p:nvPr/>
        </p:nvSpPr>
        <p:spPr bwMode="auto">
          <a:xfrm>
            <a:off x="347663" y="1976438"/>
            <a:ext cx="5508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sz="3600" b="1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การเตรียมความพร้อมด้านอัคคีภัย</a:t>
            </a:r>
          </a:p>
        </p:txBody>
      </p:sp>
      <p:pic>
        <p:nvPicPr>
          <p:cNvPr id="35846" name="Picture 2" descr="C:\Documents and Settings\compaq\Desktop\ซ้อมแผนอัคคีภัย2557\รูปภาพประกอบโปสเตอร์ อัคคีภัย ปี 2557\กู้ชีพ\ipad 10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559050"/>
            <a:ext cx="2036763" cy="2725738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3" descr="C:\Documents and Settings\compaq\Desktop\ซ้อมแผนอัคคีภัย2557\รูปภาพประกอบโปสเตอร์ อัคคีภัย ปี 2557\พิธีเปิด\พ.วิชัยเปิดพิธ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609850"/>
            <a:ext cx="3429000" cy="257175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06145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F49F9-3044-4F37-AC5A-188AA9EF310D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ชื่อเรื่อง 1"/>
          <p:cNvSpPr txBox="1">
            <a:spLocks/>
          </p:cNvSpPr>
          <p:nvPr/>
        </p:nvSpPr>
        <p:spPr bwMode="auto">
          <a:xfrm>
            <a:off x="8124825" y="5965825"/>
            <a:ext cx="36322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th-TH" sz="2800" b="1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ถังดับเพลิงสารเหลวระเหย </a:t>
            </a:r>
          </a:p>
          <a:p>
            <a:pPr algn="ctr">
              <a:lnSpc>
                <a:spcPct val="80000"/>
              </a:lnSpc>
            </a:pPr>
            <a:r>
              <a:rPr lang="th-TH" sz="2800" b="1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(สีเขียว) </a:t>
            </a:r>
            <a:r>
              <a:rPr lang="en-US" sz="2800" b="1">
                <a:solidFill>
                  <a:srgbClr val="0033CC"/>
                </a:solidFill>
                <a:latin typeface="Browallia New" pitchFamily="34" charset="-34"/>
              </a:rPr>
              <a:t>9 </a:t>
            </a:r>
            <a:r>
              <a:rPr lang="th-TH" sz="2800" b="1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ถัง</a:t>
            </a:r>
            <a:r>
              <a:rPr lang="en-US" sz="2800" b="1">
                <a:solidFill>
                  <a:srgbClr val="0033CC"/>
                </a:solidFill>
                <a:latin typeface="Browallia New" pitchFamily="34" charset="-34"/>
              </a:rPr>
              <a:t>  </a:t>
            </a:r>
            <a:r>
              <a:rPr lang="th-TH" sz="2800" b="1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 </a:t>
            </a:r>
          </a:p>
        </p:txBody>
      </p:sp>
      <p:sp>
        <p:nvSpPr>
          <p:cNvPr id="31752" name="ชื่อเรื่อง 1"/>
          <p:cNvSpPr txBox="1">
            <a:spLocks/>
          </p:cNvSpPr>
          <p:nvPr/>
        </p:nvSpPr>
        <p:spPr bwMode="auto">
          <a:xfrm>
            <a:off x="608012" y="6207125"/>
            <a:ext cx="4992688" cy="4333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en-US" b="1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ถัง</a:t>
            </a:r>
            <a:r>
              <a:rPr lang="th-TH" altLang="en-US" b="1" dirty="0" smtClean="0">
                <a:solidFill>
                  <a:srgbClr val="0033CC"/>
                </a:solidFill>
                <a:latin typeface="Browallia New" pitchFamily="34" charset="-34"/>
                <a:cs typeface="+mn-cs"/>
              </a:rPr>
              <a:t>ดับเพลิง</a:t>
            </a:r>
            <a:r>
              <a:rPr lang="th-TH" altLang="en-US" b="1" dirty="0" err="1" smtClean="0">
                <a:solidFill>
                  <a:srgbClr val="0033CC"/>
                </a:solidFill>
                <a:latin typeface="Browallia New" pitchFamily="34" charset="-34"/>
                <a:cs typeface="+mn-cs"/>
              </a:rPr>
              <a:t>โฟม</a:t>
            </a:r>
            <a:r>
              <a:rPr lang="th-TH" altLang="en-US" b="1" dirty="0" smtClean="0">
                <a:solidFill>
                  <a:srgbClr val="0033CC"/>
                </a:solidFill>
                <a:latin typeface="Browallia New" pitchFamily="34" charset="-34"/>
                <a:cs typeface="+mn-cs"/>
              </a:rPr>
              <a:t>เคมีสูตรน้ำ 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en-US" b="1" dirty="0" smtClean="0">
                <a:solidFill>
                  <a:srgbClr val="0033CC"/>
                </a:solidFill>
                <a:latin typeface="Browallia New" pitchFamily="34" charset="-34"/>
                <a:cs typeface="+mn-cs"/>
              </a:rPr>
              <a:t>(สีบรอนซ์) </a:t>
            </a:r>
            <a:r>
              <a:rPr lang="en-US" altLang="en-US" b="1" dirty="0" smtClean="0">
                <a:solidFill>
                  <a:srgbClr val="0033CC"/>
                </a:solidFill>
                <a:latin typeface="Browallia New" pitchFamily="34" charset="-34"/>
                <a:cs typeface="+mn-cs"/>
              </a:rPr>
              <a:t>45 </a:t>
            </a:r>
            <a:r>
              <a:rPr lang="th-TH" altLang="en-US" b="1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ถัง</a:t>
            </a:r>
            <a:r>
              <a:rPr lang="en-US" altLang="en-US" b="1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 </a:t>
            </a:r>
            <a:r>
              <a:rPr lang="th-TH" altLang="en-US" b="1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 </a:t>
            </a:r>
          </a:p>
        </p:txBody>
      </p:sp>
      <p:sp>
        <p:nvSpPr>
          <p:cNvPr id="13" name="ตัวยึดเนื้อหา 2"/>
          <p:cNvSpPr>
            <a:spLocks noGrp="1"/>
          </p:cNvSpPr>
          <p:nvPr>
            <p:ph idx="1"/>
          </p:nvPr>
        </p:nvSpPr>
        <p:spPr>
          <a:xfrm>
            <a:off x="623888" y="1700213"/>
            <a:ext cx="11179175" cy="2303462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</a:rPr>
              <a:t>	การติดตั้งถังดับเพลิงครอบคลุมทุกพื้นที่ จำนวน 57 ถัง ความสูงจาก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</a:rPr>
              <a:t>พื้นไม่เกิน 140 ซม. ได้ตามมาตรฐาน มีใบตรวจสภาพความพร้อมใช้งาน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</a:rPr>
              <a:t>มีป้ายวิธีการใช้งานเครื่องดับเพลิง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</a:rPr>
              <a:t>มีผู้ตรวจสอบอย่างน้อยเดือนละครั้ง</a:t>
            </a:r>
          </a:p>
        </p:txBody>
      </p:sp>
      <p:sp>
        <p:nvSpPr>
          <p:cNvPr id="39941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164320" y="6492875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4B6909-EA1D-4994-99EA-E231FD0A567A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th-TH" sz="2400" b="1" dirty="0">
              <a:latin typeface="BrowalliaUPC" pitchFamily="34" charset="-34"/>
              <a:cs typeface="BrowalliaUPC" pitchFamily="34" charset="-34"/>
            </a:endParaRPr>
          </a:p>
        </p:txBody>
      </p:sp>
      <p:pic>
        <p:nvPicPr>
          <p:cNvPr id="39942" name="Picture 3" descr="C:\Documents and Settings\compaq\Desktop\ENV 57 58\20150112_101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9"/>
          <a:stretch>
            <a:fillRect/>
          </a:stretch>
        </p:blipFill>
        <p:spPr bwMode="auto">
          <a:xfrm>
            <a:off x="9183688" y="3309938"/>
            <a:ext cx="1743075" cy="211137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14" descr="F:\New Folder\20140817_1553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 b="16263"/>
          <a:stretch>
            <a:fillRect/>
          </a:stretch>
        </p:blipFill>
        <p:spPr bwMode="auto">
          <a:xfrm>
            <a:off x="2789238" y="4151312"/>
            <a:ext cx="1436687" cy="177482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 l="56024"/>
          <a:stretch>
            <a:fillRect/>
          </a:stretch>
        </p:blipFill>
        <p:spPr bwMode="auto">
          <a:xfrm>
            <a:off x="6223000" y="3125270"/>
            <a:ext cx="1686833" cy="2480710"/>
          </a:xfrm>
          <a:prstGeom prst="rect">
            <a:avLst/>
          </a:prstGeom>
          <a:ln w="28575">
            <a:solidFill>
              <a:srgbClr val="FF6600"/>
            </a:solidFill>
          </a:ln>
          <a:effectLst>
            <a:softEdge rad="112500"/>
          </a:effectLst>
        </p:spPr>
      </p:pic>
      <p:sp>
        <p:nvSpPr>
          <p:cNvPr id="39945" name="ชื่อเรื่อง 1"/>
          <p:cNvSpPr txBox="1">
            <a:spLocks/>
          </p:cNvSpPr>
          <p:nvPr/>
        </p:nvSpPr>
        <p:spPr bwMode="auto">
          <a:xfrm>
            <a:off x="3797300" y="6008688"/>
            <a:ext cx="4851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th-TH" sz="2800" b="1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ถังดับเพลิงโฟมเคมีสูตรน้ำ</a:t>
            </a:r>
          </a:p>
          <a:p>
            <a:pPr algn="ctr">
              <a:lnSpc>
                <a:spcPct val="80000"/>
              </a:lnSpc>
            </a:pPr>
            <a:r>
              <a:rPr lang="th-TH" sz="2800" b="1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(สีแดง) </a:t>
            </a:r>
            <a:r>
              <a:rPr lang="en-US" sz="2800" b="1">
                <a:solidFill>
                  <a:srgbClr val="0033CC"/>
                </a:solidFill>
                <a:latin typeface="Browallia New" pitchFamily="34" charset="-34"/>
              </a:rPr>
              <a:t>3 </a:t>
            </a:r>
            <a:r>
              <a:rPr lang="th-TH" sz="2800" b="1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ถัง</a:t>
            </a:r>
            <a:r>
              <a:rPr lang="en-US" sz="2800" b="1">
                <a:solidFill>
                  <a:srgbClr val="0033CC"/>
                </a:solidFill>
                <a:latin typeface="Browallia New" pitchFamily="34" charset="-34"/>
              </a:rPr>
              <a:t>  </a:t>
            </a:r>
            <a:r>
              <a:rPr lang="th-TH" sz="2800" b="1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 </a:t>
            </a:r>
          </a:p>
        </p:txBody>
      </p:sp>
      <p:sp>
        <p:nvSpPr>
          <p:cNvPr id="39946" name="Rectangle 15"/>
          <p:cNvSpPr>
            <a:spLocks noChangeArrowheads="1"/>
          </p:cNvSpPr>
          <p:nvPr/>
        </p:nvSpPr>
        <p:spPr bwMode="auto">
          <a:xfrm>
            <a:off x="3626441" y="309563"/>
            <a:ext cx="394851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sz="60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อุปกรณ์ดับเพลิง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23540" r="13170" b="1389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06145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F49F9-3044-4F37-AC5A-188AA9EF310D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ตัวยึดเนื้อหา 6"/>
          <p:cNvSpPr>
            <a:spLocks noGrp="1"/>
          </p:cNvSpPr>
          <p:nvPr>
            <p:ph type="subTitle" idx="1"/>
          </p:nvPr>
        </p:nvSpPr>
        <p:spPr>
          <a:xfrm>
            <a:off x="381000" y="3738563"/>
            <a:ext cx="11136313" cy="2811462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h-TH" sz="4400" b="1" u="sng" dirty="0" smtClean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เป้าหมาย</a:t>
            </a:r>
            <a:r>
              <a:rPr lang="en-US" sz="44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4400" b="1" dirty="0" smtClean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  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4400" b="1" dirty="0" smtClean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สนับสนุนเครื่องมือแก่ทุกหน่วยงานให้เพียงพอตามความต้องการ </a:t>
            </a:r>
          </a:p>
          <a:p>
            <a:pPr fontAlgn="auto">
              <a:spcAft>
                <a:spcPts val="0"/>
              </a:spcAft>
              <a:defRPr/>
            </a:pPr>
            <a:r>
              <a:rPr lang="th-TH" sz="4400" b="1" dirty="0" smtClean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สภาพพร้อมใช้เที่ยงตรง และปลอดภัย ต่อผู้ให้และผู้รับบริการ</a:t>
            </a:r>
          </a:p>
        </p:txBody>
      </p:sp>
      <p:sp>
        <p:nvSpPr>
          <p:cNvPr id="4198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27100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3CD985-5C1E-48A3-BFA8-836FC05E507A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9" name="ชื่อเรื่อง 6"/>
          <p:cNvSpPr txBox="1">
            <a:spLocks/>
          </p:cNvSpPr>
          <p:nvPr/>
        </p:nvSpPr>
        <p:spPr>
          <a:xfrm>
            <a:off x="2571750" y="419100"/>
            <a:ext cx="6913563" cy="104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>
                <a:solidFill>
                  <a:srgbClr val="0033CC"/>
                </a:solidFill>
                <a:latin typeface="DSN KaMon"/>
                <a:cs typeface="Browallia New" pitchFamily="34" charset="-34"/>
              </a:rPr>
              <a:t>ด้านเครื่องมือ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ตัวยึดเนื้อหา 6"/>
          <p:cNvSpPr>
            <a:spLocks noGrp="1"/>
          </p:cNvSpPr>
          <p:nvPr>
            <p:ph sz="half" idx="1"/>
          </p:nvPr>
        </p:nvSpPr>
        <p:spPr>
          <a:xfrm>
            <a:off x="453073" y="1078865"/>
            <a:ext cx="10645775" cy="3432175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h-TH" b="1" dirty="0" smtClean="0">
                <a:solidFill>
                  <a:srgbClr val="0033CC"/>
                </a:solidFill>
                <a:latin typeface="Angsana New" pitchFamily="18" charset="-34"/>
              </a:rPr>
              <a:t>ระบบตรวจเช็คบำรุงรักษาเครื่องมือ  ประจำ วัน สัปดาห์ และเดือน โดยหน่วยงาน</a:t>
            </a:r>
            <a:endParaRPr lang="th-TH" b="1" dirty="0" smtClean="0">
              <a:solidFill>
                <a:srgbClr val="0033CC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</a:rPr>
              <a:t>มีการ</a:t>
            </a:r>
            <a:r>
              <a:rPr lang="en-US" b="1" dirty="0" smtClean="0">
                <a:solidFill>
                  <a:srgbClr val="0033CC"/>
                </a:solidFill>
                <a:latin typeface="Browallia New" pitchFamily="34" charset="-34"/>
              </a:rPr>
              <a:t> maintenance</a:t>
            </a: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</a:rPr>
              <a:t> และ </a:t>
            </a:r>
            <a:r>
              <a:rPr lang="en-US" b="1" dirty="0" smtClean="0">
                <a:solidFill>
                  <a:srgbClr val="0033CC"/>
                </a:solidFill>
                <a:latin typeface="Browallia New" pitchFamily="34" charset="-34"/>
              </a:rPr>
              <a:t>calibrate </a:t>
            </a: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</a:rPr>
              <a:t>จากหน่วยงานภายนอก </a:t>
            </a:r>
            <a:r>
              <a:rPr lang="en-US" b="1" dirty="0" smtClean="0">
                <a:solidFill>
                  <a:srgbClr val="0033CC"/>
                </a:solidFill>
                <a:latin typeface="Browallia New" pitchFamily="34" charset="-34"/>
              </a:rPr>
              <a:t>1</a:t>
            </a: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</a:rPr>
              <a:t>ครั้ง</a:t>
            </a:r>
            <a:r>
              <a:rPr lang="en-US" b="1" dirty="0" smtClean="0">
                <a:solidFill>
                  <a:srgbClr val="0033CC"/>
                </a:solidFill>
                <a:latin typeface="Browallia New" pitchFamily="34" charset="-34"/>
              </a:rPr>
              <a:t>/</a:t>
            </a: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</a:rPr>
              <a:t>ปี โดยกลุ่มวิศวกรรมการแพทย์ สำนักงานสนับสนุนบริการสุขภาพเขต 11 จังหวัดนครศรีธรรมราช ล่าสุดเมื่อวันที่ 5 – 6 กุมภาพันธ์ 2558</a:t>
            </a:r>
            <a:endParaRPr lang="en-US" b="1" dirty="0" smtClean="0">
              <a:solidFill>
                <a:srgbClr val="0033CC"/>
              </a:solidFill>
              <a:latin typeface="Browallia New" pitchFamily="34" charset="-34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</a:rPr>
              <a:t>กำหนดแนวทางปฏิบัติการเคลื่อนย้ายเครื่องมือสำคัญ เมื่อมีเหตุฉุกเฉิน</a:t>
            </a:r>
          </a:p>
          <a:p>
            <a:pPr fontAlgn="auto">
              <a:spcAft>
                <a:spcPts val="0"/>
              </a:spcAft>
              <a:defRPr/>
            </a:pP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</a:rPr>
              <a:t>การฝึกอบรมเจ้าหน้าที่ในการใช้เครื่องมือสำคัญ </a:t>
            </a:r>
          </a:p>
          <a:p>
            <a:pPr fontAlgn="auto">
              <a:spcAft>
                <a:spcPts val="0"/>
              </a:spcAft>
              <a:defRPr/>
            </a:pPr>
            <a:r>
              <a:rPr lang="th-TH" b="1" dirty="0" smtClean="0">
                <a:solidFill>
                  <a:srgbClr val="0033CC"/>
                </a:solidFill>
                <a:latin typeface="Angsana New" pitchFamily="18" charset="-34"/>
              </a:rPr>
              <a:t>ประกวดการบำรุงรักษาเครื่องมือของหน่วยงาน</a:t>
            </a:r>
            <a:endParaRPr lang="th-TH" b="1" dirty="0" smtClean="0">
              <a:solidFill>
                <a:srgbClr val="0033CC"/>
              </a:solidFill>
              <a:latin typeface="Browallia New" pitchFamily="34" charset="-34"/>
            </a:endParaRPr>
          </a:p>
          <a:p>
            <a:pPr fontAlgn="auto">
              <a:spcAft>
                <a:spcPts val="0"/>
              </a:spcAft>
              <a:defRPr/>
            </a:pPr>
            <a:endParaRPr lang="th-TH" b="1" dirty="0" smtClean="0">
              <a:solidFill>
                <a:srgbClr val="0033CC"/>
              </a:solidFill>
              <a:latin typeface="Browallia New" pitchFamily="34" charset="-34"/>
            </a:endParaRPr>
          </a:p>
        </p:txBody>
      </p:sp>
      <p:sp>
        <p:nvSpPr>
          <p:cNvPr id="43011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F2481A-57AC-4B65-9415-E6755A0D491B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9" name="ชื่อเรื่อง 6"/>
          <p:cNvSpPr txBox="1">
            <a:spLocks/>
          </p:cNvSpPr>
          <p:nvPr/>
        </p:nvSpPr>
        <p:spPr>
          <a:xfrm>
            <a:off x="2400300" y="436563"/>
            <a:ext cx="6913563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ด้านเครื่องมือ</a:t>
            </a:r>
          </a:p>
        </p:txBody>
      </p:sp>
      <p:pic>
        <p:nvPicPr>
          <p:cNvPr id="43013" name="Picture 2" descr="C:\Users\ACER\Desktop\ภาพ\11720_785277141526664_7523941007412113480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2588" y="4572000"/>
            <a:ext cx="1806575" cy="2000250"/>
          </a:xfrm>
          <a:ln w="2857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430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4572000"/>
            <a:ext cx="2863850" cy="20193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รูปภาพ 4" descr="IMG_14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5"/>
          <a:stretch>
            <a:fillRect/>
          </a:stretch>
        </p:blipFill>
        <p:spPr bwMode="auto">
          <a:xfrm>
            <a:off x="8281988" y="4583113"/>
            <a:ext cx="3490912" cy="202247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4605338"/>
            <a:ext cx="2138362" cy="190182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ตัวยึดหมายเลขภาพนิ่ง 5"/>
          <p:cNvSpPr txBox="1">
            <a:spLocks/>
          </p:cNvSpPr>
          <p:nvPr/>
        </p:nvSpPr>
        <p:spPr bwMode="auto">
          <a:xfrm>
            <a:off x="9335770" y="6356350"/>
            <a:ext cx="284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DF49F9-3044-4F37-AC5A-188AA9EF310D}" type="slidenum">
              <a:rPr kumimoji="0" lang="th-TH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rowalliaUPC" pitchFamily="34" charset="-34"/>
                <a:ea typeface="+mn-ea"/>
                <a:cs typeface="BrowalliaUPC" pitchFamily="34" charset="-34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h-TH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rowalliaUPC" pitchFamily="34" charset="-34"/>
              <a:ea typeface="+mn-ea"/>
              <a:cs typeface="BrowalliaUPC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ยึดเนื้อหา 6"/>
          <p:cNvSpPr txBox="1">
            <a:spLocks/>
          </p:cNvSpPr>
          <p:nvPr/>
        </p:nvSpPr>
        <p:spPr>
          <a:xfrm>
            <a:off x="1463675" y="1504950"/>
            <a:ext cx="8572500" cy="15621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b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4800" b="1" u="sng" dirty="0" smtClean="0">
                <a:solidFill>
                  <a:srgbClr val="0033CC"/>
                </a:solidFill>
                <a:latin typeface="BrowalliaUPC" pitchFamily="34" charset="-34"/>
                <a:cs typeface="BrowalliaUPC" pitchFamily="34" charset="-34"/>
              </a:rPr>
              <a:t>เป้าหมาย</a:t>
            </a:r>
            <a:endParaRPr lang="en-US" sz="4800" b="1" u="sng" dirty="0">
              <a:solidFill>
                <a:srgbClr val="0033CC"/>
              </a:solidFill>
              <a:latin typeface="BrowalliaUPC" pitchFamily="34" charset="-34"/>
              <a:cs typeface="BrowalliaUPC" pitchFamily="34" charset="-34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rgbClr val="0033CC"/>
                </a:solidFill>
                <a:latin typeface="BrowalliaUPC" pitchFamily="34" charset="-34"/>
                <a:cs typeface="BrowalliaUPC" pitchFamily="34" charset="-34"/>
              </a:rPr>
              <a:t>ปี </a:t>
            </a:r>
            <a:r>
              <a:rPr lang="th-TH" sz="3600" b="1" dirty="0" smtClean="0">
                <a:solidFill>
                  <a:srgbClr val="0033CC"/>
                </a:solidFill>
                <a:latin typeface="BrowalliaUPC" pitchFamily="34" charset="-34"/>
                <a:cs typeface="BrowalliaUPC" pitchFamily="34" charset="-34"/>
              </a:rPr>
              <a:t>255</a:t>
            </a:r>
            <a:r>
              <a:rPr lang="en-US" sz="3600" b="1" dirty="0" smtClean="0">
                <a:solidFill>
                  <a:srgbClr val="0033CC"/>
                </a:solidFill>
                <a:latin typeface="BrowalliaUPC" pitchFamily="34" charset="-34"/>
                <a:cs typeface="BrowalliaUPC" pitchFamily="34" charset="-34"/>
              </a:rPr>
              <a:t>7</a:t>
            </a:r>
            <a:r>
              <a:rPr lang="th-TH" sz="3600" b="1" dirty="0" smtClean="0">
                <a:solidFill>
                  <a:srgbClr val="0033CC"/>
                </a:solidFill>
                <a:latin typeface="BrowalliaUPC" pitchFamily="34" charset="-34"/>
                <a:cs typeface="BrowalliaUPC" pitchFamily="34" charset="-34"/>
              </a:rPr>
              <a:t> </a:t>
            </a:r>
            <a:r>
              <a:rPr lang="th-TH" sz="3600" b="1" dirty="0" smtClean="0">
                <a:solidFill>
                  <a:srgbClr val="0033CC"/>
                </a:solidFill>
                <a:latin typeface="BrowalliaUPC" pitchFamily="34" charset="-34"/>
                <a:cs typeface="BrowalliaUPC" pitchFamily="34" charset="-34"/>
              </a:rPr>
              <a:t>– </a:t>
            </a:r>
            <a:r>
              <a:rPr lang="th-TH" sz="3600" b="1" dirty="0" smtClean="0">
                <a:solidFill>
                  <a:srgbClr val="0033CC"/>
                </a:solidFill>
                <a:latin typeface="BrowalliaUPC" pitchFamily="34" charset="-34"/>
                <a:cs typeface="BrowalliaUPC" pitchFamily="34" charset="-34"/>
              </a:rPr>
              <a:t>255</a:t>
            </a:r>
            <a:r>
              <a:rPr lang="en-US" sz="3600" b="1" dirty="0" smtClean="0">
                <a:solidFill>
                  <a:srgbClr val="0033CC"/>
                </a:solidFill>
                <a:latin typeface="BrowalliaUPC" pitchFamily="34" charset="-34"/>
                <a:cs typeface="BrowalliaUPC" pitchFamily="34" charset="-34"/>
              </a:rPr>
              <a:t>8</a:t>
            </a:r>
            <a:r>
              <a:rPr lang="th-TH" sz="3600" b="1" dirty="0" smtClean="0">
                <a:solidFill>
                  <a:srgbClr val="0033CC"/>
                </a:solidFill>
                <a:latin typeface="BrowalliaUPC" pitchFamily="34" charset="-34"/>
                <a:cs typeface="BrowalliaUPC" pitchFamily="34" charset="-34"/>
              </a:rPr>
              <a:t> </a:t>
            </a:r>
            <a:r>
              <a:rPr lang="th-TH" sz="3600" b="1" dirty="0" smtClean="0">
                <a:solidFill>
                  <a:srgbClr val="0033CC"/>
                </a:solidFill>
                <a:latin typeface="BrowalliaUPC" pitchFamily="34" charset="-34"/>
                <a:cs typeface="BrowalliaUPC" pitchFamily="34" charset="-34"/>
              </a:rPr>
              <a:t>ปรับปรุง</a:t>
            </a:r>
            <a:r>
              <a:rPr lang="th-TH" sz="3600" b="1" dirty="0">
                <a:solidFill>
                  <a:srgbClr val="0033CC"/>
                </a:solidFill>
                <a:latin typeface="BrowalliaUPC" pitchFamily="34" charset="-34"/>
                <a:cs typeface="BrowalliaUPC" pitchFamily="34" charset="-34"/>
              </a:rPr>
              <a:t>ระบบประปาให้มีน้ำ</a:t>
            </a:r>
            <a:r>
              <a:rPr lang="th-TH" sz="3600" b="1" dirty="0" smtClean="0">
                <a:solidFill>
                  <a:srgbClr val="0033CC"/>
                </a:solidFill>
                <a:latin typeface="BrowalliaUPC" pitchFamily="34" charset="-34"/>
                <a:cs typeface="BrowalliaUPC" pitchFamily="34" charset="-34"/>
              </a:rPr>
              <a:t>ใช้ปลอดภัย </a:t>
            </a:r>
            <a:endParaRPr lang="th-TH" sz="3600" b="1" dirty="0">
              <a:solidFill>
                <a:srgbClr val="0033CC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4403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271000" y="637540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3650AA-3C78-4267-B3A9-F9DF974442BF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44036" name="Rectangle 11"/>
          <p:cNvSpPr>
            <a:spLocks noChangeArrowheads="1"/>
          </p:cNvSpPr>
          <p:nvPr/>
        </p:nvSpPr>
        <p:spPr bwMode="auto">
          <a:xfrm>
            <a:off x="3178635" y="309563"/>
            <a:ext cx="47965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sz="60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ระบบสาธารณูปโภค</a:t>
            </a:r>
          </a:p>
        </p:txBody>
      </p:sp>
      <p:pic>
        <p:nvPicPr>
          <p:cNvPr id="44037" name="Picture 7" descr="C:\Documents and Settings\compaq\Desktop\รพ.ส่งเสริมสุขภาพ\DSC_07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1" y="3524251"/>
            <a:ext cx="3027263" cy="2019299"/>
          </a:xfrm>
          <a:prstGeom prst="rect">
            <a:avLst/>
          </a:prstGeom>
          <a:noFill/>
          <a:ln w="28575">
            <a:solidFill>
              <a:srgbClr val="F56F0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2" descr="G:\ภาพENVคะ\14247343763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r="16071"/>
          <a:stretch>
            <a:fillRect/>
          </a:stretch>
        </p:blipFill>
        <p:spPr bwMode="auto">
          <a:xfrm>
            <a:off x="3600448" y="3505200"/>
            <a:ext cx="2653143" cy="2142331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3" descr="G:\ภาพENVคะ\14247344026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6" b="29031"/>
          <a:stretch>
            <a:fillRect/>
          </a:stretch>
        </p:blipFill>
        <p:spPr bwMode="auto">
          <a:xfrm>
            <a:off x="9534525" y="3524251"/>
            <a:ext cx="2304634" cy="210423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2" descr="C:\Users\Win 8 Pro\Desktop\ภาพENV58\14245357628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3203575"/>
            <a:ext cx="2239962" cy="2982913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0034" y="176981"/>
            <a:ext cx="6778265" cy="873482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h-TH" sz="6000" dirty="0" smtClean="0">
                <a:solidFill>
                  <a:srgbClr val="0033CC"/>
                </a:solidFill>
                <a:latin typeface="DSN KaMon" pitchFamily="2" charset="-34"/>
                <a:cs typeface="DSN KaMon" pitchFamily="2" charset="-34"/>
              </a:rPr>
              <a:t>นโยบาย</a:t>
            </a:r>
            <a:endParaRPr lang="en-US" sz="6000" dirty="0">
              <a:solidFill>
                <a:srgbClr val="0033CC"/>
              </a:solidFill>
              <a:latin typeface="DSN KaMon" pitchFamily="2" charset="-34"/>
              <a:cs typeface="DSN KaMon" pitchFamily="2" charset="-34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2503661" y="1030605"/>
          <a:ext cx="8529638" cy="5443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นพ.วิชัย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5541" y="1142984"/>
            <a:ext cx="1295400" cy="1706880"/>
          </a:xfrm>
          <a:prstGeom prst="ellipse">
            <a:avLst/>
          </a:prstGeom>
          <a:solidFill>
            <a:srgbClr val="FF6600"/>
          </a:solidFill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06145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F49F9-3044-4F37-AC5A-188AA9EF310D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  <p:pic>
        <p:nvPicPr>
          <p:cNvPr id="1026" name="Picture 2" descr="F:\รูปจากพี่ปรีดา\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" y="3535680"/>
            <a:ext cx="4422839" cy="3322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ยึดเนื้อหา 7"/>
          <p:cNvSpPr>
            <a:spLocks noGrp="1"/>
          </p:cNvSpPr>
          <p:nvPr>
            <p:ph idx="1"/>
          </p:nvPr>
        </p:nvSpPr>
        <p:spPr>
          <a:xfrm>
            <a:off x="1209675" y="1781175"/>
            <a:ext cx="9515475" cy="2586038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</a:rPr>
              <a:t>ระบบประปามีการสำรองน้ำได้ จำนวน112 ลูกบาศก์เมตร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</a:rPr>
              <a:t>ใช้น้ำสูงสุดวันละ </a:t>
            </a:r>
            <a:r>
              <a:rPr lang="en-US" b="1" dirty="0" smtClean="0">
                <a:solidFill>
                  <a:srgbClr val="0033CC"/>
                </a:solidFill>
                <a:latin typeface="Browallia New" pitchFamily="34" charset="-34"/>
              </a:rPr>
              <a:t>50</a:t>
            </a: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</a:rPr>
              <a:t> ลูกบาศก์เมตร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</a:rPr>
              <a:t>ระบบสามารถสำรองน้ำไว้ใช้ได้ประมาณ  </a:t>
            </a:r>
            <a:r>
              <a:rPr lang="en-US" b="1" dirty="0" smtClean="0">
                <a:solidFill>
                  <a:srgbClr val="0033CC"/>
                </a:solidFill>
                <a:latin typeface="Browallia New" pitchFamily="34" charset="-34"/>
              </a:rPr>
              <a:t>2</a:t>
            </a: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</a:rPr>
              <a:t> วัน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</a:rPr>
              <a:t>ระบบเสียติดต่อรถน้ำจากเทศบาลตำบลตลาดไชยา</a:t>
            </a:r>
          </a:p>
        </p:txBody>
      </p:sp>
      <p:sp>
        <p:nvSpPr>
          <p:cNvPr id="4505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21385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4E3F39-BD55-443E-B9AB-F3E58EC921B8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2324100" y="381000"/>
            <a:ext cx="65341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th-TH" sz="6000" b="1" dirty="0">
                <a:solidFill>
                  <a:srgbClr val="0033CC"/>
                </a:solidFill>
                <a:latin typeface="DSN KaMon"/>
                <a:cs typeface="CordiaUPC" pitchFamily="34" charset="-34"/>
              </a:rPr>
              <a:t>ระบบประปาโรงพยาบาล</a:t>
            </a:r>
          </a:p>
        </p:txBody>
      </p:sp>
      <p:pic>
        <p:nvPicPr>
          <p:cNvPr id="45061" name="Picture 2" descr="G:\ภาพENVคะ\14247344273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4238624"/>
            <a:ext cx="3848100" cy="2163763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2" descr="C:\Users\Win 8 Pro\Desktop\ภาพENV58\14245357628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2765425"/>
            <a:ext cx="2579687" cy="343535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23290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EF371E-5893-4CDA-B080-FAAC78E24FBD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46084" name="Rectangle 9"/>
          <p:cNvSpPr>
            <a:spLocks noChangeArrowheads="1"/>
          </p:cNvSpPr>
          <p:nvPr/>
        </p:nvSpPr>
        <p:spPr bwMode="auto">
          <a:xfrm>
            <a:off x="3548063" y="352425"/>
            <a:ext cx="47815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sz="60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เครื่องกำเนิดไฟฟ้า</a:t>
            </a:r>
          </a:p>
        </p:txBody>
      </p:sp>
      <p:pic>
        <p:nvPicPr>
          <p:cNvPr id="46086" name="Picture 3" descr="C:\Users\Win 8 Pro\Desktop\ภาพENV58\14221590750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4221163"/>
            <a:ext cx="2274888" cy="2271712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4" descr="C:\Users\Win 8 Pro\Desktop\ภาพENV58\14245357678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13" y="4173538"/>
            <a:ext cx="3092450" cy="2322512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2051" name="Picture 3" descr="C:\Documents and Settings\compaq\My Documents\My Pictures\รูปจากพี่ปรีดา\S__6512657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500440" y="4225925"/>
            <a:ext cx="3163700" cy="2376488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</p:pic>
      <p:sp>
        <p:nvSpPr>
          <p:cNvPr id="11" name="ตัวยึดเนื้อหา 2"/>
          <p:cNvSpPr txBox="1">
            <a:spLocks/>
          </p:cNvSpPr>
          <p:nvPr/>
        </p:nvSpPr>
        <p:spPr bwMode="auto">
          <a:xfrm>
            <a:off x="533401" y="1558925"/>
            <a:ext cx="10858500" cy="2376488"/>
          </a:xfrm>
          <a:prstGeom prst="rect">
            <a:avLst/>
          </a:prstGeom>
          <a:ln w="9525" cap="flat" cmpd="sng" algn="ctr">
            <a:solidFill>
              <a:srgbClr val="FF0000"/>
            </a:solidFill>
            <a:prstDash val="solid"/>
            <a:miter lim="800000"/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rowallia New" pitchFamily="34" charset="-34"/>
                <a:ea typeface="+mn-ea"/>
                <a:cs typeface="Browallia New" pitchFamily="34" charset="-34"/>
              </a:rPr>
              <a:t>เครื่องกำเนิดไฟฟ้า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rowallia New" pitchFamily="34" charset="-34"/>
                <a:ea typeface="+mn-ea"/>
                <a:cs typeface="Browallia New" pitchFamily="34" charset="-34"/>
              </a:rPr>
              <a:t>2</a:t>
            </a:r>
            <a:r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rowallia New" pitchFamily="34" charset="-34"/>
                <a:ea typeface="+mn-ea"/>
                <a:cs typeface="Browallia New" pitchFamily="34" charset="-34"/>
              </a:rPr>
              <a:t> เครื่อง ขนาด 250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rowallia New" pitchFamily="34" charset="-34"/>
                <a:ea typeface="+mn-ea"/>
                <a:cs typeface="Browallia New" pitchFamily="34" charset="-34"/>
              </a:rPr>
              <a:t>, 219</a:t>
            </a:r>
            <a:r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rowallia New" pitchFamily="34" charset="-34"/>
                <a:ea typeface="+mn-ea"/>
                <a:cs typeface="Browallia New" pitchFamily="34" charset="-34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rowallia New" pitchFamily="34" charset="-34"/>
                <a:ea typeface="+mn-ea"/>
                <a:cs typeface="Browallia New" pitchFamily="34" charset="-34"/>
              </a:rPr>
              <a:t>KVA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rowallia New" pitchFamily="34" charset="-34"/>
                <a:ea typeface="+mn-ea"/>
                <a:cs typeface="Browallia New" pitchFamily="34" charset="-34"/>
              </a:rPr>
              <a:t>สามารถสำรองไฟได้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rowallia New" pitchFamily="34" charset="-34"/>
                <a:ea typeface="+mn-ea"/>
                <a:cs typeface="Browallia New" pitchFamily="34" charset="-34"/>
              </a:rPr>
              <a:t>7.2, 7 </a:t>
            </a:r>
            <a:r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rowallia New" pitchFamily="34" charset="-34"/>
                <a:ea typeface="+mn-ea"/>
                <a:cs typeface="Browallia New" pitchFamily="34" charset="-34"/>
              </a:rPr>
              <a:t>ชั่วโมง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rowallia New" pitchFamily="34" charset="-34"/>
                <a:ea typeface="+mn-ea"/>
                <a:cs typeface="Browallia New" pitchFamily="34" charset="-34"/>
              </a:rPr>
              <a:t>มีระบบการทดสอบความพร้อมใช้ สัปดาห์ละ 1 ครั้ง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rowallia New" pitchFamily="34" charset="-34"/>
                <a:ea typeface="+mn-ea"/>
                <a:cs typeface="Browallia New" pitchFamily="34" charset="-34"/>
              </a:rPr>
              <a:t>สามารถจ่ายไฟได้ภายใน 7 วินาที ครอบคลุมในหน่วยบริการทุกหน่วย </a:t>
            </a:r>
            <a:endParaRPr kumimoji="0" lang="th-TH" sz="3200" b="1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Browallia New" pitchFamily="34" charset="-34"/>
              <a:ea typeface="+mn-ea"/>
              <a:cs typeface="Browall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09550" y="122863"/>
            <a:ext cx="113728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ด้านสิ่งแวดล้อมเพื่อการสร้างเสริมสุขภาพ</a:t>
            </a:r>
          </a:p>
          <a:p>
            <a:pPr algn="ctr"/>
            <a:r>
              <a:rPr lang="th-TH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และการพิทักษ์สิ่งแวดล้อม</a:t>
            </a:r>
          </a:p>
        </p:txBody>
      </p:sp>
      <p:sp>
        <p:nvSpPr>
          <p:cNvPr id="5" name="ตัวยึดเนื้อหา 2"/>
          <p:cNvSpPr txBox="1">
            <a:spLocks/>
          </p:cNvSpPr>
          <p:nvPr/>
        </p:nvSpPr>
        <p:spPr>
          <a:xfrm>
            <a:off x="4286250" y="1862138"/>
            <a:ext cx="5638800" cy="823912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6600"/>
            </a:solidFill>
            <a:prstDash val="soli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defTabSz="9144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4000" b="1" dirty="0" smtClean="0">
                <a:solidFill>
                  <a:schemeClr val="tx1"/>
                </a:solidFill>
                <a:latin typeface="Browallia New" pitchFamily="34" charset="-34"/>
              </a:rPr>
              <a:t>ศาลา</a:t>
            </a:r>
            <a:r>
              <a:rPr lang="th-TH" sz="4000" b="1" dirty="0">
                <a:solidFill>
                  <a:schemeClr val="tx1"/>
                </a:solidFill>
                <a:latin typeface="Browallia New" pitchFamily="34" charset="-34"/>
              </a:rPr>
              <a:t>เรียนรู้และ</a:t>
            </a:r>
            <a:r>
              <a:rPr lang="th-TH" sz="4000" b="1" dirty="0" smtClean="0">
                <a:solidFill>
                  <a:schemeClr val="tx1"/>
                </a:solidFill>
                <a:latin typeface="Browallia New" pitchFamily="34" charset="-34"/>
              </a:rPr>
              <a:t>เยียวยา</a:t>
            </a:r>
            <a:endParaRPr lang="th-TH" sz="4000" b="1" dirty="0">
              <a:solidFill>
                <a:schemeClr val="tx1"/>
              </a:solidFill>
              <a:latin typeface="Browallia New" pitchFamily="34" charset="-34"/>
            </a:endParaRPr>
          </a:p>
        </p:txBody>
      </p:sp>
      <p:pic>
        <p:nvPicPr>
          <p:cNvPr id="6" name="Picture 10" descr="10928571_420807358087211_558354466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" y="1862138"/>
            <a:ext cx="2370138" cy="4214812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10922557_10205094102528761_7508565270800071189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154" y="3505200"/>
            <a:ext cx="4572001" cy="257175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10899835_420807154753898_1568635168_n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0" y="3463961"/>
            <a:ext cx="3498563" cy="261299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06145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F49F9-3044-4F37-AC5A-188AA9EF310D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35592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ตัวแทนเนื้อหา 2"/>
          <p:cNvSpPr>
            <a:spLocks noGrp="1"/>
          </p:cNvSpPr>
          <p:nvPr>
            <p:ph idx="1"/>
          </p:nvPr>
        </p:nvSpPr>
        <p:spPr>
          <a:xfrm>
            <a:off x="1085850" y="1530529"/>
            <a:ext cx="9823450" cy="1727021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บ่อบำบัดน้ำเสียชนิดหน่วยบำบัดเฉพาะที่ร่วมกับสระเติมอากาศ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ปริมาณน้ำเข้าน้ำสู่ระบบบำบัดเฉลี่ย </a:t>
            </a:r>
            <a:r>
              <a:rPr lang="en-US" b="1" dirty="0" smtClean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50</a:t>
            </a: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 ลบ.ม.</a:t>
            </a:r>
            <a:r>
              <a:rPr lang="en-US" b="1" dirty="0" smtClean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/</a:t>
            </a: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วัน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th-TH" b="1" dirty="0" smtClean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มีทีมดูแลระบบบำบัดน้ำเสีย</a:t>
            </a:r>
          </a:p>
        </p:txBody>
      </p:sp>
      <p:sp>
        <p:nvSpPr>
          <p:cNvPr id="4915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3C2728-E03E-45D5-B317-EED8C57168B0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49156" name="Rectangle 10"/>
          <p:cNvSpPr>
            <a:spLocks noChangeArrowheads="1"/>
          </p:cNvSpPr>
          <p:nvPr/>
        </p:nvSpPr>
        <p:spPr bwMode="auto">
          <a:xfrm>
            <a:off x="2533497" y="330200"/>
            <a:ext cx="56548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th-TH" sz="7200" b="1" dirty="0">
                <a:solidFill>
                  <a:srgbClr val="0033CC"/>
                </a:solidFill>
                <a:latin typeface="DS-Montana"/>
                <a:cs typeface="Browallia New" pitchFamily="34" charset="-34"/>
              </a:rPr>
              <a:t>ระบบบำบัดน้ำเสีย</a:t>
            </a:r>
          </a:p>
        </p:txBody>
      </p:sp>
      <p:pic>
        <p:nvPicPr>
          <p:cNvPr id="49158" name="Picture 9" descr="F:\ประกวด ENV\รูปทำไวนิล\หน่วยบำบัด 5 จุด\1511706_10202528065659443_881176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042" y="4789607"/>
            <a:ext cx="2825439" cy="1547042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รูปภาพ 4" descr="1798435_834074683299104_8671850546694714044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980" y="3160753"/>
            <a:ext cx="2761179" cy="1477741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1" name="Picture 2" descr="C:\Users\Win 8 Pro\Desktop\ภาพENV58\14245694988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983" y="4815581"/>
            <a:ext cx="2761177" cy="1556566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1" name="Picture 4" descr="C:\Users\Win 8 Pro\Desktop\ภาพENV58\14221591931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043" y="3125923"/>
            <a:ext cx="2825438" cy="1464136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Win 8 Pro\Desktop\ภาพENV58\142453581866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578" y="4789607"/>
            <a:ext cx="2810799" cy="158254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F:\New Folder\20140817_1619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577" y="3206194"/>
            <a:ext cx="2810799" cy="1318599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 txBox="1">
            <a:spLocks noChangeArrowheads="1"/>
          </p:cNvSpPr>
          <p:nvPr/>
        </p:nvSpPr>
        <p:spPr bwMode="auto">
          <a:xfrm>
            <a:off x="914400" y="1654175"/>
            <a:ext cx="10782300" cy="4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600"/>
              </a:spcBef>
              <a:buClr>
                <a:schemeClr val="tx1"/>
              </a:buClr>
              <a:buSzPct val="80000"/>
              <a:buFontTx/>
              <a:buChar char="-"/>
            </a:pPr>
            <a:r>
              <a:rPr lang="th-TH" altLang="en-US" sz="32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มีผู้รับผิดชอบชัดเจน</a:t>
            </a:r>
          </a:p>
          <a:p>
            <a:pPr>
              <a:spcBef>
                <a:spcPts val="600"/>
              </a:spcBef>
              <a:buClr>
                <a:schemeClr val="tx1"/>
              </a:buClr>
              <a:buSzPct val="80000"/>
              <a:buFontTx/>
              <a:buChar char="-"/>
            </a:pPr>
            <a:r>
              <a:rPr lang="th-TH" altLang="en-US" sz="32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ตรวจวัด บันทึกค่าพารามิเตอร์เบื้องต้นทุกวัน  ค่า </a:t>
            </a:r>
            <a:r>
              <a:rPr lang="en-US" altLang="en-US" sz="32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PH</a:t>
            </a:r>
            <a:r>
              <a:rPr lang="th-TH" altLang="en-US" sz="32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,</a:t>
            </a:r>
            <a:r>
              <a:rPr lang="en-US" altLang="en-US" sz="32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  DO</a:t>
            </a:r>
            <a:r>
              <a:rPr lang="th-TH" altLang="en-US" sz="32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 และค่าคลอรีนตกค้าง</a:t>
            </a:r>
          </a:p>
          <a:p>
            <a:pPr>
              <a:spcBef>
                <a:spcPts val="600"/>
              </a:spcBef>
              <a:buClr>
                <a:schemeClr val="tx1"/>
              </a:buClr>
              <a:buSzPct val="80000"/>
              <a:buFontTx/>
              <a:buChar char="-"/>
            </a:pPr>
            <a:r>
              <a:rPr lang="th-TH" altLang="en-US" sz="32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ตรวจสอบขยะที่เข้าระบบ พร้อมบันทึกหาแนวทางป้องกัน</a:t>
            </a:r>
          </a:p>
          <a:p>
            <a:pPr>
              <a:spcBef>
                <a:spcPts val="600"/>
              </a:spcBef>
              <a:buClr>
                <a:schemeClr val="tx1"/>
              </a:buClr>
              <a:buSzPct val="80000"/>
              <a:buFontTx/>
              <a:buChar char="-"/>
            </a:pPr>
            <a:r>
              <a:rPr lang="th-TH" altLang="en-US" sz="32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ตรวจสอบระบบเติมอากาศ และตู้ควบคุม เดือนละ </a:t>
            </a:r>
            <a:r>
              <a:rPr lang="en-US" altLang="en-US" sz="32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1</a:t>
            </a:r>
            <a:r>
              <a:rPr lang="th-TH" altLang="en-US" sz="32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 ครั้ง</a:t>
            </a:r>
          </a:p>
          <a:p>
            <a:pPr>
              <a:spcBef>
                <a:spcPts val="600"/>
              </a:spcBef>
              <a:buClr>
                <a:schemeClr val="tx1"/>
              </a:buClr>
              <a:buSzPct val="80000"/>
              <a:buFontTx/>
              <a:buChar char="-"/>
            </a:pPr>
            <a:r>
              <a:rPr lang="th-TH" altLang="en-US" sz="32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ส่งตัวอย่างน้ำเสียตรวจ</a:t>
            </a:r>
            <a:r>
              <a:rPr lang="en-US" altLang="en-US" sz="32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 4 </a:t>
            </a:r>
            <a:r>
              <a:rPr lang="th-TH" altLang="en-US" sz="32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เดือนครั้ง</a:t>
            </a:r>
          </a:p>
          <a:p>
            <a:pPr>
              <a:spcBef>
                <a:spcPts val="600"/>
              </a:spcBef>
              <a:buClr>
                <a:schemeClr val="tx1"/>
              </a:buClr>
              <a:buSzPct val="80000"/>
              <a:buFontTx/>
              <a:buChar char="-"/>
            </a:pPr>
            <a:r>
              <a:rPr lang="th-TH" altLang="en-US" sz="32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จัดทำแผนบำรุงรักษาทั้งระบบ </a:t>
            </a:r>
          </a:p>
          <a:p>
            <a:pPr>
              <a:spcBef>
                <a:spcPts val="600"/>
              </a:spcBef>
              <a:buClr>
                <a:schemeClr val="tx1"/>
              </a:buClr>
              <a:buSzPct val="80000"/>
              <a:buFontTx/>
              <a:buChar char="-"/>
            </a:pPr>
            <a:r>
              <a:rPr lang="th-TH" altLang="en-US" sz="32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จัดทำแผนเพื่อรองรับอาคารผู้ป่วยใหม่</a:t>
            </a:r>
          </a:p>
        </p:txBody>
      </p:sp>
      <p:sp>
        <p:nvSpPr>
          <p:cNvPr id="5017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A90589-4D51-4AA9-B541-3232DCBF5262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50180" name="Rectangle 6"/>
          <p:cNvSpPr>
            <a:spLocks noChangeArrowheads="1"/>
          </p:cNvSpPr>
          <p:nvPr/>
        </p:nvSpPr>
        <p:spPr bwMode="auto">
          <a:xfrm>
            <a:off x="3375025" y="222250"/>
            <a:ext cx="56594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sz="6000" b="1" dirty="0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ดูแลระบบบำบัดน้ำเสีย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63341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h-TH" sz="7200" b="1" dirty="0" smtClean="0">
                <a:solidFill>
                  <a:srgbClr val="0033CC"/>
                </a:solidFill>
              </a:rPr>
              <a:t>การดำเนินงาน</a:t>
            </a:r>
            <a:endParaRPr lang="en-US" sz="7200" b="1" dirty="0" smtClean="0">
              <a:solidFill>
                <a:srgbClr val="0033CC"/>
              </a:solidFill>
            </a:endParaRPr>
          </a:p>
        </p:txBody>
      </p:sp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3024188" y="5852795"/>
            <a:ext cx="5857875" cy="584775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4 </a:t>
            </a:r>
            <a:r>
              <a:rPr lang="th-TH" sz="3200" b="1" dirty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หน่วยบำบัด จัดการน้ำเสีย</a:t>
            </a:r>
          </a:p>
        </p:txBody>
      </p:sp>
      <p:pic>
        <p:nvPicPr>
          <p:cNvPr id="51205" name="Picture 2" descr="C:\Users\Win 8 Pro\Desktop\ภาพENV58\14245357276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352" y="3690106"/>
            <a:ext cx="3325813" cy="187325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3" descr="C:\Users\Win 8 Pro\Desktop\ภาพENV58\14245357333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965" y="1447800"/>
            <a:ext cx="3376612" cy="190182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06145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F49F9-3044-4F37-AC5A-188AA9EF310D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  <p:pic>
        <p:nvPicPr>
          <p:cNvPr id="11" name="Picture 10" descr="F:\New Folder\20140817_1619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52" y="1447800"/>
            <a:ext cx="3376612" cy="1731647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F:\ประกวด ENV\รูปทำไวนิล\หน่วยบำบัด 5 จุด\1625676_10202526819788297_185672015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965" y="3690105"/>
            <a:ext cx="3376613" cy="1873251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9177" y="1627852"/>
            <a:ext cx="563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1</a:t>
            </a:r>
            <a:endParaRPr lang="th-TH" sz="28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82064" y="1689407"/>
            <a:ext cx="527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2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84219" y="3901439"/>
            <a:ext cx="32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3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9177" y="3901439"/>
            <a:ext cx="563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4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70643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h-TH" sz="6600" b="1" dirty="0" smtClean="0">
                <a:solidFill>
                  <a:srgbClr val="0033CC"/>
                </a:solidFill>
                <a:latin typeface="DSN KaMon"/>
                <a:cs typeface="+mn-cs"/>
              </a:rPr>
              <a:t>การดำเนินงาน</a:t>
            </a:r>
            <a:endParaRPr lang="en-US" sz="6600" b="1" dirty="0" smtClean="0">
              <a:solidFill>
                <a:srgbClr val="0033CC"/>
              </a:solidFill>
              <a:latin typeface="DSN KaMon"/>
              <a:cs typeface="+mn-cs"/>
            </a:endParaRPr>
          </a:p>
        </p:txBody>
      </p:sp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3238500" y="908685"/>
            <a:ext cx="5856288" cy="460375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sz="2400" b="1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ผลการตรวจคุณภาพน้ำทิ้งโรงพยาบาล</a:t>
            </a: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610544"/>
              </p:ext>
            </p:extLst>
          </p:nvPr>
        </p:nvGraphicFramePr>
        <p:xfrm>
          <a:off x="476250" y="1325563"/>
          <a:ext cx="11049000" cy="5520559"/>
        </p:xfrm>
        <a:graphic>
          <a:graphicData uri="http://schemas.openxmlformats.org/drawingml/2006/table">
            <a:tbl>
              <a:tblPr/>
              <a:tblGrid>
                <a:gridCol w="3181379"/>
                <a:gridCol w="2133592"/>
                <a:gridCol w="1562094"/>
                <a:gridCol w="1428745"/>
                <a:gridCol w="1428740"/>
                <a:gridCol w="1314450"/>
              </a:tblGrid>
              <a:tr h="3925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พารามิเตอร์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ค่ามาตรฐาน</a:t>
                      </a:r>
                      <a:r>
                        <a:rPr kumimoji="0" lang="th-TH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*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ผลการวิเคราะห์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9434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+mj-cs"/>
                        </a:rPr>
                        <a:t>ม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.</a:t>
                      </a: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ค. 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557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+mj-cs"/>
                        </a:rPr>
                        <a:t>ก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.</a:t>
                      </a: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พ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. 2557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+mj-cs"/>
                        </a:rPr>
                        <a:t>เม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.</a:t>
                      </a: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ย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. 2557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cs typeface="+mj-cs"/>
                        </a:rPr>
                        <a:t>30 </a:t>
                      </a:r>
                      <a:r>
                        <a:rPr lang="th-TH" sz="2000" b="1" dirty="0" err="1" smtClean="0">
                          <a:cs typeface="+mj-cs"/>
                        </a:rPr>
                        <a:t>ต.ค</a:t>
                      </a:r>
                      <a:r>
                        <a:rPr lang="th-TH" sz="2000" b="1" baseline="0" dirty="0" smtClean="0">
                          <a:cs typeface="+mj-cs"/>
                        </a:rPr>
                        <a:t> 2557</a:t>
                      </a:r>
                      <a:endParaRPr lang="th-TH" sz="2000" b="1" dirty="0"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154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Cordia New" pitchFamily="34" charset="-34"/>
                        </a:rPr>
                        <a:t>1. PH </a:t>
                      </a:r>
                      <a:r>
                        <a:rPr kumimoji="0" 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Cordia New" pitchFamily="34" charset="-34"/>
                        </a:rPr>
                        <a:t>(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Cordia New" pitchFamily="34" charset="-34"/>
                        </a:rPr>
                        <a:t>at 25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Cordia New" pitchFamily="34" charset="-34"/>
                        </a:rPr>
                        <a:t>0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Cordia New" pitchFamily="34" charset="-34"/>
                        </a:rPr>
                        <a:t>C</a:t>
                      </a:r>
                      <a:r>
                        <a:rPr kumimoji="0" 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Cordia New" pitchFamily="34" charset="-34"/>
                        </a:rPr>
                        <a:t>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Cordia New" pitchFamily="34" charset="-34"/>
                        </a:rPr>
                        <a:t>5 - 9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7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 7.4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7.1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cs typeface="+mj-cs"/>
                        </a:rPr>
                        <a:t>7.70</a:t>
                      </a:r>
                      <a:endParaRPr lang="th-TH" sz="2000" dirty="0"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154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Cordia New" pitchFamily="34" charset="-34"/>
                        </a:rPr>
                        <a:t>2. BOD (Biochemical Oxygen Demand)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ordia New" pitchFamily="34" charset="-34"/>
                        </a:rPr>
                        <a:t>ไม่เกิน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Cordia New" pitchFamily="34" charset="-34"/>
                        </a:rPr>
                        <a:t>20 mg/l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12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6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11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cs typeface="+mj-cs"/>
                        </a:rPr>
                        <a:t>10.5</a:t>
                      </a:r>
                      <a:endParaRPr lang="th-TH" sz="2000" dirty="0"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154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Cordia New" pitchFamily="34" charset="-34"/>
                        </a:rPr>
                        <a:t>3. COD (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Chemical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Cordia New" pitchFamily="34" charset="-34"/>
                        </a:rPr>
                        <a:t> Oxygen Demand)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ordia New" pitchFamily="34" charset="-34"/>
                        </a:rPr>
                        <a:t>ไม่เกิน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Cordia New" pitchFamily="34" charset="-34"/>
                        </a:rPr>
                        <a:t>120 mg/l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40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30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70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cs typeface="+mj-cs"/>
                        </a:rPr>
                        <a:t>19</a:t>
                      </a:r>
                      <a:endParaRPr lang="th-TH" sz="2000" dirty="0"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154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Cordia New" pitchFamily="34" charset="-34"/>
                        </a:rPr>
                        <a:t>4. Total Suspended Solids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ordia New" pitchFamily="34" charset="-34"/>
                        </a:rPr>
                        <a:t>ไม่เกิน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Cordia New" pitchFamily="34" charset="-34"/>
                        </a:rPr>
                        <a:t>30 mg/l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16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5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13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cs typeface="+mj-cs"/>
                        </a:rPr>
                        <a:t>16.21</a:t>
                      </a:r>
                      <a:endParaRPr lang="th-TH" sz="2000" dirty="0"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416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Times New Roman" pitchFamily="18" charset="0"/>
                        </a:rPr>
                        <a:t>5. Total Dissolved Solids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ไม่เกิน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Times New Roman" pitchFamily="18" charset="0"/>
                        </a:rPr>
                        <a:t>500 mg/l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274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183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250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solidFill>
                            <a:srgbClr val="FF0000"/>
                          </a:solidFill>
                          <a:cs typeface="+mj-cs"/>
                        </a:rPr>
                        <a:t>390</a:t>
                      </a:r>
                      <a:endParaRPr lang="th-TH" sz="2000" dirty="0">
                        <a:solidFill>
                          <a:srgbClr val="FF0000"/>
                        </a:solidFill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416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Times New Roman" pitchFamily="18" charset="0"/>
                        </a:rPr>
                        <a:t>6. Settle able Solids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ไม่เกิน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Times New Roman" pitchFamily="18" charset="0"/>
                        </a:rPr>
                        <a:t>0.5 mg/l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&lt; 0.1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&lt; 0.1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&lt; 0.1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&lt; 0.1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416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Times New Roman" pitchFamily="18" charset="0"/>
                        </a:rPr>
                        <a:t>7. Grease and Oil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ไม่เกิน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Times New Roman" pitchFamily="18" charset="0"/>
                        </a:rPr>
                        <a:t>20 mg/l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6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4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16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Angsana New" pitchFamily="18" charset="-34"/>
                          <a:cs typeface="+mj-cs"/>
                        </a:rPr>
                        <a:t>7.2</a:t>
                      </a:r>
                      <a:endParaRPr lang="th-TH" sz="2000" baseline="0" dirty="0">
                        <a:latin typeface="Angsana New" pitchFamily="18" charset="-34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416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Times New Roman" pitchFamily="18" charset="0"/>
                        </a:rPr>
                        <a:t>8. Sulfide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ไม่เกิน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Times New Roman" pitchFamily="18" charset="0"/>
                        </a:rPr>
                        <a:t>1.0 mg/l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0.1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0.1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0.2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Angsana New" pitchFamily="18" charset="-34"/>
                          <a:cs typeface="+mj-cs"/>
                        </a:rPr>
                        <a:t>0.13</a:t>
                      </a:r>
                      <a:endParaRPr lang="th-TH" sz="2000" baseline="0" dirty="0">
                        <a:latin typeface="Angsana New" pitchFamily="18" charset="-34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416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Times New Roman" pitchFamily="18" charset="0"/>
                        </a:rPr>
                        <a:t>9. Total Kjeldahl Nitrogen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ไม่เกิน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Times New Roman" pitchFamily="18" charset="0"/>
                        </a:rPr>
                        <a:t>35 mg/l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13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5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20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Angsana New" pitchFamily="18" charset="-34"/>
                          <a:cs typeface="+mj-cs"/>
                        </a:rPr>
                        <a:t>6.96</a:t>
                      </a:r>
                      <a:endParaRPr lang="th-TH" sz="2000" baseline="0" dirty="0">
                        <a:latin typeface="Angsana New" pitchFamily="18" charset="-34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618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Times New Roman" pitchFamily="18" charset="0"/>
                        </a:rPr>
                        <a:t>10. Total Coliform Bacteria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ไม่เกิน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Times New Roman" pitchFamily="18" charset="0"/>
                        </a:rPr>
                        <a:t>5,000 MPN/100ml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1,400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1,700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560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Angsana New" pitchFamily="18" charset="-34"/>
                          <a:cs typeface="+mj-cs"/>
                        </a:rPr>
                        <a:t>68</a:t>
                      </a:r>
                      <a:endParaRPr lang="th-TH" sz="2000" baseline="0" dirty="0">
                        <a:solidFill>
                          <a:srgbClr val="FF0000"/>
                        </a:solidFill>
                        <a:latin typeface="Angsana New" pitchFamily="18" charset="-34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5044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Times New Roman" pitchFamily="18" charset="0"/>
                        </a:rPr>
                        <a:t>11. Fecal Coliform Bacteria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ไม่เกิน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Times New Roman" pitchFamily="18" charset="0"/>
                        </a:rPr>
                        <a:t>1000 MPN/100ml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220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220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ngsana New" pitchFamily="18" charset="-34"/>
                          <a:cs typeface="+mj-cs"/>
                        </a:rPr>
                        <a:t>20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Angsana New" pitchFamily="18" charset="-34"/>
                          <a:cs typeface="+mj-cs"/>
                        </a:rPr>
                        <a:t>68</a:t>
                      </a:r>
                      <a:endParaRPr lang="th-TH" sz="2000" baseline="0" dirty="0">
                        <a:solidFill>
                          <a:srgbClr val="FF0000"/>
                        </a:solidFill>
                        <a:latin typeface="Angsana New" pitchFamily="18" charset="-34"/>
                        <a:cs typeface="+mj-cs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18337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F49F9-3044-4F37-AC5A-188AA9EF310D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63341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h-TH" sz="7200" b="1" dirty="0" smtClean="0">
                <a:solidFill>
                  <a:srgbClr val="0033CC"/>
                </a:solidFill>
              </a:rPr>
              <a:t>ผลลัพธ์การดำเนินงา</a:t>
            </a:r>
            <a:r>
              <a:rPr lang="th-TH" sz="6600" b="1" dirty="0" smtClean="0">
                <a:solidFill>
                  <a:srgbClr val="0033CC"/>
                </a:solidFill>
              </a:rPr>
              <a:t>น</a:t>
            </a:r>
            <a:endParaRPr lang="en-US" sz="6600" b="1" dirty="0" smtClean="0">
              <a:solidFill>
                <a:srgbClr val="0033CC"/>
              </a:solidFill>
            </a:endParaRPr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/>
        </p:nvGraphicFramePr>
        <p:xfrm>
          <a:off x="285750" y="1773238"/>
          <a:ext cx="11666538" cy="792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1860"/>
                <a:gridCol w="1839252"/>
                <a:gridCol w="1803125"/>
                <a:gridCol w="1803123"/>
                <a:gridCol w="1649178"/>
              </a:tblGrid>
              <a:tr h="792162"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cs typeface="+mn-cs"/>
                        </a:rPr>
                        <a:t>ตัวชี้วัด</a:t>
                      </a:r>
                      <a:endParaRPr lang="th-TH" sz="3200" dirty="0">
                        <a:cs typeface="+mn-cs"/>
                      </a:endParaRPr>
                    </a:p>
                  </a:txBody>
                  <a:tcPr marL="121914" marR="121914" marT="45463" marB="454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cs typeface="+mn-cs"/>
                        </a:rPr>
                        <a:t>เป้าหมาย</a:t>
                      </a:r>
                      <a:endParaRPr lang="th-TH" sz="3200" dirty="0">
                        <a:cs typeface="+mn-cs"/>
                      </a:endParaRPr>
                    </a:p>
                  </a:txBody>
                  <a:tcPr marL="121914" marR="121914" marT="45463" marB="454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cs typeface="+mn-cs"/>
                        </a:rPr>
                        <a:t>ปี</a:t>
                      </a:r>
                      <a:r>
                        <a:rPr lang="th-TH" sz="3200" baseline="0" dirty="0" smtClean="0">
                          <a:cs typeface="+mn-cs"/>
                        </a:rPr>
                        <a:t> </a:t>
                      </a:r>
                      <a:r>
                        <a:rPr lang="en-US" sz="3200" baseline="0" dirty="0" smtClean="0">
                          <a:latin typeface="Angsana New" pitchFamily="18" charset="-34"/>
                          <a:cs typeface="+mn-cs"/>
                        </a:rPr>
                        <a:t>2555</a:t>
                      </a:r>
                      <a:endParaRPr lang="th-TH" sz="3200" dirty="0">
                        <a:latin typeface="Angsana New" pitchFamily="18" charset="-34"/>
                        <a:cs typeface="+mn-cs"/>
                      </a:endParaRPr>
                    </a:p>
                  </a:txBody>
                  <a:tcPr marL="121914" marR="121914" marT="45463" marB="454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cs typeface="+mn-cs"/>
                        </a:rPr>
                        <a:t>ปี </a:t>
                      </a:r>
                      <a:r>
                        <a:rPr lang="en-US" sz="3200" dirty="0" smtClean="0">
                          <a:latin typeface="Angsana New" pitchFamily="18" charset="-34"/>
                          <a:cs typeface="+mn-cs"/>
                        </a:rPr>
                        <a:t>2556</a:t>
                      </a:r>
                      <a:endParaRPr lang="th-TH" sz="3200" dirty="0">
                        <a:latin typeface="Angsana New" pitchFamily="18" charset="-34"/>
                        <a:cs typeface="+mn-cs"/>
                      </a:endParaRPr>
                    </a:p>
                  </a:txBody>
                  <a:tcPr marL="121914" marR="121914" marT="45463" marB="454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cs typeface="+mn-cs"/>
                        </a:rPr>
                        <a:t>ปี </a:t>
                      </a:r>
                      <a:r>
                        <a:rPr lang="en-US" sz="3200" dirty="0" smtClean="0">
                          <a:latin typeface="Angsana New" pitchFamily="18" charset="-34"/>
                          <a:cs typeface="+mn-cs"/>
                        </a:rPr>
                        <a:t>2557</a:t>
                      </a:r>
                      <a:endParaRPr lang="th-TH" sz="3200" dirty="0">
                        <a:latin typeface="Angsana New" pitchFamily="18" charset="-34"/>
                        <a:cs typeface="+mn-cs"/>
                      </a:endParaRPr>
                    </a:p>
                  </a:txBody>
                  <a:tcPr marL="121914" marR="121914" marT="45463" marB="45463"/>
                </a:tc>
              </a:tr>
            </a:tbl>
          </a:graphicData>
        </a:graphic>
      </p:graphicFrame>
      <p:graphicFrame>
        <p:nvGraphicFramePr>
          <p:cNvPr id="13" name="ตาราง 12"/>
          <p:cNvGraphicFramePr>
            <a:graphicFrameLocks noGrp="1"/>
          </p:cNvGraphicFramePr>
          <p:nvPr/>
        </p:nvGraphicFramePr>
        <p:xfrm>
          <a:off x="285750" y="2682558"/>
          <a:ext cx="11666538" cy="944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1857"/>
                <a:gridCol w="1916052"/>
                <a:gridCol w="1743021"/>
                <a:gridCol w="1769969"/>
                <a:gridCol w="1665639"/>
              </a:tblGrid>
              <a:tr h="94456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ngsana New" pitchFamily="18" charset="-34"/>
                          <a:cs typeface="+mn-cs"/>
                        </a:rPr>
                        <a:t>1.</a:t>
                      </a:r>
                      <a:r>
                        <a:rPr lang="th-TH" sz="2800" dirty="0" smtClean="0">
                          <a:latin typeface="Angsana New" pitchFamily="18" charset="-34"/>
                          <a:cs typeface="+mn-cs"/>
                        </a:rPr>
                        <a:t> ร้อยละของบุคลากรที่เข้ารับการอบรมซ้อมแผนอัคคีภัย</a:t>
                      </a:r>
                      <a:endParaRPr lang="th-TH" sz="2000" dirty="0">
                        <a:latin typeface="Angsana New" pitchFamily="18" charset="-34"/>
                        <a:cs typeface="+mn-cs"/>
                      </a:endParaRPr>
                    </a:p>
                  </a:txBody>
                  <a:tcPr marL="121914" marR="121914" marT="45593" marB="455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  <a:endParaRPr lang="th-TH" sz="2400" dirty="0">
                        <a:cs typeface="+mn-cs"/>
                      </a:endParaRPr>
                    </a:p>
                  </a:txBody>
                  <a:tcPr marL="121914" marR="121914" marT="45593" marB="455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cs typeface="+mn-cs"/>
                        </a:rPr>
                        <a:t>0</a:t>
                      </a:r>
                      <a:endParaRPr lang="th-TH" sz="28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marL="121914" marR="121914" marT="45593" marB="455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cs typeface="+mn-cs"/>
                        </a:rPr>
                        <a:t>0</a:t>
                      </a:r>
                      <a:endParaRPr lang="th-TH" sz="28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marL="121914" marR="121914" marT="45593" marB="455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cs typeface="+mn-cs"/>
                        </a:rPr>
                        <a:t>100</a:t>
                      </a:r>
                      <a:endParaRPr lang="th-TH" sz="2800" dirty="0">
                        <a:cs typeface="+mn-cs"/>
                      </a:endParaRPr>
                    </a:p>
                  </a:txBody>
                  <a:tcPr marL="121914" marR="121914" marT="45593" marB="45593"/>
                </a:tc>
              </a:tr>
            </a:tbl>
          </a:graphicData>
        </a:graphic>
      </p:graphicFrame>
      <p:graphicFrame>
        <p:nvGraphicFramePr>
          <p:cNvPr id="15" name="ตาราง 14"/>
          <p:cNvGraphicFramePr>
            <a:graphicFrameLocks noGrp="1"/>
          </p:cNvGraphicFramePr>
          <p:nvPr/>
        </p:nvGraphicFramePr>
        <p:xfrm>
          <a:off x="239713" y="3716338"/>
          <a:ext cx="11712575" cy="1129982"/>
        </p:xfrm>
        <a:graphic>
          <a:graphicData uri="http://schemas.openxmlformats.org/drawingml/2006/table">
            <a:tbl>
              <a:tblPr/>
              <a:tblGrid>
                <a:gridCol w="4626581"/>
                <a:gridCol w="1904882"/>
                <a:gridCol w="1714394"/>
                <a:gridCol w="1809637"/>
                <a:gridCol w="1657081"/>
              </a:tblGrid>
              <a:tr h="1129982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2.</a:t>
                      </a:r>
                      <a:r>
                        <a:rPr lang="th-TH" sz="2800" b="1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 ร้อยละของอุบัติการณ์ความเสี่ยงเชิงป้องกันระดับ</a:t>
                      </a:r>
                      <a:r>
                        <a:rPr lang="th-TH" sz="2800" b="1" baseline="0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3, 4 </a:t>
                      </a:r>
                      <a:r>
                        <a:rPr lang="th-TH" sz="2800" b="1" baseline="0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ได้รับการแก้ไข</a:t>
                      </a:r>
                      <a:endParaRPr lang="th-TH" sz="2800" b="1" dirty="0">
                        <a:solidFill>
                          <a:schemeClr val="bg1"/>
                        </a:solidFill>
                        <a:latin typeface="+mn-lt"/>
                        <a:cs typeface="+mn-cs"/>
                      </a:endParaRPr>
                    </a:p>
                  </a:txBody>
                  <a:tcPr marL="121912" marR="121912" marT="45722" marB="4572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90%</a:t>
                      </a:r>
                      <a:endParaRPr lang="th-TH" sz="2800" b="1" dirty="0">
                        <a:solidFill>
                          <a:schemeClr val="bg1"/>
                        </a:solidFill>
                        <a:latin typeface="+mn-lt"/>
                        <a:cs typeface="+mn-cs"/>
                      </a:endParaRPr>
                    </a:p>
                  </a:txBody>
                  <a:tcPr marL="121912" marR="121912" marT="45722" marB="4572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75</a:t>
                      </a:r>
                      <a:endParaRPr lang="th-TH" sz="2800" b="1" dirty="0" smtClean="0">
                        <a:solidFill>
                          <a:schemeClr val="bg1"/>
                        </a:solidFill>
                        <a:latin typeface="+mn-lt"/>
                        <a:cs typeface="+mn-cs"/>
                      </a:endParaRPr>
                    </a:p>
                  </a:txBody>
                  <a:tcPr marL="121912" marR="121912" marT="45722" marB="4572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75</a:t>
                      </a:r>
                      <a:endParaRPr lang="th-TH" sz="2800" b="1" dirty="0" smtClean="0">
                        <a:solidFill>
                          <a:schemeClr val="bg1"/>
                        </a:solidFill>
                        <a:latin typeface="+mn-lt"/>
                        <a:cs typeface="+mn-cs"/>
                      </a:endParaRPr>
                    </a:p>
                  </a:txBody>
                  <a:tcPr marL="121912" marR="121912" marT="45722" marB="4572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100</a:t>
                      </a:r>
                      <a:endParaRPr lang="th-TH" sz="2800" b="1" dirty="0">
                        <a:solidFill>
                          <a:schemeClr val="bg1"/>
                        </a:solidFill>
                        <a:latin typeface="+mn-lt"/>
                        <a:cs typeface="+mn-cs"/>
                      </a:endParaRPr>
                    </a:p>
                  </a:txBody>
                  <a:tcPr marL="121912" marR="121912" marT="45722" marB="4572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ตาราง 15"/>
          <p:cNvGraphicFramePr>
            <a:graphicFrameLocks noGrp="1"/>
          </p:cNvGraphicFramePr>
          <p:nvPr/>
        </p:nvGraphicFramePr>
        <p:xfrm>
          <a:off x="239713" y="4937125"/>
          <a:ext cx="11712574" cy="1223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8224"/>
                <a:gridCol w="1920094"/>
                <a:gridCol w="1728085"/>
                <a:gridCol w="1824090"/>
                <a:gridCol w="1632081"/>
              </a:tblGrid>
              <a:tr h="1223963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Angsana New" pitchFamily="18" charset="-34"/>
                          <a:cs typeface="+mn-cs"/>
                        </a:rPr>
                        <a:t>3.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Angsana New" pitchFamily="18" charset="-34"/>
                          <a:cs typeface="+mn-cs"/>
                        </a:rPr>
                        <a:t> </a:t>
                      </a:r>
                      <a:r>
                        <a:rPr lang="th-TH" sz="2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ร้อยละของเครื่องมือสอบเทียบมีความเที่ยงตรง</a:t>
                      </a:r>
                      <a:endParaRPr lang="th-TH" sz="2800" dirty="0">
                        <a:solidFill>
                          <a:schemeClr val="bg1"/>
                        </a:solidFill>
                        <a:latin typeface="Angsana New" pitchFamily="18" charset="-34"/>
                        <a:cs typeface="+mn-cs"/>
                      </a:endParaRPr>
                    </a:p>
                  </a:txBody>
                  <a:tcPr marL="121912" marR="121912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  <a:endParaRPr lang="th-TH" sz="3200" dirty="0">
                        <a:solidFill>
                          <a:schemeClr val="bg1"/>
                        </a:solidFill>
                        <a:latin typeface="Angsana New" pitchFamily="18" charset="-34"/>
                        <a:cs typeface="+mn-cs"/>
                      </a:endParaRPr>
                    </a:p>
                  </a:txBody>
                  <a:tcPr marL="121912" marR="121912" marT="45713" marB="45713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+mn-cs"/>
                        </a:rPr>
                        <a:t>80.50</a:t>
                      </a:r>
                    </a:p>
                  </a:txBody>
                  <a:tcPr marL="91433" marR="9143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Segoe UI Light" pitchFamily="34" charset="0"/>
                          <a:ea typeface="Calibri"/>
                          <a:cs typeface="+mn-cs"/>
                        </a:rPr>
                        <a:t>100</a:t>
                      </a:r>
                    </a:p>
                  </a:txBody>
                  <a:tcPr marL="91433" marR="9143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Segoe UI Light" pitchFamily="34" charset="0"/>
                          <a:ea typeface="Calibri"/>
                          <a:cs typeface="+mn-cs"/>
                        </a:rPr>
                        <a:t>93.38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Segoe UI Light" pitchFamily="34" charset="0"/>
                        <a:ea typeface="Calibri"/>
                        <a:cs typeface="+mn-cs"/>
                      </a:endParaRPr>
                    </a:p>
                  </a:txBody>
                  <a:tcPr marL="91433" marR="91433" marT="0" marB="0"/>
                </a:tc>
              </a:tr>
            </a:tbl>
          </a:graphicData>
        </a:graphic>
      </p:graphicFrame>
      <p:sp>
        <p:nvSpPr>
          <p:cNvPr id="5330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0993438" y="6596063"/>
            <a:ext cx="1117600" cy="261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576973-683B-48B7-8DB0-8B9F27258B40}" type="slidenum">
              <a:rPr lang="en-US" sz="1400" b="1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4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0"/>
            <a:ext cx="10972800" cy="1143000"/>
          </a:xfrm>
        </p:spPr>
        <p:txBody>
          <a:bodyPr/>
          <a:lstStyle/>
          <a:p>
            <a:r>
              <a:rPr lang="th-TH" sz="6000" b="1" dirty="0" smtClean="0">
                <a:solidFill>
                  <a:srgbClr val="0033CC"/>
                </a:solidFill>
              </a:rPr>
              <a:t>ผลลัพธ์การดำเนินงาน</a:t>
            </a:r>
            <a:endParaRPr lang="en-US" sz="6000" dirty="0" smtClean="0">
              <a:solidFill>
                <a:srgbClr val="0033CC"/>
              </a:solidFill>
            </a:endParaRPr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/>
        </p:nvGraphicFramePr>
        <p:xfrm>
          <a:off x="285750" y="1700213"/>
          <a:ext cx="11620499" cy="649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1"/>
                <a:gridCol w="1910323"/>
                <a:gridCol w="1732167"/>
                <a:gridCol w="1803180"/>
                <a:gridCol w="1602828"/>
              </a:tblGrid>
              <a:tr h="649287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cs typeface="+mn-cs"/>
                        </a:rPr>
                        <a:t>ตัวชี้วัด</a:t>
                      </a:r>
                      <a:endParaRPr lang="th-TH" sz="3600" dirty="0">
                        <a:cs typeface="+mn-cs"/>
                      </a:endParaRPr>
                    </a:p>
                  </a:txBody>
                  <a:tcPr marL="121919" marR="121919" marT="45771" marB="457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cs typeface="+mn-cs"/>
                        </a:rPr>
                        <a:t>เป้าหมาย</a:t>
                      </a:r>
                      <a:endParaRPr lang="th-TH" sz="3600" dirty="0">
                        <a:cs typeface="+mn-cs"/>
                      </a:endParaRPr>
                    </a:p>
                  </a:txBody>
                  <a:tcPr marL="121919" marR="121919" marT="45771" marB="457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cs typeface="+mn-cs"/>
                        </a:rPr>
                        <a:t>ปี</a:t>
                      </a:r>
                      <a:r>
                        <a:rPr lang="th-TH" sz="3600" baseline="0" dirty="0" smtClean="0">
                          <a:cs typeface="+mn-cs"/>
                        </a:rPr>
                        <a:t> </a:t>
                      </a:r>
                      <a:r>
                        <a:rPr lang="en-US" sz="3600" baseline="0" dirty="0" smtClean="0">
                          <a:latin typeface="Angsana New" pitchFamily="18" charset="-34"/>
                          <a:cs typeface="+mn-cs"/>
                        </a:rPr>
                        <a:t>2555</a:t>
                      </a:r>
                      <a:endParaRPr lang="th-TH" sz="3600" dirty="0">
                        <a:latin typeface="Angsana New" pitchFamily="18" charset="-34"/>
                        <a:cs typeface="+mn-cs"/>
                      </a:endParaRPr>
                    </a:p>
                  </a:txBody>
                  <a:tcPr marL="121919" marR="121919" marT="45771" marB="457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cs typeface="+mn-cs"/>
                        </a:rPr>
                        <a:t>ปี </a:t>
                      </a:r>
                      <a:r>
                        <a:rPr lang="en-US" sz="3600" dirty="0" smtClean="0">
                          <a:latin typeface="Angsana New" pitchFamily="18" charset="-34"/>
                          <a:cs typeface="+mn-cs"/>
                        </a:rPr>
                        <a:t>2556</a:t>
                      </a:r>
                      <a:endParaRPr lang="th-TH" sz="3600" dirty="0">
                        <a:latin typeface="Angsana New" pitchFamily="18" charset="-34"/>
                        <a:cs typeface="+mn-cs"/>
                      </a:endParaRPr>
                    </a:p>
                  </a:txBody>
                  <a:tcPr marL="121919" marR="121919" marT="45771" marB="457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cs typeface="+mn-cs"/>
                        </a:rPr>
                        <a:t>ปี </a:t>
                      </a:r>
                      <a:r>
                        <a:rPr lang="en-US" sz="3600" dirty="0" smtClean="0">
                          <a:latin typeface="Angsana New" pitchFamily="18" charset="-34"/>
                          <a:cs typeface="+mn-cs"/>
                        </a:rPr>
                        <a:t>2557</a:t>
                      </a:r>
                      <a:endParaRPr lang="th-TH" sz="3600" dirty="0">
                        <a:latin typeface="Angsana New" pitchFamily="18" charset="-34"/>
                        <a:cs typeface="+mn-cs"/>
                      </a:endParaRPr>
                    </a:p>
                  </a:txBody>
                  <a:tcPr marL="121919" marR="121919" marT="45771" marB="45771"/>
                </a:tc>
              </a:tr>
            </a:tbl>
          </a:graphicData>
        </a:graphic>
      </p:graphicFrame>
      <p:graphicFrame>
        <p:nvGraphicFramePr>
          <p:cNvPr id="13" name="ตาราง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836211"/>
              </p:ext>
            </p:extLst>
          </p:nvPr>
        </p:nvGraphicFramePr>
        <p:xfrm>
          <a:off x="285750" y="2381250"/>
          <a:ext cx="11620501" cy="1200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1999"/>
                <a:gridCol w="1916111"/>
                <a:gridCol w="1743075"/>
                <a:gridCol w="1770024"/>
                <a:gridCol w="1619292"/>
              </a:tblGrid>
              <a:tr h="120015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Angsana New" pitchFamily="18" charset="-34"/>
                          <a:cs typeface="+mn-cs"/>
                        </a:rPr>
                        <a:t>4.</a:t>
                      </a:r>
                      <a:r>
                        <a:rPr lang="en-US" sz="3200" baseline="0" dirty="0" smtClean="0">
                          <a:latin typeface="Angsana New" pitchFamily="18" charset="-34"/>
                          <a:cs typeface="+mn-cs"/>
                        </a:rPr>
                        <a:t> </a:t>
                      </a:r>
                      <a:r>
                        <a:rPr lang="th-TH" sz="3200" b="1" kern="1200" dirty="0" smtClean="0">
                          <a:solidFill>
                            <a:schemeClr val="lt1"/>
                          </a:solidFill>
                          <a:latin typeface="Angsana New" pitchFamily="18" charset="-34"/>
                          <a:ea typeface="+mn-ea"/>
                          <a:cs typeface="+mn-cs"/>
                        </a:rPr>
                        <a:t>คุณภาพน้ำทิ้งที่ผ่านการบำบัดได้</a:t>
                      </a:r>
                      <a:r>
                        <a:rPr lang="en-US" sz="3200" b="1" kern="1200" dirty="0" smtClean="0">
                          <a:solidFill>
                            <a:schemeClr val="lt1"/>
                          </a:solidFill>
                          <a:latin typeface="Angsana New" pitchFamily="18" charset="-34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r>
                        <a:rPr lang="en-US" sz="3200" b="1" kern="1200" dirty="0" smtClean="0">
                          <a:solidFill>
                            <a:schemeClr val="lt1"/>
                          </a:solidFill>
                          <a:latin typeface="Angsana New" pitchFamily="18" charset="-34"/>
                          <a:ea typeface="+mn-ea"/>
                          <a:cs typeface="+mn-cs"/>
                        </a:rPr>
                        <a:t>    </a:t>
                      </a:r>
                      <a:r>
                        <a:rPr lang="th-TH" sz="3200" b="1" kern="1200" dirty="0" smtClean="0">
                          <a:solidFill>
                            <a:schemeClr val="lt1"/>
                          </a:solidFill>
                          <a:latin typeface="Angsana New" pitchFamily="18" charset="-34"/>
                          <a:ea typeface="+mn-ea"/>
                          <a:cs typeface="+mn-cs"/>
                        </a:rPr>
                        <a:t>มาตรฐานทั้ง </a:t>
                      </a:r>
                      <a:r>
                        <a:rPr lang="en-US" sz="3200" b="1" kern="1200" dirty="0" smtClean="0">
                          <a:solidFill>
                            <a:schemeClr val="lt1"/>
                          </a:solidFill>
                          <a:latin typeface="Angsana New" pitchFamily="18" charset="-34"/>
                          <a:ea typeface="+mn-ea"/>
                          <a:cs typeface="+mn-cs"/>
                        </a:rPr>
                        <a:t>11 </a:t>
                      </a:r>
                      <a:r>
                        <a:rPr lang="th-TH" sz="3200" b="1" kern="1200" dirty="0" smtClean="0">
                          <a:solidFill>
                            <a:schemeClr val="lt1"/>
                          </a:solidFill>
                          <a:latin typeface="Angsana New" pitchFamily="18" charset="-34"/>
                          <a:ea typeface="+mn-ea"/>
                          <a:cs typeface="+mn-cs"/>
                        </a:rPr>
                        <a:t>พารามิเตอร์</a:t>
                      </a:r>
                      <a:r>
                        <a:rPr lang="en-US" sz="3200" b="1" kern="1200" dirty="0" smtClean="0">
                          <a:solidFill>
                            <a:schemeClr val="lt1"/>
                          </a:solidFill>
                          <a:latin typeface="Angsana New" pitchFamily="18" charset="-34"/>
                          <a:ea typeface="+mn-ea"/>
                          <a:cs typeface="+mn-cs"/>
                        </a:rPr>
                        <a:t> </a:t>
                      </a:r>
                      <a:endParaRPr lang="th-TH" sz="3200" dirty="0">
                        <a:latin typeface="Angsana New" pitchFamily="18" charset="-34"/>
                        <a:cs typeface="+mn-cs"/>
                      </a:endParaRPr>
                    </a:p>
                  </a:txBody>
                  <a:tcPr marL="121919" marR="121919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 smtClean="0">
                          <a:solidFill>
                            <a:schemeClr val="lt1"/>
                          </a:solidFill>
                          <a:latin typeface="Angsana New" pitchFamily="18" charset="-34"/>
                          <a:ea typeface="+mn-ea"/>
                          <a:cs typeface="+mn-cs"/>
                        </a:rPr>
                        <a:t>100%</a:t>
                      </a:r>
                      <a:endParaRPr kumimoji="0" lang="th-TH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ngsana New" pitchFamily="18" charset="-34"/>
                        <a:cs typeface="+mn-cs"/>
                      </a:endParaRPr>
                    </a:p>
                  </a:txBody>
                  <a:tcPr marL="121919" marR="121919" marT="45732" marB="45732" horzOverflow="overflow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latin typeface="Angsana New" pitchFamily="18" charset="-34"/>
                          <a:ea typeface="Calibri"/>
                          <a:cs typeface="+mn-cs"/>
                        </a:rPr>
                        <a:t>66</a:t>
                      </a:r>
                      <a:endParaRPr lang="en-US" sz="3200" dirty="0">
                        <a:latin typeface="Angsana New" pitchFamily="18" charset="-34"/>
                        <a:ea typeface="Calibri"/>
                        <a:cs typeface="+mn-cs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latin typeface="Angsana New" pitchFamily="18" charset="-34"/>
                          <a:ea typeface="Calibri"/>
                          <a:cs typeface="+mn-cs"/>
                        </a:rPr>
                        <a:t>91</a:t>
                      </a:r>
                      <a:endParaRPr lang="en-US" sz="3200" dirty="0">
                        <a:latin typeface="Angsana New" pitchFamily="18" charset="-34"/>
                        <a:ea typeface="Calibri"/>
                        <a:cs typeface="+mn-cs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latin typeface="Angsana New" pitchFamily="18" charset="-34"/>
                          <a:ea typeface="Calibri"/>
                          <a:cs typeface="+mn-cs"/>
                        </a:rPr>
                        <a:t>100</a:t>
                      </a:r>
                      <a:endParaRPr lang="en-US" sz="3200" dirty="0">
                        <a:latin typeface="Angsana New" pitchFamily="18" charset="-34"/>
                        <a:ea typeface="Calibri"/>
                        <a:cs typeface="+mn-cs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  <p:graphicFrame>
        <p:nvGraphicFramePr>
          <p:cNvPr id="14" name="ตาราง 13"/>
          <p:cNvGraphicFramePr>
            <a:graphicFrameLocks noGrp="1"/>
          </p:cNvGraphicFramePr>
          <p:nvPr/>
        </p:nvGraphicFramePr>
        <p:xfrm>
          <a:off x="285750" y="3409950"/>
          <a:ext cx="11620501" cy="154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16"/>
                <a:gridCol w="1905007"/>
                <a:gridCol w="1714507"/>
                <a:gridCol w="1809756"/>
                <a:gridCol w="1619215"/>
              </a:tblGrid>
              <a:tr h="154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1" kern="1200" baseline="0" dirty="0" smtClean="0">
                          <a:solidFill>
                            <a:schemeClr val="bg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5. </a:t>
                      </a:r>
                      <a:r>
                        <a:rPr lang="th-TH" sz="3200" b="1" kern="1200" baseline="0" dirty="0" smtClean="0">
                          <a:solidFill>
                            <a:schemeClr val="bg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โรงครัวได้มาตรฐาน</a:t>
                      </a:r>
                      <a:endParaRPr kumimoji="0" lang="th-TH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121920" marR="121920" marT="45751" marB="45751" horzOverflow="overflow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3200" baseline="0" dirty="0" smtClean="0">
                          <a:solidFill>
                            <a:schemeClr val="bg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ผ่านเกณฑ์</a:t>
                      </a:r>
                      <a:endParaRPr lang="th-TH" sz="3200" baseline="0" dirty="0">
                        <a:solidFill>
                          <a:schemeClr val="bg1"/>
                        </a:solidFill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3200" baseline="0" dirty="0" smtClean="0">
                          <a:solidFill>
                            <a:schemeClr val="bg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ผ่าน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3200" baseline="0" dirty="0">
                        <a:solidFill>
                          <a:schemeClr val="bg1"/>
                        </a:solidFill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3200" baseline="0" dirty="0">
                          <a:solidFill>
                            <a:schemeClr val="bg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ผ่าน</a:t>
                      </a:r>
                      <a:endParaRPr lang="en-US" sz="3200" baseline="0" dirty="0">
                        <a:solidFill>
                          <a:schemeClr val="bg1"/>
                        </a:solidFill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3200" baseline="0" dirty="0" smtClean="0">
                          <a:solidFill>
                            <a:schemeClr val="bg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ผ่าน</a:t>
                      </a:r>
                      <a:endParaRPr lang="en-US" sz="3200" baseline="0" dirty="0" smtClean="0">
                        <a:solidFill>
                          <a:schemeClr val="bg1"/>
                        </a:solidFill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3200" baseline="0" dirty="0">
                        <a:solidFill>
                          <a:schemeClr val="bg1"/>
                        </a:solidFill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  <p:graphicFrame>
        <p:nvGraphicFramePr>
          <p:cNvPr id="15" name="ตาราง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400644"/>
              </p:ext>
            </p:extLst>
          </p:nvPr>
        </p:nvGraphicFramePr>
        <p:xfrm>
          <a:off x="293688" y="4413250"/>
          <a:ext cx="11612562" cy="2011363"/>
        </p:xfrm>
        <a:graphic>
          <a:graphicData uri="http://schemas.openxmlformats.org/drawingml/2006/table">
            <a:tbl>
              <a:tblPr/>
              <a:tblGrid>
                <a:gridCol w="4572192"/>
                <a:gridCol w="1905080"/>
                <a:gridCol w="1714573"/>
                <a:gridCol w="1809825"/>
                <a:gridCol w="1610892"/>
              </a:tblGrid>
              <a:tr h="944721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 New" pitchFamily="18" charset="-34"/>
                          <a:cs typeface="+mn-cs"/>
                        </a:rPr>
                        <a:t>6.</a:t>
                      </a:r>
                      <a:r>
                        <a:rPr lang="th-TH" sz="3200" b="1" dirty="0" smtClean="0">
                          <a:solidFill>
                            <a:schemeClr val="bg1"/>
                          </a:solidFill>
                          <a:latin typeface="Angsana New" pitchFamily="18" charset="-34"/>
                          <a:cs typeface="+mn-cs"/>
                        </a:rPr>
                        <a:t> น้ำอุปโภคบริโภคผ่านเกณฑ์</a:t>
                      </a:r>
                      <a:endParaRPr lang="th-TH" sz="3200" b="1" dirty="0">
                        <a:solidFill>
                          <a:schemeClr val="bg1"/>
                        </a:solidFill>
                        <a:latin typeface="Angsana New" pitchFamily="18" charset="-34"/>
                        <a:cs typeface="+mn-cs"/>
                      </a:endParaRPr>
                    </a:p>
                  </a:txBody>
                  <a:tcPr marL="121926" marR="121926" marT="45635" marB="4563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solidFill>
                            <a:schemeClr val="bg1"/>
                          </a:solidFill>
                          <a:cs typeface="+mn-cs"/>
                        </a:rPr>
                        <a:t>ผ่านเกณฑ์</a:t>
                      </a:r>
                      <a:endParaRPr lang="th-TH" sz="32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marL="121926" marR="121926" marT="45635" marB="4563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 smtClean="0">
                          <a:solidFill>
                            <a:schemeClr val="bg1"/>
                          </a:solidFill>
                          <a:cs typeface="+mn-cs"/>
                        </a:rPr>
                        <a:t>ผ่าน</a:t>
                      </a:r>
                    </a:p>
                    <a:p>
                      <a:pPr algn="ctr"/>
                      <a:endParaRPr lang="th-TH" sz="24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marL="121926" marR="121926" marT="45635" marB="4563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solidFill>
                            <a:schemeClr val="bg1"/>
                          </a:solidFill>
                          <a:cs typeface="+mn-cs"/>
                        </a:rPr>
                        <a:t>ผ่าน</a:t>
                      </a:r>
                      <a:endParaRPr lang="th-TH" sz="32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marL="121926" marR="121926" marT="45635" marB="4563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 smtClean="0">
                          <a:solidFill>
                            <a:schemeClr val="bg1"/>
                          </a:solidFill>
                          <a:cs typeface="+mn-cs"/>
                        </a:rPr>
                        <a:t> ผ่าน</a:t>
                      </a:r>
                    </a:p>
                  </a:txBody>
                  <a:tcPr marL="121926" marR="121926" marT="45635" marB="4563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066642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+mn-cs"/>
                        </a:rPr>
                        <a:t>7. </a:t>
                      </a:r>
                      <a:r>
                        <a:rPr lang="th-TH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+mn-cs"/>
                        </a:rPr>
                        <a:t>ข้อร้องเรียนของชุมชม</a:t>
                      </a:r>
                    </a:p>
                    <a:p>
                      <a:r>
                        <a:rPr lang="th-TH" sz="3200" b="1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+mn-cs"/>
                        </a:rPr>
                        <a:t>    ด้านสิ่งแวดล้อม</a:t>
                      </a:r>
                      <a:endParaRPr lang="th-TH" sz="3200" b="1" dirty="0">
                        <a:solidFill>
                          <a:schemeClr val="bg1"/>
                        </a:solidFill>
                        <a:latin typeface="Angsana New" pitchFamily="18" charset="-34"/>
                        <a:cs typeface="+mn-cs"/>
                      </a:endParaRPr>
                    </a:p>
                  </a:txBody>
                  <a:tcPr marL="121926" marR="121926" marT="45635" marB="4563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bg1"/>
                          </a:solidFill>
                          <a:cs typeface="+mn-cs"/>
                        </a:rPr>
                        <a:t>0</a:t>
                      </a:r>
                      <a:endParaRPr lang="th-TH" sz="24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marL="121926" marR="121926" marT="45635" marB="4563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bg1"/>
                          </a:solidFill>
                          <a:cs typeface="+mn-cs"/>
                        </a:rPr>
                        <a:t>0</a:t>
                      </a:r>
                      <a:endParaRPr lang="th-TH" sz="24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marL="121926" marR="121926" marT="45635" marB="4563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bg1"/>
                          </a:solidFill>
                          <a:cs typeface="+mn-cs"/>
                        </a:rPr>
                        <a:t>0</a:t>
                      </a:r>
                      <a:endParaRPr lang="th-TH" sz="24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 marL="121926" marR="121926" marT="45635" marB="4563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bg1"/>
                          </a:solidFill>
                          <a:cs typeface="+mn-cs"/>
                        </a:rPr>
                        <a:t>0</a:t>
                      </a:r>
                    </a:p>
                  </a:txBody>
                  <a:tcPr marL="121926" marR="121926" marT="45635" marB="4563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5433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0993438" y="6596063"/>
            <a:ext cx="1117600" cy="261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E00F36-2F14-4CDF-860E-B8C7A024003F}" type="slidenum">
              <a:rPr lang="en-US" sz="1400" b="1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4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27050" y="1700213"/>
            <a:ext cx="11285538" cy="1515427"/>
          </a:xfrm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en-US" sz="4000" b="1" dirty="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      1.</a:t>
            </a:r>
            <a:r>
              <a:rPr lang="th-TH" sz="4000" b="1" dirty="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 ระบบน้ำประปา      ปีงบประมาณ 2558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sz="4000" b="1" dirty="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      2</a:t>
            </a:r>
            <a:r>
              <a:rPr lang="th-TH" sz="4000" b="1" dirty="0" smtClean="0">
                <a:solidFill>
                  <a:srgbClr val="000099"/>
                </a:solidFill>
                <a:latin typeface="AngsanaUPC" pitchFamily="18" charset="-34"/>
                <a:cs typeface="AngsanaUPC" pitchFamily="18" charset="-34"/>
              </a:rPr>
              <a:t>. ปรับระบบบำบัดน้ำเสีย เพื่อรองรับ รพ. ขนาด 120 เตียง</a:t>
            </a:r>
          </a:p>
          <a:p>
            <a:pPr marL="609600" indent="-609600">
              <a:buFont typeface="Wingdings" pitchFamily="2" charset="2"/>
              <a:buNone/>
            </a:pPr>
            <a:endParaRPr lang="th-TH" sz="4000" i="1" u="sng" dirty="0" smtClean="0">
              <a:solidFill>
                <a:srgbClr val="FF0066"/>
              </a:solidFill>
              <a:latin typeface="Cordia New" pitchFamily="34" charset="-34"/>
            </a:endParaRPr>
          </a:p>
        </p:txBody>
      </p:sp>
      <p:sp>
        <p:nvSpPr>
          <p:cNvPr id="55299" name="ชื่อเรื่อง 1"/>
          <p:cNvSpPr>
            <a:spLocks noGrp="1"/>
          </p:cNvSpPr>
          <p:nvPr>
            <p:ph type="title"/>
          </p:nvPr>
        </p:nvSpPr>
        <p:spPr>
          <a:xfrm>
            <a:off x="857250" y="0"/>
            <a:ext cx="10871200" cy="1081088"/>
          </a:xfrm>
        </p:spPr>
        <p:txBody>
          <a:bodyPr/>
          <a:lstStyle/>
          <a:p>
            <a:r>
              <a:rPr lang="th-TH" sz="5400" dirty="0" smtClean="0">
                <a:solidFill>
                  <a:srgbClr val="0033CC"/>
                </a:solidFill>
                <a:latin typeface="Angsana New" pitchFamily="18" charset="-34"/>
              </a:rPr>
              <a:t/>
            </a:r>
            <a:br>
              <a:rPr lang="th-TH" sz="5400" dirty="0" smtClean="0">
                <a:solidFill>
                  <a:srgbClr val="0033CC"/>
                </a:solidFill>
                <a:latin typeface="Angsana New" pitchFamily="18" charset="-34"/>
              </a:rPr>
            </a:br>
            <a:r>
              <a:rPr lang="th-TH" sz="6000" b="1" dirty="0" smtClean="0">
                <a:solidFill>
                  <a:srgbClr val="0033CC"/>
                </a:solidFill>
                <a:latin typeface="DSN KaMon"/>
              </a:rPr>
              <a:t>แนวโน้มในการพัฒนา</a:t>
            </a:r>
            <a:r>
              <a:rPr lang="en-US" sz="6000" b="1" dirty="0" smtClean="0">
                <a:solidFill>
                  <a:srgbClr val="0033CC"/>
                </a:solidFill>
                <a:latin typeface="DSN KaMon"/>
                <a:cs typeface="Angsana New" pitchFamily="18" charset="-34"/>
              </a:rPr>
              <a:t/>
            </a:r>
            <a:br>
              <a:rPr lang="en-US" sz="6000" b="1" dirty="0" smtClean="0">
                <a:solidFill>
                  <a:srgbClr val="0033CC"/>
                </a:solidFill>
                <a:latin typeface="DSN KaMon"/>
                <a:cs typeface="Angsana New" pitchFamily="18" charset="-34"/>
              </a:rPr>
            </a:br>
            <a:endParaRPr lang="en-US" sz="6000" b="1" dirty="0" smtClean="0">
              <a:solidFill>
                <a:srgbClr val="0033CC"/>
              </a:solidFill>
              <a:latin typeface="DSN KaMon"/>
              <a:cs typeface="Angsana New" pitchFamily="18" charset="-34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320530" y="646303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F49F9-3044-4F37-AC5A-188AA9EF310D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  <p:pic>
        <p:nvPicPr>
          <p:cNvPr id="9" name="Picture 7" descr="C:\Documents and Settings\compaq\Desktop\รพ.ส่งเสริมสุขภาพ\DSC_07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501" y="3890011"/>
            <a:ext cx="3027263" cy="2019299"/>
          </a:xfrm>
          <a:prstGeom prst="rect">
            <a:avLst/>
          </a:prstGeom>
          <a:noFill/>
          <a:ln w="28575">
            <a:solidFill>
              <a:srgbClr val="F56F0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Win 8 Pro\Desktop\ภาพENV58\14245357628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8" y="3402647"/>
            <a:ext cx="2239962" cy="2982913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รูปภาพ 4" descr="1798435_834074683299104_8671850546694714044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821" y="3892273"/>
            <a:ext cx="2974540" cy="1591929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F:\New Folder\20140817_1619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257" y="3922474"/>
            <a:ext cx="3366238" cy="1579166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0035" y="176981"/>
            <a:ext cx="6398494" cy="873482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h-TH" sz="6000" dirty="0" smtClean="0">
                <a:solidFill>
                  <a:srgbClr val="0033CC"/>
                </a:solidFill>
                <a:latin typeface="DSN KaMon" pitchFamily="2" charset="-34"/>
                <a:cs typeface="DSN KaMon" pitchFamily="2" charset="-34"/>
              </a:rPr>
              <a:t>เป้าหมาย</a:t>
            </a:r>
            <a:endParaRPr lang="en-US" sz="6000" dirty="0">
              <a:solidFill>
                <a:srgbClr val="0033CC"/>
              </a:solidFill>
              <a:latin typeface="DSN KaMon" pitchFamily="2" charset="-34"/>
              <a:cs typeface="DSN KaMon" pitchFamily="2" charset="-34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2259821" y="1061085"/>
          <a:ext cx="8529638" cy="5443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06145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F49F9-3044-4F37-AC5A-188AA9EF310D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  <p:pic>
        <p:nvPicPr>
          <p:cNvPr id="2050" name="Picture 2" descr="F:\รูปจากพี่ปรีดา\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374982"/>
            <a:ext cx="4251960" cy="3193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0993438" y="6596063"/>
            <a:ext cx="1117600" cy="261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805BF4-9444-4988-B058-3135A69F1A68}" type="slidenum">
              <a:rPr lang="en-US" sz="1400" b="1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400" b="1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56324" name="Picture 2" descr="กระทรว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482725"/>
            <a:ext cx="4129087" cy="2960688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5831" y="1483270"/>
            <a:ext cx="4665523" cy="2624784"/>
          </a:xfrm>
          <a:prstGeom prst="rect">
            <a:avLst/>
          </a:prstGeom>
          <a:ln w="28575">
            <a:solidFill>
              <a:srgbClr val="FF66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สี่เหลี่ยมผืนผ้า 1"/>
          <p:cNvSpPr/>
          <p:nvPr/>
        </p:nvSpPr>
        <p:spPr>
          <a:xfrm>
            <a:off x="2095500" y="4929188"/>
            <a:ext cx="7905750" cy="15696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rgbClr val="FF6600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solidFill>
                  <a:srgbClr val="FFFFFF"/>
                </a:solidFill>
                <a:latin typeface="+mn-lt"/>
                <a:cs typeface="+mn-cs"/>
              </a:rPr>
              <a:t>กองวิศวกรรมการแพทย์เข้าเก็บข้อมูลระบบบำบัดน้ำเสีย</a:t>
            </a:r>
            <a:endParaRPr lang="th-TH" sz="3200" b="1" dirty="0">
              <a:solidFill>
                <a:srgbClr val="FFFFFF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srgbClr val="FFFFFF"/>
                </a:solidFill>
                <a:latin typeface="+mn-lt"/>
                <a:cs typeface="+mn-cs"/>
              </a:rPr>
              <a:t>ระบบบำบัดน้ำเสีย เมื่อวันที่  3  มิถุนายน </a:t>
            </a:r>
            <a:r>
              <a:rPr lang="th-TH" sz="3200" b="1" dirty="0" smtClean="0">
                <a:solidFill>
                  <a:srgbClr val="FFFFFF"/>
                </a:solidFill>
                <a:latin typeface="+mn-lt"/>
                <a:cs typeface="+mn-cs"/>
              </a:rPr>
              <a:t>2557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solidFill>
                  <a:srgbClr val="FFFFFF"/>
                </a:solidFill>
                <a:latin typeface="+mn-lt"/>
                <a:cs typeface="+mn-cs"/>
              </a:rPr>
              <a:t>และได้ขอนำระบบของ รพ.ไชยาไปเสนอให้ </a:t>
            </a:r>
            <a:r>
              <a:rPr lang="th-TH" sz="3200" b="1" dirty="0" err="1" smtClean="0">
                <a:solidFill>
                  <a:srgbClr val="FFFFFF"/>
                </a:solidFill>
                <a:latin typeface="+mn-lt"/>
                <a:cs typeface="+mn-cs"/>
              </a:rPr>
              <a:t>รพช.</a:t>
            </a:r>
            <a:r>
              <a:rPr lang="th-TH" sz="3200" b="1" dirty="0" smtClean="0">
                <a:solidFill>
                  <a:srgbClr val="FFFFFF"/>
                </a:solidFill>
                <a:latin typeface="+mn-lt"/>
                <a:cs typeface="+mn-cs"/>
              </a:rPr>
              <a:t> อื่นต่อ</a:t>
            </a:r>
            <a:endParaRPr lang="th-TH" sz="3200" b="1" dirty="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8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43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h-TH" sz="6000" b="1" dirty="0" smtClean="0">
                <a:solidFill>
                  <a:srgbClr val="0033CC"/>
                </a:solidFill>
                <a:latin typeface="DSN KaMon"/>
                <a:cs typeface="+mn-cs"/>
              </a:rPr>
              <a:t>ความภาคภูมิใจ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0993438" y="6596063"/>
            <a:ext cx="1117600" cy="261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79E864-BEB3-4B1F-BADC-299745BC31B6}" type="slidenum">
              <a:rPr lang="en-US" sz="1400" b="1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4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57250" y="4941888"/>
            <a:ext cx="9859963" cy="10772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rgbClr val="FF6600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srgbClr val="FFFFFF"/>
                </a:solidFill>
                <a:latin typeface="CordiaUPC" pitchFamily="34" charset="-34"/>
                <a:ea typeface="Calibri"/>
                <a:cs typeface="CordiaUPC" pitchFamily="34" charset="-34"/>
              </a:rPr>
              <a:t>ถ่ายทำรายการกิจกรรมลูกค้าสัมพันธ์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srgbClr val="FFFFFF"/>
                </a:solidFill>
                <a:latin typeface="CordiaUPC" pitchFamily="34" charset="-34"/>
                <a:ea typeface="Calibri"/>
                <a:cs typeface="CordiaUPC" pitchFamily="34" charset="-34"/>
              </a:rPr>
              <a:t>สำนักงานสนับสนุนบริการสุขภาพ เขต 11 เมื่อวันที่  </a:t>
            </a:r>
            <a:r>
              <a:rPr lang="en-US" sz="3200" b="1" dirty="0">
                <a:solidFill>
                  <a:srgbClr val="FFFFFF"/>
                </a:solidFill>
                <a:latin typeface="CordiaUPC" pitchFamily="34" charset="-34"/>
                <a:ea typeface="Calibri"/>
                <a:cs typeface="CordiaUPC" pitchFamily="34" charset="-34"/>
              </a:rPr>
              <a:t>10 </a:t>
            </a:r>
            <a:r>
              <a:rPr lang="th-TH" sz="3200" b="1" dirty="0">
                <a:solidFill>
                  <a:srgbClr val="FFFFFF"/>
                </a:solidFill>
                <a:latin typeface="CordiaUPC" pitchFamily="34" charset="-34"/>
                <a:ea typeface="Calibri"/>
                <a:cs typeface="CordiaUPC" pitchFamily="34" charset="-34"/>
              </a:rPr>
              <a:t>กรกฎาคม </a:t>
            </a:r>
            <a:r>
              <a:rPr lang="en-US" sz="3200" b="1" dirty="0">
                <a:solidFill>
                  <a:srgbClr val="FFFFFF"/>
                </a:solidFill>
                <a:latin typeface="CordiaUPC" pitchFamily="34" charset="-34"/>
                <a:ea typeface="Calibri"/>
                <a:cs typeface="CordiaUPC" pitchFamily="34" charset="-34"/>
              </a:rPr>
              <a:t>2557</a:t>
            </a:r>
            <a:endParaRPr lang="th-TH" sz="3200" b="1" dirty="0">
              <a:solidFill>
                <a:srgbClr val="FFFFFF"/>
              </a:solidFill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57349" name="Picture 2" descr="ลูกค้าประชาสัมพันธ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508" y="1568133"/>
            <a:ext cx="4025900" cy="301942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0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th-TH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9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43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h-TH" sz="6000" b="1" dirty="0" smtClean="0">
                <a:solidFill>
                  <a:srgbClr val="0033CC"/>
                </a:solidFill>
                <a:latin typeface="DSN KaMon"/>
                <a:cs typeface="+mn-cs"/>
              </a:rPr>
              <a:t>ความภาคภูมิใจ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103" name="Picture 7" descr="F:\รูปจากพี่ปรีดา\S__65126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3168346"/>
            <a:ext cx="2042160" cy="1534017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</p:pic>
      <p:pic>
        <p:nvPicPr>
          <p:cNvPr id="4098" name="Picture 2" descr="F:\รูปจากพี่ปรีดา\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732567"/>
            <a:ext cx="2055496" cy="1544034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</p:pic>
      <p:pic>
        <p:nvPicPr>
          <p:cNvPr id="4099" name="Picture 3" descr="F:\รูปจากพี่ปรีดา\S__65209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1706880"/>
            <a:ext cx="2118360" cy="158877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</p:pic>
      <p:pic>
        <p:nvPicPr>
          <p:cNvPr id="4100" name="Picture 4" descr="F:\รูปจากพี่ปรีดา\S__6520904.jpg"/>
          <p:cNvPicPr>
            <a:picLocks noChangeAspect="1" noChangeArrowheads="1"/>
          </p:cNvPicPr>
          <p:nvPr/>
        </p:nvPicPr>
        <p:blipFill>
          <a:blip r:embed="rId6"/>
          <a:srcRect t="18085"/>
          <a:stretch>
            <a:fillRect/>
          </a:stretch>
        </p:blipFill>
        <p:spPr bwMode="auto">
          <a:xfrm>
            <a:off x="361998" y="3307080"/>
            <a:ext cx="1269770" cy="138684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</p:pic>
      <p:pic>
        <p:nvPicPr>
          <p:cNvPr id="4101" name="Picture 5" descr="F:\รูปจากพี่ปรีดา\S__652090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65910" y="3307080"/>
            <a:ext cx="1055370" cy="140716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43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h-TH" sz="6000" b="1" dirty="0" smtClean="0">
                <a:solidFill>
                  <a:srgbClr val="0033CC"/>
                </a:solidFill>
                <a:latin typeface="DSN KaMon"/>
                <a:cs typeface="+mn-cs"/>
              </a:rPr>
              <a:t>ความภาคภูมิใจ</a:t>
            </a:r>
          </a:p>
        </p:txBody>
      </p:sp>
      <p:sp>
        <p:nvSpPr>
          <p:cNvPr id="13" name="สี่เหลี่ยมผืนผ้า 1"/>
          <p:cNvSpPr/>
          <p:nvPr/>
        </p:nvSpPr>
        <p:spPr>
          <a:xfrm>
            <a:off x="853440" y="4347528"/>
            <a:ext cx="10280968" cy="15696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solidFill>
                  <a:srgbClr val="FFFFFF"/>
                </a:solidFill>
                <a:latin typeface="CordiaUPC" pitchFamily="34" charset="-34"/>
                <a:ea typeface="Calibri"/>
                <a:cs typeface="CordiaUPC" pitchFamily="34" charset="-34"/>
              </a:rPr>
              <a:t>การแลกเปลี่ยนเรียนรู้ ระบบ </a:t>
            </a:r>
            <a:r>
              <a:rPr lang="en-US" sz="3200" b="1" dirty="0" smtClean="0">
                <a:solidFill>
                  <a:srgbClr val="FFFFFF"/>
                </a:solidFill>
                <a:latin typeface="CordiaUPC" pitchFamily="34" charset="-34"/>
                <a:ea typeface="Calibri"/>
                <a:cs typeface="CordiaUPC" pitchFamily="34" charset="-34"/>
              </a:rPr>
              <a:t>ENV </a:t>
            </a:r>
            <a:r>
              <a:rPr lang="th-TH" sz="3200" b="1" dirty="0" smtClean="0">
                <a:solidFill>
                  <a:srgbClr val="FFFFFF"/>
                </a:solidFill>
                <a:latin typeface="CordiaUPC" pitchFamily="34" charset="-34"/>
                <a:ea typeface="Calibri"/>
                <a:cs typeface="CordiaUPC" pitchFamily="34" charset="-34"/>
              </a:rPr>
              <a:t>กับทีมงานที่ผ่านกระบวนการรับรองคุณภาพ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solidFill>
                  <a:srgbClr val="FFFFFF"/>
                </a:solidFill>
                <a:latin typeface="CordiaUPC" pitchFamily="34" charset="-34"/>
                <a:ea typeface="Calibri"/>
                <a:cs typeface="CordiaUPC" pitchFamily="34" charset="-34"/>
              </a:rPr>
              <a:t>โรงพยาบาลตามมาตรฐาน </a:t>
            </a:r>
            <a:r>
              <a:rPr lang="en-US" sz="3200" b="1" dirty="0" smtClean="0">
                <a:solidFill>
                  <a:srgbClr val="FFFFFF"/>
                </a:solidFill>
                <a:latin typeface="CordiaUPC" pitchFamily="34" charset="-34"/>
                <a:ea typeface="Calibri"/>
                <a:cs typeface="CordiaUPC" pitchFamily="34" charset="-34"/>
              </a:rPr>
              <a:t>HA  </a:t>
            </a:r>
            <a:r>
              <a:rPr lang="th-TH" sz="3200" b="1" dirty="0" smtClean="0">
                <a:solidFill>
                  <a:srgbClr val="FFFFFF"/>
                </a:solidFill>
                <a:latin typeface="CordiaUPC" pitchFamily="34" charset="-34"/>
                <a:ea typeface="Calibri"/>
                <a:cs typeface="CordiaUPC" pitchFamily="34" charset="-34"/>
              </a:rPr>
              <a:t>คือโรงพยาบาลคีรีรัฐนิคม และโรงพยาบาลท่าฉาง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solidFill>
                  <a:srgbClr val="FFFFFF"/>
                </a:solidFill>
                <a:latin typeface="CordiaUPC" pitchFamily="34" charset="-34"/>
                <a:ea typeface="Calibri"/>
                <a:cs typeface="CordiaUPC" pitchFamily="34" charset="-34"/>
              </a:rPr>
              <a:t>ล่าสุดเมื่อวันที่ 26 กุมภาพันธ์ 2558</a:t>
            </a:r>
            <a:endParaRPr lang="th-TH" sz="3200" b="1" dirty="0">
              <a:solidFill>
                <a:srgbClr val="FFFFFF"/>
              </a:solidFill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7" name="Picture 6" descr="11039461_10205433710378745_356921505_n.jpg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269240" y="1645920"/>
            <a:ext cx="3007360" cy="2255520"/>
          </a:xfrm>
          <a:prstGeom prst="rect">
            <a:avLst/>
          </a:prstGeom>
          <a:ln w="25400">
            <a:solidFill>
              <a:srgbClr val="FF6600"/>
            </a:solidFill>
          </a:ln>
        </p:spPr>
      </p:pic>
      <p:pic>
        <p:nvPicPr>
          <p:cNvPr id="8" name="Picture 7" descr="11017300_10205433710298743_1772512906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120" y="1648777"/>
            <a:ext cx="4069080" cy="2288858"/>
          </a:xfrm>
          <a:prstGeom prst="rect">
            <a:avLst/>
          </a:prstGeom>
          <a:ln w="25400">
            <a:solidFill>
              <a:srgbClr val="FF6600"/>
            </a:solidFill>
          </a:ln>
        </p:spPr>
      </p:pic>
      <p:pic>
        <p:nvPicPr>
          <p:cNvPr id="9" name="Picture 8" descr="11034759_10205433687698178_914114500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080" y="1636394"/>
            <a:ext cx="4053840" cy="2280285"/>
          </a:xfrm>
          <a:prstGeom prst="rect">
            <a:avLst/>
          </a:prstGeom>
          <a:ln w="25400">
            <a:solidFill>
              <a:srgbClr val="FF6600"/>
            </a:solidFill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06145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F49F9-3044-4F37-AC5A-188AA9EF310D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43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h-TH" sz="6000" b="1" dirty="0" smtClean="0">
                <a:solidFill>
                  <a:srgbClr val="0033CC"/>
                </a:solidFill>
                <a:latin typeface="DSN KaMon"/>
                <a:cs typeface="+mn-cs"/>
              </a:rPr>
              <a:t>ความภาคภูมิใจ</a:t>
            </a:r>
          </a:p>
        </p:txBody>
      </p:sp>
      <p:sp>
        <p:nvSpPr>
          <p:cNvPr id="13" name="สี่เหลี่ยมผืนผ้า 1"/>
          <p:cNvSpPr/>
          <p:nvPr/>
        </p:nvSpPr>
        <p:spPr>
          <a:xfrm>
            <a:off x="1630680" y="3966528"/>
            <a:ext cx="8915400" cy="15696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solidFill>
                  <a:srgbClr val="FFFFFF"/>
                </a:solidFill>
                <a:latin typeface="CordiaUPC" pitchFamily="34" charset="-34"/>
                <a:ea typeface="Calibri"/>
                <a:cs typeface="CordiaUPC" pitchFamily="34" charset="-34"/>
              </a:rPr>
              <a:t>สถาบันบำราศนรา</a:t>
            </a:r>
            <a:r>
              <a:rPr lang="th-TH" sz="3200" b="1" dirty="0" err="1" smtClean="0">
                <a:solidFill>
                  <a:srgbClr val="FFFFFF"/>
                </a:solidFill>
                <a:latin typeface="CordiaUPC" pitchFamily="34" charset="-34"/>
                <a:ea typeface="Calibri"/>
                <a:cs typeface="CordiaUPC" pitchFamily="34" charset="-34"/>
              </a:rPr>
              <a:t>ดูร</a:t>
            </a:r>
            <a:r>
              <a:rPr lang="th-TH" sz="3200" b="1" dirty="0" smtClean="0">
                <a:solidFill>
                  <a:srgbClr val="FFFFFF"/>
                </a:solidFill>
                <a:latin typeface="CordiaUPC" pitchFamily="34" charset="-34"/>
                <a:ea typeface="Calibri"/>
                <a:cs typeface="CordiaUPC" pitchFamily="34" charset="-34"/>
              </a:rPr>
              <a:t> ร่วมกับสำนักงานป้องกันควบคุมโรคที่ 11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solidFill>
                  <a:srgbClr val="FFFFFF"/>
                </a:solidFill>
                <a:latin typeface="CordiaUPC" pitchFamily="34" charset="-34"/>
                <a:ea typeface="Calibri"/>
                <a:cs typeface="CordiaUPC" pitchFamily="34" charset="-34"/>
              </a:rPr>
              <a:t>เข้าเยี่ยมชมเมื่อวันที่ 3 มิถุนายน 2558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solidFill>
                  <a:srgbClr val="FFFFFF"/>
                </a:solidFill>
                <a:latin typeface="CordiaUPC" pitchFamily="34" charset="-34"/>
                <a:ea typeface="Calibri"/>
                <a:cs typeface="CordiaUPC" pitchFamily="34" charset="-34"/>
              </a:rPr>
              <a:t>และได้ขอให้เป็นแหล่งศึกษาดูงาน</a:t>
            </a:r>
            <a:endParaRPr lang="th-TH" sz="3200" b="1" dirty="0">
              <a:solidFill>
                <a:srgbClr val="FFFFFF"/>
              </a:solidFill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06145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F49F9-3044-4F37-AC5A-188AA9EF310D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  <p:pic>
        <p:nvPicPr>
          <p:cNvPr id="1026" name="Picture 2" descr="H:\รูปจากพี่ปรีดา\S__6529030.jpg"/>
          <p:cNvPicPr>
            <a:picLocks noChangeAspect="1" noChangeArrowheads="1"/>
          </p:cNvPicPr>
          <p:nvPr/>
        </p:nvPicPr>
        <p:blipFill>
          <a:blip r:embed="rId2"/>
          <a:srcRect t="14945"/>
          <a:stretch>
            <a:fillRect/>
          </a:stretch>
        </p:blipFill>
        <p:spPr bwMode="auto">
          <a:xfrm>
            <a:off x="9159240" y="1828800"/>
            <a:ext cx="2682240" cy="1713721"/>
          </a:xfrm>
          <a:prstGeom prst="rect">
            <a:avLst/>
          </a:prstGeom>
          <a:noFill/>
          <a:ln w="25400">
            <a:solidFill>
              <a:srgbClr val="FF6600"/>
            </a:solidFill>
          </a:ln>
        </p:spPr>
      </p:pic>
      <p:pic>
        <p:nvPicPr>
          <p:cNvPr id="1027" name="Picture 3" descr="H:\รูปจากพี่ปรีดา\S__65290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" y="1783080"/>
            <a:ext cx="2316480" cy="1737360"/>
          </a:xfrm>
          <a:prstGeom prst="rect">
            <a:avLst/>
          </a:prstGeom>
          <a:noFill/>
          <a:ln w="25400">
            <a:solidFill>
              <a:srgbClr val="FF6600"/>
            </a:solidFill>
          </a:ln>
        </p:spPr>
      </p:pic>
      <p:pic>
        <p:nvPicPr>
          <p:cNvPr id="1028" name="Picture 4" descr="H:\รูปจากพี่ปรีดา\11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6336" y="1813560"/>
            <a:ext cx="3061544" cy="1722119"/>
          </a:xfrm>
          <a:prstGeom prst="rect">
            <a:avLst/>
          </a:prstGeom>
          <a:noFill/>
          <a:ln w="25400">
            <a:solidFill>
              <a:srgbClr val="FF6600"/>
            </a:solidFill>
          </a:ln>
        </p:spPr>
      </p:pic>
      <p:pic>
        <p:nvPicPr>
          <p:cNvPr id="1029" name="Picture 5" descr="H:\รูปจากพี่ปรีดา\11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97786" y="1828800"/>
            <a:ext cx="3061546" cy="1722120"/>
          </a:xfrm>
          <a:prstGeom prst="rect">
            <a:avLst/>
          </a:prstGeom>
          <a:noFill/>
          <a:ln w="25400">
            <a:solidFill>
              <a:srgbClr val="FF66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5623" y="1593215"/>
            <a:ext cx="9812337" cy="138499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>
                <a:solidFill>
                  <a:srgbClr val="0070C0"/>
                </a:solidFill>
                <a:latin typeface="CordiaUPC" pitchFamily="34" charset="-34"/>
                <a:cs typeface="CordiaUPC" pitchFamily="34" charset="-34"/>
              </a:rPr>
              <a:t>ผ่านการประเมินโรงพยาบาลที่มีระบบบำบัดน้ำเสียระดับดีเยี่ยม </a:t>
            </a:r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ลำดับที่ 8 </a:t>
            </a:r>
            <a:r>
              <a:rPr lang="th-TH" sz="2800" b="1" dirty="0">
                <a:solidFill>
                  <a:srgbClr val="0070C0"/>
                </a:solidFill>
                <a:latin typeface="CordiaUPC" pitchFamily="34" charset="-34"/>
                <a:cs typeface="CordiaUPC" pitchFamily="34" charset="-34"/>
              </a:rPr>
              <a:t>ของประเทศไทย </a:t>
            </a:r>
            <a:endParaRPr lang="th-TH" sz="2800" b="1" dirty="0" smtClean="0">
              <a:solidFill>
                <a:srgbClr val="0070C0"/>
              </a:solidFill>
              <a:latin typeface="CordiaUPC" pitchFamily="34" charset="-34"/>
              <a:cs typeface="CordiaUPC" pitchFamily="34" charset="-3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 smtClean="0">
                <a:solidFill>
                  <a:srgbClr val="0070C0"/>
                </a:solidFill>
                <a:latin typeface="CordiaUPC" pitchFamily="34" charset="-34"/>
                <a:cs typeface="CordiaUPC" pitchFamily="34" charset="-34"/>
              </a:rPr>
              <a:t>จาก</a:t>
            </a:r>
            <a:r>
              <a:rPr lang="th-TH" sz="2800" b="1" dirty="0">
                <a:solidFill>
                  <a:srgbClr val="0070C0"/>
                </a:solidFill>
                <a:latin typeface="CordiaUPC" pitchFamily="34" charset="-34"/>
                <a:cs typeface="CordiaUPC" pitchFamily="34" charset="-34"/>
              </a:rPr>
              <a:t>โรงพยาบาลที่เข้าร่วมโครงการศึกษาสภาพปัญหาการควบคุมดูแลระบบบำบัดน้ำเสีย </a:t>
            </a:r>
            <a:r>
              <a:rPr lang="th-TH" sz="2800" b="1" dirty="0" smtClean="0">
                <a:solidFill>
                  <a:srgbClr val="0070C0"/>
                </a:solidFill>
                <a:latin typeface="CordiaUPC" pitchFamily="34" charset="-34"/>
                <a:cs typeface="CordiaUPC" pitchFamily="34" charset="-34"/>
              </a:rPr>
              <a:t>มหาวิทยาลัยขอนแก่น </a:t>
            </a:r>
            <a:r>
              <a:rPr lang="th-TH" sz="2800" b="1" dirty="0">
                <a:solidFill>
                  <a:srgbClr val="0070C0"/>
                </a:solidFill>
                <a:latin typeface="CordiaUPC" pitchFamily="34" charset="-34"/>
                <a:cs typeface="CordiaUPC" pitchFamily="34" charset="-34"/>
              </a:rPr>
              <a:t>จากทั้งหมด </a:t>
            </a:r>
            <a:r>
              <a:rPr lang="th-TH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135 โรงพยาบาล</a:t>
            </a:r>
          </a:p>
        </p:txBody>
      </p:sp>
      <p:pic>
        <p:nvPicPr>
          <p:cNvPr id="63492" name="รูปภาพ 8" descr="14145900341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800" y="2533650"/>
            <a:ext cx="2282825" cy="229235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รูปภาพ 9" descr="141459003928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218" y="4643438"/>
            <a:ext cx="3713163" cy="207962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2" descr="C:\Users\Win 8 Pro\Desktop\ภาพENV58\IMG_1584054674490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" y="3314698"/>
            <a:ext cx="6806057" cy="3408363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609600" y="274638"/>
            <a:ext cx="10972800" cy="706437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sz="6000" b="1" dirty="0" smtClean="0">
                <a:solidFill>
                  <a:srgbClr val="0033CC"/>
                </a:solidFill>
                <a:latin typeface="DSN KaMon"/>
                <a:cs typeface="+mn-cs"/>
              </a:rPr>
              <a:t>ความภาคภูมิใจ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06145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F49F9-3044-4F37-AC5A-188AA9EF310D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" y="0"/>
            <a:ext cx="109728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th-TH" sz="8000" b="1" dirty="0" smtClean="0">
                <a:solidFill>
                  <a:srgbClr val="0033CC"/>
                </a:solidFill>
                <a:latin typeface="DSN KaMon"/>
              </a:rPr>
              <a:t>เรียนรู้ความสำเร็จ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2438400" y="1341120"/>
          <a:ext cx="591312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DSC_03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59280" y="5256560"/>
            <a:ext cx="1944961" cy="1296640"/>
          </a:xfrm>
          <a:prstGeom prst="rect">
            <a:avLst/>
          </a:prstGeom>
          <a:ln w="28575">
            <a:solidFill>
              <a:srgbClr val="F56F0B"/>
            </a:solidFill>
          </a:ln>
        </p:spPr>
      </p:pic>
      <p:pic>
        <p:nvPicPr>
          <p:cNvPr id="7" name="Picture 6" descr="DSC_033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42906" y="5242560"/>
            <a:ext cx="1970214" cy="1313476"/>
          </a:xfrm>
          <a:prstGeom prst="rect">
            <a:avLst/>
          </a:prstGeom>
          <a:ln w="28575">
            <a:solidFill>
              <a:srgbClr val="F56F0B"/>
            </a:solidFill>
          </a:ln>
        </p:spPr>
      </p:pic>
      <p:pic>
        <p:nvPicPr>
          <p:cNvPr id="8" name="Picture 9" descr="C:\Documents and Settings\compaq\Desktop\ฝน\New Folder\10606425_10203927575166306_6996162607109759976_n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65520" y="5236437"/>
            <a:ext cx="2026920" cy="1351280"/>
          </a:xfrm>
          <a:prstGeom prst="rect">
            <a:avLst/>
          </a:prstGeom>
          <a:noFill/>
          <a:ln w="28575">
            <a:solidFill>
              <a:srgbClr val="F56F0B"/>
            </a:solidFill>
            <a:miter lim="800000"/>
            <a:headEnd/>
            <a:tailEnd/>
          </a:ln>
        </p:spPr>
      </p:pic>
      <p:pic>
        <p:nvPicPr>
          <p:cNvPr id="9" name="Picture 8" descr="DSC_033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18643" y="5242560"/>
            <a:ext cx="2014077" cy="1342718"/>
          </a:xfrm>
          <a:prstGeom prst="rect">
            <a:avLst/>
          </a:prstGeom>
          <a:ln w="28575">
            <a:solidFill>
              <a:srgbClr val="F56F0B"/>
            </a:solidFill>
          </a:ln>
        </p:spPr>
      </p:pic>
      <p:pic>
        <p:nvPicPr>
          <p:cNvPr id="10" name="Picture 9" descr="DSC_0396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280" y="3078480"/>
            <a:ext cx="2726054" cy="1817369"/>
          </a:xfrm>
          <a:prstGeom prst="rect">
            <a:avLst/>
          </a:prstGeom>
          <a:noFill/>
          <a:ln w="38100">
            <a:solidFill>
              <a:srgbClr val="F56F0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10937418_994713990556220_1950499850_n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153" y="1051559"/>
            <a:ext cx="2992527" cy="1683689"/>
          </a:xfrm>
          <a:prstGeom prst="rect">
            <a:avLst/>
          </a:prstGeom>
          <a:solidFill>
            <a:srgbClr val="FF66CC"/>
          </a:solidFill>
          <a:ln w="38100">
            <a:solidFill>
              <a:srgbClr val="F56F0B"/>
            </a:solidFill>
            <a:miter lim="800000"/>
            <a:headEnd/>
            <a:tailEnd/>
          </a:ln>
          <a:extLst/>
        </p:spPr>
      </p:pic>
      <p:pic>
        <p:nvPicPr>
          <p:cNvPr id="12" name="Picture 5" descr="10928712_889560197750552_1628592236_n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2"/>
          <a:stretch>
            <a:fillRect/>
          </a:stretch>
        </p:blipFill>
        <p:spPr bwMode="auto">
          <a:xfrm>
            <a:off x="10561320" y="3786422"/>
            <a:ext cx="1409470" cy="1943817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10912930_889560224417216_1649353266_n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9" b="23958"/>
          <a:stretch>
            <a:fillRect/>
          </a:stretch>
        </p:blipFill>
        <p:spPr bwMode="auto">
          <a:xfrm>
            <a:off x="289560" y="4831079"/>
            <a:ext cx="1432560" cy="1938091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Win 8 Pro\Desktop\ภาพENV58\IMG_15840546744906.jpe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1116875"/>
            <a:ext cx="3678046" cy="1841906"/>
          </a:xfrm>
          <a:prstGeom prst="rect">
            <a:avLst/>
          </a:prstGeom>
          <a:noFill/>
          <a:ln w="28575">
            <a:solidFill>
              <a:srgbClr val="F56F0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11045751_10205433807301168_529397180_o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6240" y="3127056"/>
            <a:ext cx="2758440" cy="1551623"/>
          </a:xfrm>
          <a:prstGeom prst="rect">
            <a:avLst/>
          </a:prstGeom>
          <a:ln w="25400">
            <a:solidFill>
              <a:srgbClr val="FF6600"/>
            </a:solidFill>
          </a:ln>
        </p:spPr>
      </p:pic>
      <p:sp>
        <p:nvSpPr>
          <p:cNvPr id="16" name="Cloud Callout 15"/>
          <p:cNvSpPr/>
          <p:nvPr/>
        </p:nvSpPr>
        <p:spPr>
          <a:xfrm>
            <a:off x="6614160" y="2514600"/>
            <a:ext cx="1615440" cy="883920"/>
          </a:xfrm>
          <a:prstGeom prst="cloudCallout">
            <a:avLst>
              <a:gd name="adj1" fmla="val -97238"/>
              <a:gd name="adj2" fmla="val 53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/>
              <a:t>ทำเพ้อ เพ้อ</a:t>
            </a:r>
          </a:p>
          <a:p>
            <a:pPr algn="ctr"/>
            <a:r>
              <a:rPr lang="th-TH" sz="1600" b="1" dirty="0" smtClean="0"/>
              <a:t>ดี เพ้อ เพ้อ</a:t>
            </a:r>
            <a:endParaRPr lang="th-TH" sz="1600" b="1" dirty="0"/>
          </a:p>
        </p:txBody>
      </p:sp>
      <p:sp>
        <p:nvSpPr>
          <p:cNvPr id="1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06145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F49F9-3044-4F37-AC5A-188AA9EF310D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th-TH" sz="2400" b="1" dirty="0">
              <a:latin typeface="BrowalliaUPC" pitchFamily="34" charset="-34"/>
              <a:cs typeface="BrowalliaUPC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383338" y="6243638"/>
            <a:ext cx="4513262" cy="500062"/>
          </a:xfrm>
        </p:spPr>
        <p:txBody>
          <a:bodyPr rtlCol="0">
            <a:no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th-TH" sz="36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gsana New" pitchFamily="18" charset="-34"/>
              </a:rPr>
              <a:t>โรงพยาบาลไชยา</a:t>
            </a:r>
            <a:endParaRPr lang="en-US" sz="3600" b="1" dirty="0" smtClean="0">
              <a:solidFill>
                <a:srgbClr val="99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ngsana New" pitchFamily="18" charset="-34"/>
            </a:endParaRPr>
          </a:p>
        </p:txBody>
      </p:sp>
      <p:sp>
        <p:nvSpPr>
          <p:cNvPr id="65539" name="WordArt 3"/>
          <p:cNvSpPr>
            <a:spLocks noChangeArrowheads="1" noChangeShapeType="1" noTextEdit="1"/>
          </p:cNvSpPr>
          <p:nvPr/>
        </p:nvSpPr>
        <p:spPr bwMode="gray">
          <a:xfrm>
            <a:off x="5943600" y="2371725"/>
            <a:ext cx="5537200" cy="86518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th-TH" sz="3600" b="1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3399"/>
                </a:solidFill>
                <a:latin typeface="+mn-cs"/>
                <a:ea typeface="+mn-cs"/>
                <a:cs typeface="+mn-cs"/>
              </a:rPr>
              <a:t>ขอบคุณคะ</a:t>
            </a:r>
          </a:p>
        </p:txBody>
      </p:sp>
      <p:pic>
        <p:nvPicPr>
          <p:cNvPr id="6146" name="Picture 2" descr="http://image.dek-d.com/27/0371/7717/1174204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75620" y="3810000"/>
            <a:ext cx="1318260" cy="1318261"/>
          </a:xfrm>
          <a:prstGeom prst="rect">
            <a:avLst/>
          </a:prstGeom>
          <a:noFill/>
        </p:spPr>
      </p:pic>
      <p:pic>
        <p:nvPicPr>
          <p:cNvPr id="8" name="Picture 2" descr="http://image.dek-d.com/27/0371/7717/1174204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" y="4099560"/>
            <a:ext cx="1120140" cy="1120141"/>
          </a:xfrm>
          <a:prstGeom prst="rect">
            <a:avLst/>
          </a:prstGeom>
          <a:noFill/>
        </p:spPr>
      </p:pic>
      <p:pic>
        <p:nvPicPr>
          <p:cNvPr id="6148" name="Picture 4" descr="ผลภาพรูปยิ้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0645312" y="5318125"/>
            <a:ext cx="1348567" cy="1010124"/>
          </a:xfrm>
          <a:prstGeom prst="rect">
            <a:avLst/>
          </a:prstGeom>
          <a:noFill/>
        </p:spPr>
      </p:pic>
      <p:pic>
        <p:nvPicPr>
          <p:cNvPr id="11" name="Picture 4" descr="ผลภาพรูปยิ้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797454" y="6355080"/>
            <a:ext cx="671424" cy="502920"/>
          </a:xfrm>
          <a:prstGeom prst="rect">
            <a:avLst/>
          </a:prstGeom>
          <a:noFill/>
        </p:spPr>
      </p:pic>
      <p:pic>
        <p:nvPicPr>
          <p:cNvPr id="12" name="Picture 4" descr="ผลภาพรูปยิ้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650894" y="6355080"/>
            <a:ext cx="671424" cy="502920"/>
          </a:xfrm>
          <a:prstGeom prst="rect">
            <a:avLst/>
          </a:prstGeom>
          <a:noFill/>
        </p:spPr>
      </p:pic>
      <p:pic>
        <p:nvPicPr>
          <p:cNvPr id="13" name="Picture 4" descr="ผลภาพรูปยิ้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550054" y="6355080"/>
            <a:ext cx="671424" cy="502920"/>
          </a:xfrm>
          <a:prstGeom prst="rect">
            <a:avLst/>
          </a:prstGeom>
          <a:noFill/>
        </p:spPr>
      </p:pic>
      <p:pic>
        <p:nvPicPr>
          <p:cNvPr id="14" name="Picture 4" descr="ผลภาพรูปยิ้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464454" y="6355080"/>
            <a:ext cx="671424" cy="502920"/>
          </a:xfrm>
          <a:prstGeom prst="rect">
            <a:avLst/>
          </a:prstGeom>
          <a:noFill/>
        </p:spPr>
      </p:pic>
      <p:pic>
        <p:nvPicPr>
          <p:cNvPr id="15" name="Picture 4" descr="ผลภาพรูปยิ้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1919" y="5485765"/>
            <a:ext cx="1348567" cy="1010124"/>
          </a:xfrm>
          <a:prstGeom prst="rect">
            <a:avLst/>
          </a:prstGeom>
          <a:noFill/>
        </p:spPr>
      </p:pic>
      <p:pic>
        <p:nvPicPr>
          <p:cNvPr id="16" name="Picture 4" descr="ผลภาพรูปยิ้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333134" y="6355080"/>
            <a:ext cx="671424" cy="502920"/>
          </a:xfrm>
          <a:prstGeom prst="rect">
            <a:avLst/>
          </a:prstGeom>
          <a:noFill/>
        </p:spPr>
      </p:pic>
      <p:pic>
        <p:nvPicPr>
          <p:cNvPr id="17" name="Picture 4" descr="ผลภาพรูปยิ้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171334" y="6355080"/>
            <a:ext cx="671424" cy="502920"/>
          </a:xfrm>
          <a:prstGeom prst="rect">
            <a:avLst/>
          </a:prstGeom>
          <a:noFill/>
        </p:spPr>
      </p:pic>
      <p:pic>
        <p:nvPicPr>
          <p:cNvPr id="18" name="Picture 4" descr="ผลภาพรูปยิ้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918094" y="6355080"/>
            <a:ext cx="671424" cy="502920"/>
          </a:xfrm>
          <a:prstGeom prst="rect">
            <a:avLst/>
          </a:prstGeom>
          <a:noFill/>
        </p:spPr>
      </p:pic>
      <p:pic>
        <p:nvPicPr>
          <p:cNvPr id="19" name="Picture 4" descr="ผลภาพรูปยิ้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844174" y="6294120"/>
            <a:ext cx="671424" cy="502920"/>
          </a:xfrm>
          <a:prstGeom prst="rect">
            <a:avLst/>
          </a:prstGeom>
          <a:noFill/>
        </p:spPr>
      </p:pic>
      <p:sp>
        <p:nvSpPr>
          <p:cNvPr id="21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06145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F49F9-3044-4F37-AC5A-188AA9EF310D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th-TH" sz="2400" b="1" dirty="0">
              <a:latin typeface="BrowalliaUPC" pitchFamily="34" charset="-34"/>
              <a:cs typeface="BrowalliaUPC" pitchFamily="34" charset="-34"/>
            </a:endParaRPr>
          </a:p>
        </p:txBody>
      </p:sp>
      <p:pic>
        <p:nvPicPr>
          <p:cNvPr id="3074" name="Picture 2" descr="C:\Documents and Settings\compaq\My Documents\My Pictures\รูปจากพี่ปรีดา\S__651266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40280" y="3723049"/>
            <a:ext cx="3825240" cy="2549164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</p:pic>
      <p:pic>
        <p:nvPicPr>
          <p:cNvPr id="3075" name="Picture 3" descr="C:\Documents and Settings\compaq\My Documents\My Pictures\รูปจากพี่ปรีดา\S__651266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31280" y="3688080"/>
            <a:ext cx="3840480" cy="2560320"/>
          </a:xfrm>
          <a:prstGeom prst="rect">
            <a:avLst/>
          </a:prstGeom>
          <a:solidFill>
            <a:srgbClr val="FF6600"/>
          </a:solidFill>
          <a:ln w="28575">
            <a:solidFill>
              <a:srgbClr val="FF66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192088"/>
            <a:ext cx="10972800" cy="9334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h-TH" sz="4800" b="1" dirty="0" smtClean="0">
                <a:solidFill>
                  <a:srgbClr val="0033CC"/>
                </a:solidFill>
                <a:cs typeface="+mn-cs"/>
              </a:rPr>
              <a:t>  </a:t>
            </a:r>
            <a:r>
              <a:rPr lang="th-TH" sz="6700" b="1" dirty="0" smtClean="0">
                <a:solidFill>
                  <a:srgbClr val="0033CC"/>
                </a:solidFill>
                <a:latin typeface="DSN KaMon"/>
                <a:cs typeface="+mn-cs"/>
              </a:rPr>
              <a:t>คณะกรรมการ </a:t>
            </a:r>
          </a:p>
        </p:txBody>
      </p:sp>
      <p:sp>
        <p:nvSpPr>
          <p:cNvPr id="32771" name="ตัวแทนเนื้อหา 2"/>
          <p:cNvSpPr>
            <a:spLocks noGrp="1"/>
          </p:cNvSpPr>
          <p:nvPr>
            <p:ph idx="1"/>
          </p:nvPr>
        </p:nvSpPr>
        <p:spPr>
          <a:xfrm>
            <a:off x="2946400" y="1544638"/>
            <a:ext cx="6240463" cy="1392237"/>
          </a:xfrm>
          <a:solidFill>
            <a:srgbClr val="00CCFF"/>
          </a:solidFill>
          <a:ln w="38100">
            <a:solidFill>
              <a:srgbClr val="00FFCC"/>
            </a:solidFill>
          </a:ln>
        </p:spPr>
        <p:txBody>
          <a:bodyPr rtlCol="0">
            <a:normAutofit fontScale="25000" lnSpcReduction="20000"/>
          </a:bodyPr>
          <a:lstStyle/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th-TH" sz="4000" b="1" dirty="0" smtClean="0">
              <a:solidFill>
                <a:srgbClr val="000099"/>
              </a:solidFill>
            </a:endParaRPr>
          </a:p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h-TH" sz="12800" b="1" dirty="0" smtClean="0"/>
              <a:t>คณะกรรมการบริหารสิ่งแวดล้อม</a:t>
            </a:r>
          </a:p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h-TH" sz="12800" b="1" dirty="0" smtClean="0"/>
              <a:t>และความปลอดภัย</a:t>
            </a:r>
          </a:p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h-TH" sz="40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ลูกศรลง 4"/>
          <p:cNvSpPr/>
          <p:nvPr/>
        </p:nvSpPr>
        <p:spPr>
          <a:xfrm>
            <a:off x="6118225" y="2997200"/>
            <a:ext cx="571500" cy="492125"/>
          </a:xfrm>
          <a:prstGeom prst="downArrow">
            <a:avLst/>
          </a:prstGeom>
          <a:solidFill>
            <a:srgbClr val="FF0066"/>
          </a:solidFill>
          <a:ln w="19050" cap="flat" cmpd="sng" algn="ctr">
            <a:solidFill>
              <a:srgbClr val="53548A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>
              <a:solidFill>
                <a:sysClr val="window" lastClr="FFFFFF"/>
              </a:solidFill>
              <a:latin typeface="Georgia"/>
              <a:cs typeface="Angsana New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33500" y="3530600"/>
            <a:ext cx="9906000" cy="2970213"/>
          </a:xfrm>
          <a:prstGeom prst="rect">
            <a:avLst/>
          </a:prstGeom>
          <a:solidFill>
            <a:srgbClr val="00B0F0"/>
          </a:solidFill>
          <a:ln w="57150" cap="flat" cmpd="sng" algn="ctr">
            <a:solidFill>
              <a:sysClr val="window" lastClr="FFFFFF"/>
            </a:solidFill>
            <a:prstDash val="solid"/>
            <a:headEnd/>
            <a:tailEnd/>
          </a:ln>
          <a:effectLst>
            <a:outerShdw blurRad="51500" dist="25400" dir="5400000" rotWithShape="0">
              <a:srgbClr val="000000">
                <a:alpha val="40000"/>
              </a:srgbClr>
            </a:outerShdw>
          </a:effectLst>
        </p:spPr>
        <p:txBody>
          <a:bodyPr wrap="none" anchor="ctr"/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kern="0" dirty="0">
                <a:solidFill>
                  <a:srgbClr val="000099"/>
                </a:solidFill>
                <a:latin typeface="+mn-lt"/>
                <a:cs typeface="+mn-cs"/>
              </a:rPr>
              <a:t>    ผู้อำนวยการโรงพยาบาล	    		ประธานกรรมการ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kern="0" dirty="0">
                <a:solidFill>
                  <a:srgbClr val="000099"/>
                </a:solidFill>
                <a:latin typeface="+mn-lt"/>
                <a:cs typeface="+mn-cs"/>
              </a:rPr>
              <a:t>    หัวหน้าฝ่ายบริหาร                      รองประธานกรรมการ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kern="0" dirty="0">
                <a:solidFill>
                  <a:srgbClr val="000099"/>
                </a:solidFill>
                <a:latin typeface="+mn-lt"/>
                <a:cs typeface="+mn-cs"/>
              </a:rPr>
              <a:t>    พยาบาลวิชาชีพ	                     	เลขานุการ       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kern="0" dirty="0">
                <a:solidFill>
                  <a:srgbClr val="000099"/>
                </a:solidFill>
                <a:latin typeface="+mn-lt"/>
                <a:cs typeface="+mn-cs"/>
              </a:rPr>
              <a:t>    เจ้าพนักงานเภสัช                      	ผู้ช่วยเลขานุการ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kern="0" dirty="0">
                <a:solidFill>
                  <a:srgbClr val="000099"/>
                </a:solidFill>
                <a:latin typeface="+mn-lt"/>
                <a:cs typeface="+mn-cs"/>
              </a:rPr>
              <a:t>    ตัวแทนจากทุกหน่วยงาน              กรรมการ   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kern="0" dirty="0">
                <a:solidFill>
                  <a:srgbClr val="000099"/>
                </a:solidFill>
                <a:latin typeface="+mn-lt"/>
                <a:cs typeface="+mn-cs"/>
              </a:rPr>
              <a:t>          </a:t>
            </a:r>
            <a:r>
              <a:rPr lang="th-TH" sz="3200" b="1" kern="0" dirty="0">
                <a:latin typeface="+mn-lt"/>
                <a:cs typeface="+mn-cs"/>
              </a:rPr>
              <a:t>คณะกรรมการรวมจำนวนทั้งสิ้น 15</a:t>
            </a:r>
            <a:r>
              <a:rPr lang="th-TH" sz="4000" b="1" kern="0" dirty="0">
                <a:latin typeface="+mn-lt"/>
                <a:cs typeface="+mn-cs"/>
              </a:rPr>
              <a:t> </a:t>
            </a:r>
            <a:r>
              <a:rPr lang="th-TH" sz="3200" b="1" kern="0" dirty="0">
                <a:latin typeface="+mn-lt"/>
                <a:cs typeface="+mn-cs"/>
              </a:rPr>
              <a:t> คน           </a:t>
            </a:r>
            <a:r>
              <a:rPr lang="th-TH" sz="3200" kern="0" dirty="0">
                <a:latin typeface="+mn-lt"/>
                <a:cs typeface="+mn-cs"/>
              </a:rPr>
              <a:t>    </a:t>
            </a:r>
          </a:p>
        </p:txBody>
      </p:sp>
      <p:pic>
        <p:nvPicPr>
          <p:cNvPr id="9" name="Picture 8" descr="นพ.วิชัย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289" y="1442529"/>
            <a:ext cx="1587898" cy="1706880"/>
          </a:xfrm>
          <a:prstGeom prst="ellipse">
            <a:avLst/>
          </a:prstGeom>
          <a:solidFill>
            <a:srgbClr val="FF6600"/>
          </a:solidFill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06145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F49F9-3044-4F37-AC5A-188AA9EF310D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43138" y="357188"/>
            <a:ext cx="7308850" cy="4873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h-TH" sz="6000" b="1" dirty="0" smtClean="0">
                <a:solidFill>
                  <a:srgbClr val="0033CC"/>
                </a:solidFill>
                <a:latin typeface="DSN KaMon"/>
                <a:cs typeface="+mn-cs"/>
              </a:rPr>
              <a:t>ขอบเขตงานของทีม </a:t>
            </a:r>
            <a:r>
              <a:rPr lang="en-US" sz="6000" b="1" dirty="0" smtClean="0">
                <a:solidFill>
                  <a:srgbClr val="0033CC"/>
                </a:solidFill>
                <a:latin typeface="DSN KaMon"/>
                <a:cs typeface="+mn-cs"/>
              </a:rPr>
              <a:t>ENV</a:t>
            </a:r>
          </a:p>
        </p:txBody>
      </p:sp>
      <p:sp>
        <p:nvSpPr>
          <p:cNvPr id="193539" name="AutoShape 3"/>
          <p:cNvSpPr>
            <a:spLocks noChangeArrowheads="1"/>
          </p:cNvSpPr>
          <p:nvPr/>
        </p:nvSpPr>
        <p:spPr bwMode="gray">
          <a:xfrm>
            <a:off x="323850" y="3476625"/>
            <a:ext cx="3840163" cy="2860675"/>
          </a:xfrm>
          <a:prstGeom prst="round2DiagRect">
            <a:avLst/>
          </a:prstGeom>
          <a:ln w="28575">
            <a:solidFill>
              <a:srgbClr val="FF0066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1C1C1C"/>
                </a:solidFill>
                <a:latin typeface="Angsana New" pitchFamily="18" charset="-34"/>
              </a:rPr>
              <a:t>-</a:t>
            </a:r>
            <a:r>
              <a:rPr lang="th-TH" sz="3200" b="1" dirty="0">
                <a:solidFill>
                  <a:srgbClr val="1C1C1C"/>
                </a:solidFill>
                <a:latin typeface="Angsana New" pitchFamily="18" charset="-34"/>
              </a:rPr>
              <a:t> </a:t>
            </a:r>
            <a:r>
              <a: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</a:rPr>
              <a:t>อาคารสถานที่เอื้อต่อ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</a:rPr>
              <a:t>การเยียวยา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</a:rPr>
              <a:t>- </a:t>
            </a:r>
            <a:r>
              <a: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</a:rPr>
              <a:t>วัสดุและของเสียอันตราย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</a:rPr>
              <a:t>- </a:t>
            </a:r>
            <a:r>
              <a: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</a:rPr>
              <a:t>การจัดการกับภาวะฉุกเฉิน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</a:rPr>
              <a:t>- </a:t>
            </a:r>
            <a:r>
              <a: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</a:rPr>
              <a:t>ความปลอดภัยจากอัคคีภัย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th-TH" sz="3200" dirty="0">
              <a:solidFill>
                <a:srgbClr val="1C1C1C"/>
              </a:solidFill>
            </a:endParaRPr>
          </a:p>
          <a:p>
            <a:pPr marL="514350" indent="-51435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dirty="0">
                <a:solidFill>
                  <a:srgbClr val="1C1C1C"/>
                </a:solidFill>
              </a:rPr>
              <a:t>     </a:t>
            </a:r>
          </a:p>
        </p:txBody>
      </p:sp>
      <p:sp>
        <p:nvSpPr>
          <p:cNvPr id="193553" name="AutoShape 17"/>
          <p:cNvSpPr>
            <a:spLocks noChangeArrowheads="1"/>
          </p:cNvSpPr>
          <p:nvPr/>
        </p:nvSpPr>
        <p:spPr bwMode="gray">
          <a:xfrm>
            <a:off x="4414838" y="1420813"/>
            <a:ext cx="3362325" cy="1439862"/>
          </a:xfrm>
          <a:prstGeom prst="round2DiagRect">
            <a:avLst/>
          </a:prstGeom>
          <a:solidFill>
            <a:srgbClr val="0033CC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>
                <a:solidFill>
                  <a:schemeClr val="bg1"/>
                </a:solidFill>
                <a:latin typeface="AngsanaUPC" pitchFamily="18" charset="-34"/>
              </a:rPr>
              <a:t>เครื่องมือและร</a:t>
            </a:r>
            <a:r>
              <a:rPr lang="th-TH" sz="2800" b="1" dirty="0">
                <a:solidFill>
                  <a:schemeClr val="bg1"/>
                </a:solidFill>
                <a:latin typeface="Angsana New" pitchFamily="18" charset="-34"/>
              </a:rPr>
              <a:t>ะบบ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>
                <a:solidFill>
                  <a:schemeClr val="bg1"/>
                </a:solidFill>
                <a:latin typeface="Angsana New" pitchFamily="18" charset="-34"/>
              </a:rPr>
              <a:t>สาธารณูปโภค</a:t>
            </a:r>
            <a:endParaRPr lang="th-TH" sz="2800" b="1" dirty="0">
              <a:solidFill>
                <a:schemeClr val="bg1"/>
              </a:solidFill>
              <a:latin typeface="AngsanaUPC" pitchFamily="18" charset="-34"/>
            </a:endParaRPr>
          </a:p>
        </p:txBody>
      </p:sp>
      <p:sp>
        <p:nvSpPr>
          <p:cNvPr id="193557" name="AutoShape 21"/>
          <p:cNvSpPr>
            <a:spLocks noChangeArrowheads="1"/>
          </p:cNvSpPr>
          <p:nvPr/>
        </p:nvSpPr>
        <p:spPr bwMode="gray">
          <a:xfrm>
            <a:off x="8064500" y="1420813"/>
            <a:ext cx="3840163" cy="1439862"/>
          </a:xfrm>
          <a:prstGeom prst="round2DiagRect">
            <a:avLst/>
          </a:prstGeom>
          <a:solidFill>
            <a:srgbClr val="FFC000"/>
          </a:solidFill>
          <a:ln>
            <a:solidFill>
              <a:srgbClr val="FFFF0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/>
            </a:pPr>
            <a:r>
              <a:rPr lang="th-TH" sz="2400" b="1" dirty="0">
                <a:solidFill>
                  <a:srgbClr val="0000FF"/>
                </a:solidFill>
              </a:rPr>
              <a:t>สิ่งแวดล้อมเพื่อ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/>
            </a:pPr>
            <a:r>
              <a:rPr lang="th-TH" sz="2400" b="1" dirty="0">
                <a:solidFill>
                  <a:srgbClr val="0000FF"/>
                </a:solidFill>
              </a:rPr>
              <a:t>การสร้างเสริมสุขภาพ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/>
            </a:pPr>
            <a:r>
              <a:rPr lang="th-TH" sz="2400" b="1" dirty="0">
                <a:solidFill>
                  <a:srgbClr val="0000FF"/>
                </a:solidFill>
              </a:rPr>
              <a:t>และการพิทักษ์สิ่งแวดล้อม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93561" name="AutoShape 25"/>
          <p:cNvSpPr>
            <a:spLocks noChangeArrowheads="1"/>
          </p:cNvSpPr>
          <p:nvPr/>
        </p:nvSpPr>
        <p:spPr bwMode="gray">
          <a:xfrm>
            <a:off x="323850" y="1420813"/>
            <a:ext cx="3840163" cy="1439862"/>
          </a:xfrm>
          <a:prstGeom prst="round2DiagRect">
            <a:avLst/>
          </a:prstGeom>
          <a:solidFill>
            <a:srgbClr val="E0A0D8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3600" dirty="0">
              <a:solidFill>
                <a:schemeClr val="bg1"/>
              </a:solidFill>
              <a:latin typeface="AngsanaUPC" pitchFamily="18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>
                <a:solidFill>
                  <a:srgbClr val="0000FF"/>
                </a:solidFill>
                <a:latin typeface="AngsanaUPC" pitchFamily="18" charset="-34"/>
              </a:rPr>
              <a:t>โครงสร้างอาคารและสิ่ง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>
                <a:solidFill>
                  <a:srgbClr val="0000FF"/>
                </a:solidFill>
                <a:latin typeface="AngsanaUPC" pitchFamily="18" charset="-34"/>
              </a:rPr>
              <a:t>แวดล้อมทางกายภาพ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AngsanaUPC" pitchFamily="18" charset="-34"/>
            </a:endParaRPr>
          </a:p>
        </p:txBody>
      </p:sp>
      <p:sp>
        <p:nvSpPr>
          <p:cNvPr id="13329" name="ลูกศรลง 29"/>
          <p:cNvSpPr>
            <a:spLocks noChangeArrowheads="1"/>
          </p:cNvSpPr>
          <p:nvPr/>
        </p:nvSpPr>
        <p:spPr bwMode="auto">
          <a:xfrm>
            <a:off x="5926670" y="2976144"/>
            <a:ext cx="645583" cy="500062"/>
          </a:xfrm>
          <a:prstGeom prst="downArrow">
            <a:avLst>
              <a:gd name="adj1" fmla="val 50000"/>
              <a:gd name="adj2" fmla="val 50047"/>
            </a:avLst>
          </a:prstGeom>
          <a:solidFill>
            <a:schemeClr val="tx2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5" name="ลูกศรลง 29"/>
          <p:cNvSpPr>
            <a:spLocks noChangeArrowheads="1"/>
          </p:cNvSpPr>
          <p:nvPr/>
        </p:nvSpPr>
        <p:spPr bwMode="auto">
          <a:xfrm>
            <a:off x="2073577" y="2976144"/>
            <a:ext cx="645583" cy="500062"/>
          </a:xfrm>
          <a:prstGeom prst="downArrow">
            <a:avLst>
              <a:gd name="adj1" fmla="val 50000"/>
              <a:gd name="adj2" fmla="val 50047"/>
            </a:avLst>
          </a:prstGeom>
          <a:solidFill>
            <a:schemeClr val="tx2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6" name="ลูกศรลง 29"/>
          <p:cNvSpPr>
            <a:spLocks noChangeArrowheads="1"/>
          </p:cNvSpPr>
          <p:nvPr/>
        </p:nvSpPr>
        <p:spPr bwMode="auto">
          <a:xfrm>
            <a:off x="9814983" y="2976144"/>
            <a:ext cx="645583" cy="500062"/>
          </a:xfrm>
          <a:prstGeom prst="downArrow">
            <a:avLst>
              <a:gd name="adj1" fmla="val 50000"/>
              <a:gd name="adj2" fmla="val 50047"/>
            </a:avLst>
          </a:prstGeom>
          <a:solidFill>
            <a:schemeClr val="tx2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gray">
          <a:xfrm>
            <a:off x="4414838" y="3497263"/>
            <a:ext cx="3362325" cy="3100387"/>
          </a:xfrm>
          <a:prstGeom prst="round2DiagRect">
            <a:avLst/>
          </a:prstGeom>
          <a:ln w="28575">
            <a:solidFill>
              <a:srgbClr val="FF0066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</a:rPr>
              <a:t>- 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</a:rPr>
              <a:t>เครื่องมือและ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</a:rPr>
              <a:t>อุปกรณ์ทางการแพทย์</a:t>
            </a:r>
            <a:endParaRPr lang="th-TH" sz="28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</a:rPr>
              <a:t>- 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</a:rPr>
              <a:t>ระบบสาธารณูปโภค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>
                <a:solidFill>
                  <a:srgbClr val="1C1C1C"/>
                </a:solidFill>
              </a:rPr>
              <a:t>   </a:t>
            </a:r>
            <a:r>
              <a:rPr lang="th-TH" sz="2800" b="1" dirty="0">
                <a:solidFill>
                  <a:srgbClr val="0033CC"/>
                </a:solidFill>
              </a:rPr>
              <a:t>ระบบน้ำประปา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>
                <a:solidFill>
                  <a:srgbClr val="0033CC"/>
                </a:solidFill>
              </a:rPr>
              <a:t>   ระบบไฟฟ้าสำรอง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>
                <a:solidFill>
                  <a:srgbClr val="0033CC"/>
                </a:solidFill>
              </a:rPr>
              <a:t>   ระบบปรับอากาศ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>
                <a:solidFill>
                  <a:srgbClr val="0033CC"/>
                </a:solidFill>
              </a:rPr>
              <a:t>   น้ำบริโภค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29" name="AutoShape 3"/>
          <p:cNvSpPr>
            <a:spLocks noChangeArrowheads="1"/>
          </p:cNvSpPr>
          <p:nvPr/>
        </p:nvSpPr>
        <p:spPr bwMode="gray">
          <a:xfrm>
            <a:off x="8286750" y="3511550"/>
            <a:ext cx="3617913" cy="2293938"/>
          </a:xfrm>
          <a:prstGeom prst="round2DiagRect">
            <a:avLst/>
          </a:prstGeom>
          <a:ln w="28575">
            <a:solidFill>
              <a:srgbClr val="FF0066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</a:rPr>
              <a:t>- </a:t>
            </a:r>
            <a:r>
              <a: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</a:rPr>
              <a:t>เอื้อต่อการสร้างเสริม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</a:rPr>
              <a:t>  สุขภาพและการเรียนรู้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</a:rPr>
              <a:t>- </a:t>
            </a:r>
            <a:r>
              <a: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</a:rPr>
              <a:t>ระบบบำบัดน้ำเสีย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</a:rPr>
              <a:t>-</a:t>
            </a:r>
            <a:r>
              <a: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</a:rPr>
              <a:t> การกำจัดขยะ</a:t>
            </a:r>
          </a:p>
        </p:txBody>
      </p:sp>
      <p:sp>
        <p:nvSpPr>
          <p:cNvPr id="1230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0993438" y="6596063"/>
            <a:ext cx="1117600" cy="261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D6EB35-E7EC-4439-9F66-295D5337C55F}" type="slidenum">
              <a:rPr lang="en-US" sz="1400" b="1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4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7"/>
          <p:cNvPicPr>
            <a:picLocks noChangeAspect="1" noChangeArrowheads="1"/>
          </p:cNvPicPr>
          <p:nvPr/>
        </p:nvPicPr>
        <p:blipFill>
          <a:blip r:embed="rId2">
            <a:lum bright="-18000"/>
          </a:blip>
          <a:srcRect/>
          <a:stretch>
            <a:fillRect/>
          </a:stretch>
        </p:blipFill>
        <p:spPr bwMode="auto">
          <a:xfrm>
            <a:off x="582614" y="1162051"/>
            <a:ext cx="2522538" cy="3346450"/>
          </a:xfrm>
          <a:prstGeom prst="rect">
            <a:avLst/>
          </a:prstGeom>
          <a:solidFill>
            <a:srgbClr val="FF3399"/>
          </a:solidFill>
          <a:ln w="28575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5" name="Text Box 16"/>
          <p:cNvSpPr txBox="1">
            <a:spLocks noChangeArrowheads="1"/>
          </p:cNvSpPr>
          <p:nvPr/>
        </p:nvSpPr>
        <p:spPr bwMode="auto">
          <a:xfrm>
            <a:off x="527050" y="5661025"/>
            <a:ext cx="2535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th-TH" altLang="en-US" sz="28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ส่วนต่างๆ ที่เกี่ยวข้อง</a:t>
            </a:r>
            <a:endParaRPr lang="en-US" altLang="en-US" sz="2800" b="1" dirty="0">
              <a:solidFill>
                <a:srgbClr val="0033CC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3316" name="AutoShape 13"/>
          <p:cNvSpPr>
            <a:spLocks noChangeArrowheads="1"/>
          </p:cNvSpPr>
          <p:nvPr/>
        </p:nvSpPr>
        <p:spPr bwMode="auto">
          <a:xfrm rot="-5400000">
            <a:off x="1330326" y="4137025"/>
            <a:ext cx="793750" cy="1825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66CC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th-TH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75790" name="AutoShape 14"/>
          <p:cNvSpPr>
            <a:spLocks noChangeArrowheads="1"/>
          </p:cNvSpPr>
          <p:nvPr/>
        </p:nvSpPr>
        <p:spPr bwMode="auto">
          <a:xfrm>
            <a:off x="4559300" y="2419350"/>
            <a:ext cx="1920875" cy="865188"/>
          </a:xfrm>
          <a:prstGeom prst="rightArrow">
            <a:avLst>
              <a:gd name="adj1" fmla="val 50000"/>
              <a:gd name="adj2" fmla="val 41605"/>
            </a:avLst>
          </a:prstGeom>
          <a:solidFill>
            <a:srgbClr val="FF66CC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แนวทาง</a:t>
            </a:r>
            <a:endParaRPr lang="en-US" sz="2400" b="1" dirty="0">
              <a:solidFill>
                <a:srgbClr val="0033CC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3319" name="Text Box 19"/>
          <p:cNvSpPr txBox="1">
            <a:spLocks noChangeArrowheads="1"/>
          </p:cNvSpPr>
          <p:nvPr/>
        </p:nvSpPr>
        <p:spPr bwMode="auto">
          <a:xfrm>
            <a:off x="6051233" y="3068003"/>
            <a:ext cx="12541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th-TH" altLang="en-US" sz="28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เกณฑ์</a:t>
            </a:r>
          </a:p>
          <a:p>
            <a:pPr algn="ctr"/>
            <a:r>
              <a:rPr lang="th-TH" altLang="en-US" sz="28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มาตรฐาน</a:t>
            </a:r>
            <a:endParaRPr lang="en-US" altLang="en-US" sz="2800" b="1" dirty="0">
              <a:solidFill>
                <a:srgbClr val="0033CC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75794" name="AutoShape 18" descr="25%"/>
          <p:cNvSpPr>
            <a:spLocks noChangeArrowheads="1"/>
          </p:cNvSpPr>
          <p:nvPr/>
        </p:nvSpPr>
        <p:spPr bwMode="auto">
          <a:xfrm rot="13169535">
            <a:off x="7602538" y="3484563"/>
            <a:ext cx="741362" cy="1057275"/>
          </a:xfrm>
          <a:prstGeom prst="downArrow">
            <a:avLst>
              <a:gd name="adj1" fmla="val 50000"/>
              <a:gd name="adj2" fmla="val 42456"/>
            </a:avLst>
          </a:prstGeom>
          <a:solidFill>
            <a:srgbClr val="FF66CC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10800000"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000"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75791" name="AutoShape 15"/>
          <p:cNvSpPr>
            <a:spLocks noChangeArrowheads="1"/>
          </p:cNvSpPr>
          <p:nvPr/>
        </p:nvSpPr>
        <p:spPr bwMode="auto">
          <a:xfrm rot="2081710">
            <a:off x="8777288" y="3719513"/>
            <a:ext cx="790575" cy="1031875"/>
          </a:xfrm>
          <a:prstGeom prst="downArrow">
            <a:avLst>
              <a:gd name="adj1" fmla="val 50000"/>
              <a:gd name="adj2" fmla="val 42249"/>
            </a:avLst>
          </a:prstGeom>
          <a:solidFill>
            <a:srgbClr val="FF66CC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000">
              <a:effectLst>
                <a:outerShdw blurRad="38100" dist="38100" dir="2700000" algn="tl">
                  <a:srgbClr val="FFFFFF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3322" name="Text Box 17"/>
          <p:cNvSpPr txBox="1">
            <a:spLocks noChangeArrowheads="1"/>
          </p:cNvSpPr>
          <p:nvPr/>
        </p:nvSpPr>
        <p:spPr bwMode="auto">
          <a:xfrm>
            <a:off x="9457146" y="3834607"/>
            <a:ext cx="19585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th-TH" altLang="en-US" sz="28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เป็นไปตาม</a:t>
            </a:r>
          </a:p>
          <a:p>
            <a:pPr algn="ctr"/>
            <a:r>
              <a:rPr lang="th-TH" altLang="en-US" sz="28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เกณฑ์มาตรฐาน</a:t>
            </a:r>
            <a:endParaRPr lang="en-US" altLang="en-US" sz="2800" b="1" dirty="0">
              <a:solidFill>
                <a:srgbClr val="0033CC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13324" name="Picture 9" descr="สถาบันพัฒนาและรับรองคุณภาพโรงพยาบาล (พรพ.) 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713" y="6086475"/>
            <a:ext cx="3695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0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6021388"/>
            <a:ext cx="11509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TextBox 21"/>
          <p:cNvSpPr txBox="1">
            <a:spLocks noChangeArrowheads="1"/>
          </p:cNvSpPr>
          <p:nvPr/>
        </p:nvSpPr>
        <p:spPr bwMode="auto">
          <a:xfrm>
            <a:off x="8286750" y="2000250"/>
            <a:ext cx="314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 sz="2800">
              <a:cs typeface="Cordia New" pitchFamily="34" charset="-34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08963" y="4786313"/>
            <a:ext cx="3206750" cy="127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ตัวยึดหมายเลขภาพนิ่ง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AF5C5E-3B13-40A5-9BCB-4DCA7D994219}" type="slidenum">
              <a:rPr lang="th-TH"/>
              <a:pPr>
                <a:defRPr/>
              </a:pPr>
              <a:t>6</a:t>
            </a:fld>
            <a:endParaRPr lang="th-TH"/>
          </a:p>
        </p:txBody>
      </p:sp>
      <p:sp>
        <p:nvSpPr>
          <p:cNvPr id="13329" name="ตัวยึดหมายเลขภาพนิ่ง 5"/>
          <p:cNvSpPr txBox="1">
            <a:spLocks/>
          </p:cNvSpPr>
          <p:nvPr/>
        </p:nvSpPr>
        <p:spPr bwMode="auto">
          <a:xfrm>
            <a:off x="9251950" y="65087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3A3A5F73-7E27-4FF3-9E44-E86FE9B8B206}" type="slidenum">
              <a:rPr lang="th-TH" sz="2400" b="1">
                <a:latin typeface="BrowalliaUPC" pitchFamily="34" charset="-34"/>
                <a:cs typeface="BrowalliaUPC" pitchFamily="34" charset="-34"/>
              </a:rPr>
              <a:pPr algn="r"/>
              <a:t>6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  <p:pic>
        <p:nvPicPr>
          <p:cNvPr id="13330" name="Picture 23" descr="IMG_600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1439863"/>
            <a:ext cx="2617788" cy="1965325"/>
          </a:xfrm>
          <a:prstGeom prst="rect">
            <a:avLst/>
          </a:prstGeom>
          <a:solidFill>
            <a:srgbClr val="FF3399"/>
          </a:solidFill>
          <a:ln w="28575">
            <a:solidFill>
              <a:srgbClr val="FF6600"/>
            </a:solidFill>
            <a:miter lim="800000"/>
            <a:headEnd/>
            <a:tailEnd/>
          </a:ln>
          <a:extLst/>
        </p:spPr>
      </p:pic>
      <p:sp>
        <p:nvSpPr>
          <p:cNvPr id="13331" name="Rectangle 24"/>
          <p:cNvSpPr>
            <a:spLocks noChangeArrowheads="1"/>
          </p:cNvSpPr>
          <p:nvPr/>
        </p:nvSpPr>
        <p:spPr bwMode="auto">
          <a:xfrm>
            <a:off x="2305050" y="342900"/>
            <a:ext cx="78025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th-TH" sz="4000" b="1" dirty="0">
                <a:solidFill>
                  <a:srgbClr val="0033CC"/>
                </a:solidFill>
                <a:latin typeface="DSN KaMon"/>
                <a:cs typeface="+mn-cs"/>
              </a:rPr>
              <a:t>นำมาตรฐานที่เกี่ยวข้องมาใช้ในการบริหารจัดการ</a:t>
            </a:r>
          </a:p>
        </p:txBody>
      </p:sp>
      <p:pic>
        <p:nvPicPr>
          <p:cNvPr id="20" name="Picture 19" descr="11003960_10205433065202616_1195081802_n.jpg"/>
          <p:cNvPicPr>
            <a:picLocks noChangeAspect="1"/>
          </p:cNvPicPr>
          <p:nvPr/>
        </p:nvPicPr>
        <p:blipFill>
          <a:blip r:embed="rId8"/>
          <a:srcRect l="18500" r="6167"/>
          <a:stretch>
            <a:fillRect/>
          </a:stretch>
        </p:blipFill>
        <p:spPr>
          <a:xfrm rot="16200000">
            <a:off x="5227758" y="4484808"/>
            <a:ext cx="2560320" cy="1911744"/>
          </a:xfrm>
          <a:prstGeom prst="rect">
            <a:avLst/>
          </a:prstGeom>
          <a:ln w="28575">
            <a:solidFill>
              <a:srgbClr val="FF6600"/>
            </a:solidFill>
          </a:ln>
        </p:spPr>
      </p:pic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ชื่อเรื่อง 6"/>
          <p:cNvSpPr txBox="1">
            <a:spLocks/>
          </p:cNvSpPr>
          <p:nvPr/>
        </p:nvSpPr>
        <p:spPr bwMode="auto">
          <a:xfrm>
            <a:off x="4899025" y="2503488"/>
            <a:ext cx="6759575" cy="3382962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en-US" sz="4400" b="1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มีการตรวจสอบโดยทีมผู้เชี่ยวชาญจากภายนอกใน</a:t>
            </a:r>
            <a:r>
              <a:rPr lang="th-TH" altLang="en-US" sz="4400" b="1" dirty="0" smtClean="0">
                <a:solidFill>
                  <a:srgbClr val="0033CC"/>
                </a:solidFill>
                <a:latin typeface="Browallia New" pitchFamily="34" charset="-34"/>
                <a:cs typeface="+mn-cs"/>
              </a:rPr>
              <a:t>ภาพรวม อย่างน้อย ปี</a:t>
            </a:r>
            <a:r>
              <a:rPr lang="th-TH" altLang="en-US" sz="4400" b="1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ละ  </a:t>
            </a:r>
            <a:r>
              <a:rPr lang="en-US" altLang="en-US" sz="4400" b="1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1</a:t>
            </a:r>
            <a:r>
              <a:rPr lang="th-TH" altLang="en-US" sz="4400" b="1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  ครั้ง  </a:t>
            </a:r>
            <a:r>
              <a:rPr lang="th-TH" altLang="en-US" sz="4400" b="1" dirty="0" smtClean="0">
                <a:solidFill>
                  <a:srgbClr val="0033CC"/>
                </a:solidFill>
                <a:latin typeface="Browallia New" pitchFamily="34" charset="-34"/>
                <a:cs typeface="+mn-cs"/>
              </a:rPr>
              <a:t>โดย</a:t>
            </a:r>
            <a:r>
              <a:rPr lang="th-TH" sz="4400" b="1" dirty="0" smtClean="0">
                <a:solidFill>
                  <a:srgbClr val="0033CC"/>
                </a:solidFill>
                <a:latin typeface="Browallia New" pitchFamily="34" charset="-34"/>
                <a:cs typeface="+mn-cs"/>
              </a:rPr>
              <a:t> กลุ่มวิศวกรรมการแพทย์ สำนักงานสนับสนุนบริการสุขภาพเขต 11 จังหวัดนครศรีธรรมราช </a:t>
            </a:r>
            <a:r>
              <a:rPr lang="th-TH" altLang="en-US" sz="4400" b="1" dirty="0" smtClean="0">
                <a:solidFill>
                  <a:srgbClr val="0033CC"/>
                </a:solidFill>
                <a:latin typeface="Browallia New" pitchFamily="34" charset="-34"/>
                <a:cs typeface="+mn-cs"/>
              </a:rPr>
              <a:t>ระหว่าง</a:t>
            </a:r>
            <a:r>
              <a:rPr lang="th-TH" altLang="en-US" sz="4400" b="1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วันที่ </a:t>
            </a:r>
            <a:r>
              <a:rPr lang="en-US" altLang="en-US" sz="4400" b="1" dirty="0" smtClean="0">
                <a:solidFill>
                  <a:srgbClr val="0033CC"/>
                </a:solidFill>
                <a:latin typeface="Browallia New" pitchFamily="34" charset="-34"/>
                <a:cs typeface="+mn-cs"/>
              </a:rPr>
              <a:t>26 – 27 </a:t>
            </a:r>
            <a:r>
              <a:rPr lang="th-TH" altLang="en-US" sz="4400" b="1" dirty="0" smtClean="0">
                <a:solidFill>
                  <a:srgbClr val="0033CC"/>
                </a:solidFill>
                <a:latin typeface="Browallia New" pitchFamily="34" charset="-34"/>
                <a:cs typeface="+mn-cs"/>
              </a:rPr>
              <a:t>มกราคม 2558</a:t>
            </a:r>
            <a:endParaRPr lang="th-TH" altLang="en-US" sz="4400" b="1" dirty="0">
              <a:solidFill>
                <a:srgbClr val="0033CC"/>
              </a:solidFill>
              <a:latin typeface="Browallia New" pitchFamily="34" charset="-34"/>
              <a:cs typeface="+mn-cs"/>
            </a:endParaRPr>
          </a:p>
        </p:txBody>
      </p:sp>
      <p:sp>
        <p:nvSpPr>
          <p:cNvPr id="15363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487BA9-5B90-4F94-AD2E-F3105A3AF637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th-TH" sz="2400" b="1" dirty="0">
              <a:latin typeface="BrowalliaUPC" pitchFamily="34" charset="-34"/>
              <a:cs typeface="BrowalliaUPC" pitchFamily="34" charset="-34"/>
            </a:endParaRPr>
          </a:p>
        </p:txBody>
      </p:sp>
      <p:pic>
        <p:nvPicPr>
          <p:cNvPr id="15364" name="Picture 9" descr="IMG_6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t="9250" r="4222" b="4500"/>
          <a:stretch>
            <a:fillRect/>
          </a:stretch>
        </p:blipFill>
        <p:spPr bwMode="auto">
          <a:xfrm>
            <a:off x="628650" y="1439863"/>
            <a:ext cx="3719513" cy="5091112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2419350" y="336550"/>
            <a:ext cx="65913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th-TH" sz="5400" b="1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ความปลอดภัยและ</a:t>
            </a:r>
            <a:r>
              <a:rPr lang="th-TH" sz="5400" b="1" dirty="0" err="1">
                <a:solidFill>
                  <a:srgbClr val="0033CC"/>
                </a:solidFill>
                <a:latin typeface="Browallia New" pitchFamily="34" charset="-34"/>
                <a:cs typeface="+mn-cs"/>
              </a:rPr>
              <a:t>สวัสดิ</a:t>
            </a:r>
            <a:r>
              <a:rPr lang="th-TH" sz="5400" b="1" dirty="0">
                <a:solidFill>
                  <a:srgbClr val="0033CC"/>
                </a:solidFill>
                <a:latin typeface="Browallia New" pitchFamily="34" charset="-34"/>
                <a:cs typeface="+mn-cs"/>
              </a:rPr>
              <a:t>ภาพ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7300" b="1" dirty="0">
                <a:solidFill>
                  <a:srgbClr val="0033CC"/>
                </a:solidFill>
                <a:latin typeface="DSN KaMon"/>
                <a:cs typeface="+mn-cs"/>
              </a:rPr>
              <a:t>ENV</a:t>
            </a:r>
            <a:r>
              <a:rPr lang="en-US" sz="8900" b="1" dirty="0">
                <a:solidFill>
                  <a:srgbClr val="0033CC"/>
                </a:solidFill>
                <a:latin typeface="DSN KaMon"/>
                <a:cs typeface="+mn-cs"/>
              </a:rPr>
              <a:t> </a:t>
            </a:r>
            <a:r>
              <a:rPr lang="th-TH" sz="6700" b="1" dirty="0">
                <a:solidFill>
                  <a:srgbClr val="0033CC"/>
                </a:solidFill>
                <a:latin typeface="DSN KaMon"/>
                <a:cs typeface="+mn-cs"/>
              </a:rPr>
              <a:t>เชื่อมโยงกับชุมชน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th-TH" sz="4400" b="1" smtClean="0">
                <a:solidFill>
                  <a:srgbClr val="0033CC"/>
                </a:solidFill>
              </a:rPr>
              <a:t>ร่วมรณรงค์รักษ์สิ่งแวดล้อมในชุมชนเลม็ด - โคกหม้อ</a:t>
            </a:r>
          </a:p>
          <a:p>
            <a:pPr marL="609600" indent="-609600">
              <a:buFontTx/>
              <a:buAutoNum type="arabicPeriod"/>
            </a:pPr>
            <a:r>
              <a:rPr lang="th-TH" sz="4400" b="1" smtClean="0">
                <a:solidFill>
                  <a:srgbClr val="0033CC"/>
                </a:solidFill>
              </a:rPr>
              <a:t>แจ้งผลการตรวจน้ำทิ้งของโรงพยาบาลไชยากับเทศบาลตำบลตลาดไชยาทุกเดือน (ก่อนวันที่ 10)</a:t>
            </a:r>
          </a:p>
          <a:p>
            <a:pPr marL="609600" indent="-609600">
              <a:buFontTx/>
              <a:buAutoNum type="arabicPeriod"/>
            </a:pPr>
            <a:r>
              <a:rPr lang="th-TH" sz="4400" b="1" smtClean="0">
                <a:solidFill>
                  <a:srgbClr val="0033CC"/>
                </a:solidFill>
              </a:rPr>
              <a:t>ให้ความรู้วิชาการด้าน </a:t>
            </a:r>
            <a:r>
              <a:rPr lang="en-US" sz="4400" b="1" smtClean="0">
                <a:solidFill>
                  <a:srgbClr val="0033CC"/>
                </a:solidFill>
              </a:rPr>
              <a:t>ENV </a:t>
            </a:r>
            <a:r>
              <a:rPr lang="th-TH" sz="4400" b="1" smtClean="0">
                <a:solidFill>
                  <a:srgbClr val="0033CC"/>
                </a:solidFill>
              </a:rPr>
              <a:t>เช่น การจัดการขยะชุมชน ในชุมชนเลม็ด - โคกหม้อ</a:t>
            </a:r>
          </a:p>
          <a:p>
            <a:pPr marL="609600" indent="-609600">
              <a:buFontTx/>
              <a:buAutoNum type="arabicPeriod"/>
            </a:pPr>
            <a:r>
              <a:rPr lang="th-TH" sz="4400" b="1" smtClean="0">
                <a:solidFill>
                  <a:srgbClr val="0033CC"/>
                </a:solidFill>
              </a:rPr>
              <a:t>เป็นแบบอย่างในการคัดแยก กำจัดขยะ </a:t>
            </a:r>
          </a:p>
          <a:p>
            <a:pPr marL="609600" indent="-609600">
              <a:buFontTx/>
              <a:buAutoNum type="arabicPeriod"/>
            </a:pPr>
            <a:endParaRPr lang="th-TH" sz="4400" b="1" smtClean="0">
              <a:solidFill>
                <a:srgbClr val="0033CC"/>
              </a:solidFill>
            </a:endParaRPr>
          </a:p>
        </p:txBody>
      </p:sp>
      <p:pic>
        <p:nvPicPr>
          <p:cNvPr id="21508" name="Picture 8" descr="image (15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605338"/>
            <a:ext cx="3386137" cy="19050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06145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F49F9-3044-4F37-AC5A-188AA9EF310D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3900" y="5089525"/>
            <a:ext cx="10668000" cy="708025"/>
          </a:xfrm>
          <a:prstGeom prst="rect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คณะกรรมการ </a:t>
            </a:r>
            <a:r>
              <a:rPr lang="en-US" sz="40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ENV </a:t>
            </a:r>
            <a:r>
              <a:rPr lang="th-TH" sz="40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สำรวจความเสี่ยงและประเมิน </a:t>
            </a:r>
            <a:r>
              <a:rPr lang="en-US" sz="40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5</a:t>
            </a:r>
            <a:r>
              <a:rPr lang="th-TH" sz="4000" b="1" dirty="0">
                <a:solidFill>
                  <a:srgbClr val="0033CC"/>
                </a:solidFill>
                <a:latin typeface="Browallia New" pitchFamily="34" charset="-34"/>
                <a:cs typeface="Browallia New" pitchFamily="34" charset="-34"/>
              </a:rPr>
              <a:t>ส</a:t>
            </a:r>
            <a:endParaRPr lang="en-US" sz="4000" b="1" dirty="0">
              <a:solidFill>
                <a:srgbClr val="0033CC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25603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9061450" y="6356350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F49F9-3044-4F37-AC5A-188AA9EF310D}" type="slidenum">
              <a:rPr lang="th-TH" sz="2400" b="1">
                <a:latin typeface="BrowalliaUPC" pitchFamily="34" charset="-34"/>
                <a:cs typeface="BrowalliaUPC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th-TH" sz="2400" b="1">
              <a:latin typeface="BrowalliaUPC" pitchFamily="34" charset="-34"/>
              <a:cs typeface="BrowalliaUPC" pitchFamily="34" charset="-34"/>
            </a:endParaRPr>
          </a:p>
        </p:txBody>
      </p:sp>
      <p:pic>
        <p:nvPicPr>
          <p:cNvPr id="25604" name="Picture 10" descr="C:\ \10614328_10203926899549416_3493183991121777157_n.jpg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784350"/>
            <a:ext cx="3738563" cy="294005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16" descr="10945948_10205193060202641_2027105723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1771650"/>
            <a:ext cx="3673475" cy="295592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17" descr="10943460_10205193030161890_831131517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771650"/>
            <a:ext cx="3676650" cy="29718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Rectangle 18"/>
          <p:cNvSpPr>
            <a:spLocks noChangeArrowheads="1"/>
          </p:cNvSpPr>
          <p:nvPr/>
        </p:nvSpPr>
        <p:spPr bwMode="auto">
          <a:xfrm>
            <a:off x="2724150" y="271463"/>
            <a:ext cx="64579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th-TH" sz="5400" b="1" dirty="0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ความปลอดภัยและ</a:t>
            </a:r>
            <a:r>
              <a:rPr lang="th-TH" sz="5400" b="1" dirty="0" err="1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สวัสดิ</a:t>
            </a:r>
            <a:r>
              <a:rPr lang="th-TH" sz="5400" b="1" dirty="0">
                <a:solidFill>
                  <a:srgbClr val="0033CC"/>
                </a:solidFill>
                <a:latin typeface="Browallia New" pitchFamily="34" charset="-34"/>
                <a:cs typeface="Cordia New" pitchFamily="34" charset="-34"/>
              </a:rPr>
              <a:t>ภาพ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tempalte2</Template>
  <TotalTime>6391</TotalTime>
  <Words>1447</Words>
  <Application>Microsoft Office PowerPoint</Application>
  <PresentationFormat>กำหนดเอง</PresentationFormat>
  <Paragraphs>362</Paragraphs>
  <Slides>36</Slides>
  <Notes>9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36</vt:i4>
      </vt:variant>
    </vt:vector>
  </HeadingPairs>
  <TitlesOfParts>
    <vt:vector size="37" baseType="lpstr">
      <vt:lpstr>ชุดรูปแบบของ Office</vt:lpstr>
      <vt:lpstr>การจัดการด้านสิ่งแวดล้อม (ENV)</vt:lpstr>
      <vt:lpstr>นโยบาย</vt:lpstr>
      <vt:lpstr>เป้าหมาย</vt:lpstr>
      <vt:lpstr>  คณะกรรมการ </vt:lpstr>
      <vt:lpstr>ขอบเขตงานของทีม ENV</vt:lpstr>
      <vt:lpstr>งานนำเสนอ PowerPoint</vt:lpstr>
      <vt:lpstr>งานนำเสนอ PowerPoint</vt:lpstr>
      <vt:lpstr>ENV เชื่อมโยงกับชุมชน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ด้านสิ่งแวดล้อมเพื่อการสร้างเสริมสุขภาพ และการพิทักษ์สิ่งแวดล้อม</vt:lpstr>
      <vt:lpstr>งานนำเสนอ PowerPoint</vt:lpstr>
      <vt:lpstr>งานนำเสนอ PowerPoint</vt:lpstr>
      <vt:lpstr>การดำเนินงาน</vt:lpstr>
      <vt:lpstr>การดำเนินงาน</vt:lpstr>
      <vt:lpstr>ผลลัพธ์การดำเนินงาน</vt:lpstr>
      <vt:lpstr>ผลลัพธ์การดำเนินงาน</vt:lpstr>
      <vt:lpstr> แนวโน้มในการพัฒนา </vt:lpstr>
      <vt:lpstr>ความภาคภูมิใจ</vt:lpstr>
      <vt:lpstr>ความภาคภูมิใจ</vt:lpstr>
      <vt:lpstr>ความภาคภูมิใจ</vt:lpstr>
      <vt:lpstr>ความภาคภูมิใจ</vt:lpstr>
      <vt:lpstr>งานนำเสนอ PowerPoint</vt:lpstr>
      <vt:lpstr>เรียนรู้ความสำเร็จ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ผลงานการพัฒนาคุณภาพ โรงพยาบาลไชยา</dc:title>
  <dc:creator>Asus</dc:creator>
  <cp:lastModifiedBy>MYCOM</cp:lastModifiedBy>
  <cp:revision>701</cp:revision>
  <cp:lastPrinted>2014-08-13T14:01:20Z</cp:lastPrinted>
  <dcterms:created xsi:type="dcterms:W3CDTF">2014-07-22T14:23:52Z</dcterms:created>
  <dcterms:modified xsi:type="dcterms:W3CDTF">2015-06-22T05:07:43Z</dcterms:modified>
</cp:coreProperties>
</file>